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8" r:id="rId2"/>
  </p:sldMasterIdLst>
  <p:notesMasterIdLst>
    <p:notesMasterId r:id="rId88"/>
  </p:notesMasterIdLst>
  <p:sldIdLst>
    <p:sldId id="272" r:id="rId3"/>
    <p:sldId id="256" r:id="rId4"/>
    <p:sldId id="268" r:id="rId5"/>
    <p:sldId id="275" r:id="rId6"/>
    <p:sldId id="274" r:id="rId7"/>
    <p:sldId id="276" r:id="rId8"/>
    <p:sldId id="277" r:id="rId9"/>
    <p:sldId id="278" r:id="rId10"/>
    <p:sldId id="281" r:id="rId11"/>
    <p:sldId id="282" r:id="rId12"/>
    <p:sldId id="283" r:id="rId13"/>
    <p:sldId id="284" r:id="rId14"/>
    <p:sldId id="285" r:id="rId15"/>
    <p:sldId id="286" r:id="rId16"/>
    <p:sldId id="287" r:id="rId17"/>
    <p:sldId id="288" r:id="rId18"/>
    <p:sldId id="289" r:id="rId19"/>
    <p:sldId id="290" r:id="rId20"/>
    <p:sldId id="291" r:id="rId21"/>
    <p:sldId id="298" r:id="rId22"/>
    <p:sldId id="299" r:id="rId23"/>
    <p:sldId id="297" r:id="rId24"/>
    <p:sldId id="300" r:id="rId25"/>
    <p:sldId id="310" r:id="rId26"/>
    <p:sldId id="312" r:id="rId27"/>
    <p:sldId id="313" r:id="rId28"/>
    <p:sldId id="314" r:id="rId29"/>
    <p:sldId id="306" r:id="rId30"/>
    <p:sldId id="307" r:id="rId31"/>
    <p:sldId id="315" r:id="rId32"/>
    <p:sldId id="316" r:id="rId33"/>
    <p:sldId id="317" r:id="rId34"/>
    <p:sldId id="318" r:id="rId35"/>
    <p:sldId id="319" r:id="rId36"/>
    <p:sldId id="320" r:id="rId37"/>
    <p:sldId id="321" r:id="rId38"/>
    <p:sldId id="323" r:id="rId39"/>
    <p:sldId id="322" r:id="rId40"/>
    <p:sldId id="324" r:id="rId41"/>
    <p:sldId id="325" r:id="rId42"/>
    <p:sldId id="302" r:id="rId43"/>
    <p:sldId id="326" r:id="rId44"/>
    <p:sldId id="334" r:id="rId45"/>
    <p:sldId id="335" r:id="rId46"/>
    <p:sldId id="329" r:id="rId47"/>
    <p:sldId id="336" r:id="rId48"/>
    <p:sldId id="337" r:id="rId49"/>
    <p:sldId id="338" r:id="rId50"/>
    <p:sldId id="339" r:id="rId51"/>
    <p:sldId id="344" r:id="rId52"/>
    <p:sldId id="340" r:id="rId53"/>
    <p:sldId id="341" r:id="rId54"/>
    <p:sldId id="342" r:id="rId55"/>
    <p:sldId id="345" r:id="rId56"/>
    <p:sldId id="346" r:id="rId57"/>
    <p:sldId id="347" r:id="rId58"/>
    <p:sldId id="348" r:id="rId59"/>
    <p:sldId id="350" r:id="rId60"/>
    <p:sldId id="351" r:id="rId61"/>
    <p:sldId id="352" r:id="rId62"/>
    <p:sldId id="353" r:id="rId63"/>
    <p:sldId id="354" r:id="rId64"/>
    <p:sldId id="376" r:id="rId65"/>
    <p:sldId id="356" r:id="rId66"/>
    <p:sldId id="358" r:id="rId67"/>
    <p:sldId id="360" r:id="rId68"/>
    <p:sldId id="361" r:id="rId69"/>
    <p:sldId id="355" r:id="rId70"/>
    <p:sldId id="362" r:id="rId71"/>
    <p:sldId id="363" r:id="rId72"/>
    <p:sldId id="364" r:id="rId73"/>
    <p:sldId id="359" r:id="rId74"/>
    <p:sldId id="371" r:id="rId75"/>
    <p:sldId id="372" r:id="rId76"/>
    <p:sldId id="373" r:id="rId77"/>
    <p:sldId id="357" r:id="rId78"/>
    <p:sldId id="365" r:id="rId79"/>
    <p:sldId id="366" r:id="rId80"/>
    <p:sldId id="367" r:id="rId81"/>
    <p:sldId id="368" r:id="rId82"/>
    <p:sldId id="370" r:id="rId83"/>
    <p:sldId id="375" r:id="rId84"/>
    <p:sldId id="374" r:id="rId85"/>
    <p:sldId id="377" r:id="rId86"/>
    <p:sldId id="378"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5199D16-5CE9-4B42-B113-FA3076CFD503}">
          <p14:sldIdLst>
            <p14:sldId id="272"/>
            <p14:sldId id="256"/>
            <p14:sldId id="268"/>
          </p14:sldIdLst>
        </p14:section>
        <p14:section name="Summary Section" id="{2BB904A5-79A1-4A3B-83B2-4312CEDB1863}">
          <p14:sldIdLst>
            <p14:sldId id="275"/>
          </p14:sldIdLst>
        </p14:section>
        <p14:section name="Problem Statement" id="{08473E1C-7F6C-4C8A-9268-AAA99F8D8185}">
          <p14:sldIdLst>
            <p14:sldId id="274"/>
            <p14:sldId id="276"/>
          </p14:sldIdLst>
        </p14:section>
        <p14:section name="Story" id="{61C54189-19F5-4643-9E73-C576C6D79410}">
          <p14:sldIdLst>
            <p14:sldId id="277"/>
            <p14:sldId id="278"/>
            <p14:sldId id="281"/>
            <p14:sldId id="282"/>
            <p14:sldId id="283"/>
            <p14:sldId id="284"/>
            <p14:sldId id="285"/>
            <p14:sldId id="286"/>
            <p14:sldId id="287"/>
            <p14:sldId id="288"/>
            <p14:sldId id="289"/>
          </p14:sldIdLst>
        </p14:section>
        <p14:section name="Company Selection" id="{330F0E34-6F50-4D43-B38B-D98FBAF0C759}">
          <p14:sldIdLst>
            <p14:sldId id="290"/>
            <p14:sldId id="291"/>
          </p14:sldIdLst>
        </p14:section>
        <p14:section name="EDA" id="{E7B0852C-7361-4C23-B86C-F13A88592785}">
          <p14:sldIdLst>
            <p14:sldId id="298"/>
            <p14:sldId id="299"/>
            <p14:sldId id="297"/>
            <p14:sldId id="300"/>
            <p14:sldId id="310"/>
            <p14:sldId id="312"/>
            <p14:sldId id="313"/>
            <p14:sldId id="314"/>
          </p14:sldIdLst>
        </p14:section>
        <p14:section name="Technical Analysis" id="{90195178-62D2-46FF-B82F-1E68EC554169}">
          <p14:sldIdLst>
            <p14:sldId id="306"/>
            <p14:sldId id="307"/>
            <p14:sldId id="315"/>
            <p14:sldId id="316"/>
            <p14:sldId id="317"/>
            <p14:sldId id="318"/>
            <p14:sldId id="319"/>
            <p14:sldId id="320"/>
            <p14:sldId id="321"/>
            <p14:sldId id="323"/>
            <p14:sldId id="322"/>
            <p14:sldId id="324"/>
            <p14:sldId id="325"/>
            <p14:sldId id="302"/>
            <p14:sldId id="326"/>
            <p14:sldId id="334"/>
            <p14:sldId id="335"/>
            <p14:sldId id="329"/>
            <p14:sldId id="336"/>
            <p14:sldId id="337"/>
            <p14:sldId id="338"/>
            <p14:sldId id="339"/>
            <p14:sldId id="344"/>
            <p14:sldId id="340"/>
            <p14:sldId id="341"/>
            <p14:sldId id="342"/>
            <p14:sldId id="345"/>
            <p14:sldId id="346"/>
            <p14:sldId id="347"/>
            <p14:sldId id="348"/>
            <p14:sldId id="350"/>
            <p14:sldId id="351"/>
            <p14:sldId id="352"/>
          </p14:sldIdLst>
        </p14:section>
        <p14:section name="Machine Learning" id="{CFEF6BB0-2AF0-4A72-9E07-38499BC1D1FE}">
          <p14:sldIdLst>
            <p14:sldId id="353"/>
            <p14:sldId id="354"/>
            <p14:sldId id="376"/>
          </p14:sldIdLst>
        </p14:section>
        <p14:section name="Linear Regression" id="{6FA9FE8F-9E97-4EBE-9ABE-0BD02060EA42}">
          <p14:sldIdLst>
            <p14:sldId id="356"/>
            <p14:sldId id="358"/>
            <p14:sldId id="360"/>
            <p14:sldId id="361"/>
          </p14:sldIdLst>
        </p14:section>
        <p14:section name="LSTM Model" id="{C4055716-EB42-46C3-8E1D-77244FA40D7E}">
          <p14:sldIdLst>
            <p14:sldId id="355"/>
            <p14:sldId id="362"/>
            <p14:sldId id="363"/>
            <p14:sldId id="364"/>
          </p14:sldIdLst>
        </p14:section>
        <p14:section name="XGBoost" id="{AC57BBDF-CBCE-4DEB-A035-4C5D4F7B0AB4}">
          <p14:sldIdLst>
            <p14:sldId id="359"/>
            <p14:sldId id="371"/>
            <p14:sldId id="372"/>
            <p14:sldId id="373"/>
          </p14:sldIdLst>
        </p14:section>
        <p14:section name="Arima Model" id="{0073D43F-1F45-44A8-A1BB-38CE2C433C2B}">
          <p14:sldIdLst>
            <p14:sldId id="357"/>
            <p14:sldId id="365"/>
            <p14:sldId id="366"/>
            <p14:sldId id="367"/>
            <p14:sldId id="368"/>
            <p14:sldId id="370"/>
            <p14:sldId id="375"/>
          </p14:sldIdLst>
        </p14:section>
        <p14:section name="Conclusion" id="{86EC6042-518E-460A-906A-C7E2ED4CD221}">
          <p14:sldIdLst>
            <p14:sldId id="374"/>
            <p14:sldId id="377"/>
            <p14:sldId id="3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186E"/>
    <a:srgbClr val="000000"/>
    <a:srgbClr val="FF0000"/>
    <a:srgbClr val="FECABC"/>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48" autoAdjust="0"/>
  </p:normalViewPr>
  <p:slideViewPr>
    <p:cSldViewPr snapToGrid="0">
      <p:cViewPr varScale="1">
        <p:scale>
          <a:sx n="76" d="100"/>
          <a:sy n="76" d="100"/>
        </p:scale>
        <p:origin x="215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BB0E62-86C1-43D6-ABC3-E3EB0A5C4ABC}" type="datetimeFigureOut">
              <a:rPr lang="en-IN" smtClean="0"/>
              <a:t>21-07-2023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000B8-78B7-48B9-B397-69768A5A7A7F}" type="slidenum">
              <a:rPr lang="en-IN" smtClean="0"/>
              <a:t>‹#›</a:t>
            </a:fld>
            <a:endParaRPr lang="en-IN"/>
          </a:p>
        </p:txBody>
      </p:sp>
    </p:spTree>
    <p:extLst>
      <p:ext uri="{BB962C8B-B14F-4D97-AF65-F5344CB8AC3E}">
        <p14:creationId xmlns:p14="http://schemas.microsoft.com/office/powerpoint/2010/main" val="2397841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0000B8-78B7-48B9-B397-69768A5A7A7F}" type="slidenum">
              <a:rPr lang="en-IN" smtClean="0"/>
              <a:t>17</a:t>
            </a:fld>
            <a:endParaRPr lang="en-IN"/>
          </a:p>
        </p:txBody>
      </p:sp>
    </p:spTree>
    <p:extLst>
      <p:ext uri="{BB962C8B-B14F-4D97-AF65-F5344CB8AC3E}">
        <p14:creationId xmlns:p14="http://schemas.microsoft.com/office/powerpoint/2010/main" val="1284800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0000B8-78B7-48B9-B397-69768A5A7A7F}" type="slidenum">
              <a:rPr lang="en-IN" smtClean="0"/>
              <a:t>58</a:t>
            </a:fld>
            <a:endParaRPr lang="en-IN"/>
          </a:p>
        </p:txBody>
      </p:sp>
    </p:spTree>
    <p:extLst>
      <p:ext uri="{BB962C8B-B14F-4D97-AF65-F5344CB8AC3E}">
        <p14:creationId xmlns:p14="http://schemas.microsoft.com/office/powerpoint/2010/main" val="1144227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0000B8-78B7-48B9-B397-69768A5A7A7F}" type="slidenum">
              <a:rPr lang="en-IN" smtClean="0"/>
              <a:t>59</a:t>
            </a:fld>
            <a:endParaRPr lang="en-IN"/>
          </a:p>
        </p:txBody>
      </p:sp>
    </p:spTree>
    <p:extLst>
      <p:ext uri="{BB962C8B-B14F-4D97-AF65-F5344CB8AC3E}">
        <p14:creationId xmlns:p14="http://schemas.microsoft.com/office/powerpoint/2010/main" val="1606372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4F335B-5E6E-4987-A85C-31290362978B}" type="datetimeFigureOut">
              <a:rPr lang="en-IN" smtClean="0"/>
              <a:t>21-07-2023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993902-9133-4225-9C8D-AF6DDADEF017}" type="slidenum">
              <a:rPr lang="en-IN" smtClean="0"/>
              <a:t>‹#›</a:t>
            </a:fld>
            <a:endParaRPr lang="en-IN"/>
          </a:p>
        </p:txBody>
      </p:sp>
    </p:spTree>
    <p:extLst>
      <p:ext uri="{BB962C8B-B14F-4D97-AF65-F5344CB8AC3E}">
        <p14:creationId xmlns:p14="http://schemas.microsoft.com/office/powerpoint/2010/main" val="2262461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4F335B-5E6E-4987-A85C-31290362978B}" type="datetimeFigureOut">
              <a:rPr lang="en-IN" smtClean="0"/>
              <a:t>21-07-2023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993902-9133-4225-9C8D-AF6DDADEF017}" type="slidenum">
              <a:rPr lang="en-IN" smtClean="0"/>
              <a:t>‹#›</a:t>
            </a:fld>
            <a:endParaRPr lang="en-IN"/>
          </a:p>
        </p:txBody>
      </p:sp>
    </p:spTree>
    <p:extLst>
      <p:ext uri="{BB962C8B-B14F-4D97-AF65-F5344CB8AC3E}">
        <p14:creationId xmlns:p14="http://schemas.microsoft.com/office/powerpoint/2010/main" val="223337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4F335B-5E6E-4987-A85C-31290362978B}" type="datetimeFigureOut">
              <a:rPr lang="en-IN" smtClean="0"/>
              <a:t>21-07-2023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993902-9133-4225-9C8D-AF6DDADEF017}" type="slidenum">
              <a:rPr lang="en-IN" smtClean="0"/>
              <a:t>‹#›</a:t>
            </a:fld>
            <a:endParaRPr lang="en-IN"/>
          </a:p>
        </p:txBody>
      </p:sp>
    </p:spTree>
    <p:extLst>
      <p:ext uri="{BB962C8B-B14F-4D97-AF65-F5344CB8AC3E}">
        <p14:creationId xmlns:p14="http://schemas.microsoft.com/office/powerpoint/2010/main" val="1244649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4F335B-5E6E-4987-A85C-31290362978B}" type="datetimeFigureOut">
              <a:rPr lang="en-IN" smtClean="0"/>
              <a:t>21-07-2023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993902-9133-4225-9C8D-AF6DDADEF017}" type="slidenum">
              <a:rPr lang="en-IN" smtClean="0"/>
              <a:t>‹#›</a:t>
            </a:fld>
            <a:endParaRPr lang="en-IN"/>
          </a:p>
        </p:txBody>
      </p:sp>
    </p:spTree>
    <p:extLst>
      <p:ext uri="{BB962C8B-B14F-4D97-AF65-F5344CB8AC3E}">
        <p14:creationId xmlns:p14="http://schemas.microsoft.com/office/powerpoint/2010/main" val="86286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4F335B-5E6E-4987-A85C-31290362978B}" type="datetimeFigureOut">
              <a:rPr lang="en-IN" smtClean="0"/>
              <a:t>21-07-2023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993902-9133-4225-9C8D-AF6DDADEF017}" type="slidenum">
              <a:rPr lang="en-IN" smtClean="0"/>
              <a:t>‹#›</a:t>
            </a:fld>
            <a:endParaRPr lang="en-IN"/>
          </a:p>
        </p:txBody>
      </p:sp>
    </p:spTree>
    <p:extLst>
      <p:ext uri="{BB962C8B-B14F-4D97-AF65-F5344CB8AC3E}">
        <p14:creationId xmlns:p14="http://schemas.microsoft.com/office/powerpoint/2010/main" val="4079926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4F335B-5E6E-4987-A85C-31290362978B}" type="datetimeFigureOut">
              <a:rPr lang="en-IN" smtClean="0"/>
              <a:t>21-07-2023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993902-9133-4225-9C8D-AF6DDADEF017}" type="slidenum">
              <a:rPr lang="en-IN" smtClean="0"/>
              <a:t>‹#›</a:t>
            </a:fld>
            <a:endParaRPr lang="en-IN"/>
          </a:p>
        </p:txBody>
      </p:sp>
    </p:spTree>
    <p:extLst>
      <p:ext uri="{BB962C8B-B14F-4D97-AF65-F5344CB8AC3E}">
        <p14:creationId xmlns:p14="http://schemas.microsoft.com/office/powerpoint/2010/main" val="1232995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4F335B-5E6E-4987-A85C-31290362978B}" type="datetimeFigureOut">
              <a:rPr lang="en-IN" smtClean="0"/>
              <a:t>21-07-2023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993902-9133-4225-9C8D-AF6DDADEF017}" type="slidenum">
              <a:rPr lang="en-IN" smtClean="0"/>
              <a:t>‹#›</a:t>
            </a:fld>
            <a:endParaRPr lang="en-IN"/>
          </a:p>
        </p:txBody>
      </p:sp>
    </p:spTree>
    <p:extLst>
      <p:ext uri="{BB962C8B-B14F-4D97-AF65-F5344CB8AC3E}">
        <p14:creationId xmlns:p14="http://schemas.microsoft.com/office/powerpoint/2010/main" val="681086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4F335B-5E6E-4987-A85C-31290362978B}" type="datetimeFigureOut">
              <a:rPr lang="en-IN" smtClean="0"/>
              <a:t>21-07-2023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F993902-9133-4225-9C8D-AF6DDADEF017}" type="slidenum">
              <a:rPr lang="en-IN" smtClean="0"/>
              <a:t>‹#›</a:t>
            </a:fld>
            <a:endParaRPr lang="en-IN"/>
          </a:p>
        </p:txBody>
      </p:sp>
    </p:spTree>
    <p:extLst>
      <p:ext uri="{BB962C8B-B14F-4D97-AF65-F5344CB8AC3E}">
        <p14:creationId xmlns:p14="http://schemas.microsoft.com/office/powerpoint/2010/main" val="1072660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4F335B-5E6E-4987-A85C-31290362978B}" type="datetimeFigureOut">
              <a:rPr lang="en-IN" smtClean="0"/>
              <a:t>21-07-2023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F993902-9133-4225-9C8D-AF6DDADEF017}" type="slidenum">
              <a:rPr lang="en-IN" smtClean="0"/>
              <a:t>‹#›</a:t>
            </a:fld>
            <a:endParaRPr lang="en-IN"/>
          </a:p>
        </p:txBody>
      </p:sp>
    </p:spTree>
    <p:extLst>
      <p:ext uri="{BB962C8B-B14F-4D97-AF65-F5344CB8AC3E}">
        <p14:creationId xmlns:p14="http://schemas.microsoft.com/office/powerpoint/2010/main" val="4241345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4F335B-5E6E-4987-A85C-31290362978B}" type="datetimeFigureOut">
              <a:rPr lang="en-IN" smtClean="0"/>
              <a:t>21-07-2023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F993902-9133-4225-9C8D-AF6DDADEF017}" type="slidenum">
              <a:rPr lang="en-IN" smtClean="0"/>
              <a:t>‹#›</a:t>
            </a:fld>
            <a:endParaRPr lang="en-IN"/>
          </a:p>
        </p:txBody>
      </p:sp>
    </p:spTree>
    <p:extLst>
      <p:ext uri="{BB962C8B-B14F-4D97-AF65-F5344CB8AC3E}">
        <p14:creationId xmlns:p14="http://schemas.microsoft.com/office/powerpoint/2010/main" val="6747158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4F335B-5E6E-4987-A85C-31290362978B}" type="datetimeFigureOut">
              <a:rPr lang="en-IN" smtClean="0"/>
              <a:t>21-07-2023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993902-9133-4225-9C8D-AF6DDADEF017}" type="slidenum">
              <a:rPr lang="en-IN" smtClean="0"/>
              <a:t>‹#›</a:t>
            </a:fld>
            <a:endParaRPr lang="en-IN"/>
          </a:p>
        </p:txBody>
      </p:sp>
    </p:spTree>
    <p:extLst>
      <p:ext uri="{BB962C8B-B14F-4D97-AF65-F5344CB8AC3E}">
        <p14:creationId xmlns:p14="http://schemas.microsoft.com/office/powerpoint/2010/main" val="137195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4F335B-5E6E-4987-A85C-31290362978B}" type="datetimeFigureOut">
              <a:rPr lang="en-IN" smtClean="0"/>
              <a:t>21-07-2023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993902-9133-4225-9C8D-AF6DDADEF017}" type="slidenum">
              <a:rPr lang="en-IN" smtClean="0"/>
              <a:t>‹#›</a:t>
            </a:fld>
            <a:endParaRPr lang="en-IN"/>
          </a:p>
        </p:txBody>
      </p:sp>
    </p:spTree>
    <p:extLst>
      <p:ext uri="{BB962C8B-B14F-4D97-AF65-F5344CB8AC3E}">
        <p14:creationId xmlns:p14="http://schemas.microsoft.com/office/powerpoint/2010/main" val="19502753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4F335B-5E6E-4987-A85C-31290362978B}" type="datetimeFigureOut">
              <a:rPr lang="en-IN" smtClean="0"/>
              <a:t>21-07-2023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993902-9133-4225-9C8D-AF6DDADEF017}" type="slidenum">
              <a:rPr lang="en-IN" smtClean="0"/>
              <a:t>‹#›</a:t>
            </a:fld>
            <a:endParaRPr lang="en-IN"/>
          </a:p>
        </p:txBody>
      </p:sp>
    </p:spTree>
    <p:extLst>
      <p:ext uri="{BB962C8B-B14F-4D97-AF65-F5344CB8AC3E}">
        <p14:creationId xmlns:p14="http://schemas.microsoft.com/office/powerpoint/2010/main" val="31751816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4F335B-5E6E-4987-A85C-31290362978B}" type="datetimeFigureOut">
              <a:rPr lang="en-IN" smtClean="0"/>
              <a:t>21-07-2023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993902-9133-4225-9C8D-AF6DDADEF017}" type="slidenum">
              <a:rPr lang="en-IN" smtClean="0"/>
              <a:t>‹#›</a:t>
            </a:fld>
            <a:endParaRPr lang="en-IN"/>
          </a:p>
        </p:txBody>
      </p:sp>
    </p:spTree>
    <p:extLst>
      <p:ext uri="{BB962C8B-B14F-4D97-AF65-F5344CB8AC3E}">
        <p14:creationId xmlns:p14="http://schemas.microsoft.com/office/powerpoint/2010/main" val="26545225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4F335B-5E6E-4987-A85C-31290362978B}" type="datetimeFigureOut">
              <a:rPr lang="en-IN" smtClean="0"/>
              <a:t>21-07-2023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993902-9133-4225-9C8D-AF6DDADEF017}" type="slidenum">
              <a:rPr lang="en-IN" smtClean="0"/>
              <a:t>‹#›</a:t>
            </a:fld>
            <a:endParaRPr lang="en-IN"/>
          </a:p>
        </p:txBody>
      </p:sp>
    </p:spTree>
    <p:extLst>
      <p:ext uri="{BB962C8B-B14F-4D97-AF65-F5344CB8AC3E}">
        <p14:creationId xmlns:p14="http://schemas.microsoft.com/office/powerpoint/2010/main" val="2210737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4F335B-5E6E-4987-A85C-31290362978B}" type="datetimeFigureOut">
              <a:rPr lang="en-IN" smtClean="0"/>
              <a:t>21-07-2023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993902-9133-4225-9C8D-AF6DDADEF017}" type="slidenum">
              <a:rPr lang="en-IN" smtClean="0"/>
              <a:t>‹#›</a:t>
            </a:fld>
            <a:endParaRPr lang="en-IN"/>
          </a:p>
        </p:txBody>
      </p:sp>
    </p:spTree>
    <p:extLst>
      <p:ext uri="{BB962C8B-B14F-4D97-AF65-F5344CB8AC3E}">
        <p14:creationId xmlns:p14="http://schemas.microsoft.com/office/powerpoint/2010/main" val="2632421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4F335B-5E6E-4987-A85C-31290362978B}" type="datetimeFigureOut">
              <a:rPr lang="en-IN" smtClean="0"/>
              <a:t>21-07-2023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993902-9133-4225-9C8D-AF6DDADEF017}" type="slidenum">
              <a:rPr lang="en-IN" smtClean="0"/>
              <a:t>‹#›</a:t>
            </a:fld>
            <a:endParaRPr lang="en-IN"/>
          </a:p>
        </p:txBody>
      </p:sp>
    </p:spTree>
    <p:extLst>
      <p:ext uri="{BB962C8B-B14F-4D97-AF65-F5344CB8AC3E}">
        <p14:creationId xmlns:p14="http://schemas.microsoft.com/office/powerpoint/2010/main" val="839039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4F335B-5E6E-4987-A85C-31290362978B}" type="datetimeFigureOut">
              <a:rPr lang="en-IN" smtClean="0"/>
              <a:t>21-07-2023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F993902-9133-4225-9C8D-AF6DDADEF017}" type="slidenum">
              <a:rPr lang="en-IN" smtClean="0"/>
              <a:t>‹#›</a:t>
            </a:fld>
            <a:endParaRPr lang="en-IN"/>
          </a:p>
        </p:txBody>
      </p:sp>
    </p:spTree>
    <p:extLst>
      <p:ext uri="{BB962C8B-B14F-4D97-AF65-F5344CB8AC3E}">
        <p14:creationId xmlns:p14="http://schemas.microsoft.com/office/powerpoint/2010/main" val="230420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4F335B-5E6E-4987-A85C-31290362978B}" type="datetimeFigureOut">
              <a:rPr lang="en-IN" smtClean="0"/>
              <a:t>21-07-2023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F993902-9133-4225-9C8D-AF6DDADEF017}" type="slidenum">
              <a:rPr lang="en-IN" smtClean="0"/>
              <a:t>‹#›</a:t>
            </a:fld>
            <a:endParaRPr lang="en-IN"/>
          </a:p>
        </p:txBody>
      </p:sp>
    </p:spTree>
    <p:extLst>
      <p:ext uri="{BB962C8B-B14F-4D97-AF65-F5344CB8AC3E}">
        <p14:creationId xmlns:p14="http://schemas.microsoft.com/office/powerpoint/2010/main" val="4604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4F335B-5E6E-4987-A85C-31290362978B}" type="datetimeFigureOut">
              <a:rPr lang="en-IN" smtClean="0"/>
              <a:t>21-07-2023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F993902-9133-4225-9C8D-AF6DDADEF017}" type="slidenum">
              <a:rPr lang="en-IN" smtClean="0"/>
              <a:t>‹#›</a:t>
            </a:fld>
            <a:endParaRPr lang="en-IN"/>
          </a:p>
        </p:txBody>
      </p:sp>
    </p:spTree>
    <p:extLst>
      <p:ext uri="{BB962C8B-B14F-4D97-AF65-F5344CB8AC3E}">
        <p14:creationId xmlns:p14="http://schemas.microsoft.com/office/powerpoint/2010/main" val="394419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4F335B-5E6E-4987-A85C-31290362978B}" type="datetimeFigureOut">
              <a:rPr lang="en-IN" smtClean="0"/>
              <a:t>21-07-2023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993902-9133-4225-9C8D-AF6DDADEF017}" type="slidenum">
              <a:rPr lang="en-IN" smtClean="0"/>
              <a:t>‹#›</a:t>
            </a:fld>
            <a:endParaRPr lang="en-IN"/>
          </a:p>
        </p:txBody>
      </p:sp>
    </p:spTree>
    <p:extLst>
      <p:ext uri="{BB962C8B-B14F-4D97-AF65-F5344CB8AC3E}">
        <p14:creationId xmlns:p14="http://schemas.microsoft.com/office/powerpoint/2010/main" val="1921769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4F335B-5E6E-4987-A85C-31290362978B}" type="datetimeFigureOut">
              <a:rPr lang="en-IN" smtClean="0"/>
              <a:t>21-07-2023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993902-9133-4225-9C8D-AF6DDADEF017}" type="slidenum">
              <a:rPr lang="en-IN" smtClean="0"/>
              <a:t>‹#›</a:t>
            </a:fld>
            <a:endParaRPr lang="en-IN"/>
          </a:p>
        </p:txBody>
      </p:sp>
    </p:spTree>
    <p:extLst>
      <p:ext uri="{BB962C8B-B14F-4D97-AF65-F5344CB8AC3E}">
        <p14:creationId xmlns:p14="http://schemas.microsoft.com/office/powerpoint/2010/main" val="3709652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F335B-5E6E-4987-A85C-31290362978B}" type="datetimeFigureOut">
              <a:rPr lang="en-IN" smtClean="0"/>
              <a:t>21-07-2023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993902-9133-4225-9C8D-AF6DDADEF017}" type="slidenum">
              <a:rPr lang="en-IN" smtClean="0"/>
              <a:t>‹#›</a:t>
            </a:fld>
            <a:endParaRPr lang="en-IN"/>
          </a:p>
        </p:txBody>
      </p:sp>
    </p:spTree>
    <p:extLst>
      <p:ext uri="{BB962C8B-B14F-4D97-AF65-F5344CB8AC3E}">
        <p14:creationId xmlns:p14="http://schemas.microsoft.com/office/powerpoint/2010/main" val="239886162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F335B-5E6E-4987-A85C-31290362978B}" type="datetimeFigureOut">
              <a:rPr lang="en-IN" smtClean="0"/>
              <a:t>21-07-2023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993902-9133-4225-9C8D-AF6DDADEF017}" type="slidenum">
              <a:rPr lang="en-IN" smtClean="0"/>
              <a:t>‹#›</a:t>
            </a:fld>
            <a:endParaRPr lang="en-IN"/>
          </a:p>
        </p:txBody>
      </p:sp>
    </p:spTree>
    <p:extLst>
      <p:ext uri="{BB962C8B-B14F-4D97-AF65-F5344CB8AC3E}">
        <p14:creationId xmlns:p14="http://schemas.microsoft.com/office/powerpoint/2010/main" val="3509609414"/>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Layout" Target="../slideLayouts/slideLayout18.xml"/><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Layout" Target="../slideLayouts/slideLayout18.xml"/><Relationship Id="rId6" Type="http://schemas.openxmlformats.org/officeDocument/2006/relationships/image" Target="../media/image16.jpeg"/><Relationship Id="rId5" Type="http://schemas.openxmlformats.org/officeDocument/2006/relationships/image" Target="../media/image17.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gif"/><Relationship Id="rId2" Type="http://schemas.openxmlformats.org/officeDocument/2006/relationships/image" Target="../media/image14.jpg"/><Relationship Id="rId1" Type="http://schemas.openxmlformats.org/officeDocument/2006/relationships/slideLayout" Target="../slideLayouts/slideLayout18.xml"/><Relationship Id="rId6" Type="http://schemas.openxmlformats.org/officeDocument/2006/relationships/image" Target="../media/image16.jpeg"/><Relationship Id="rId5" Type="http://schemas.openxmlformats.org/officeDocument/2006/relationships/image" Target="../media/image17.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image" Target="../media/image3.png"/><Relationship Id="rId7" Type="http://schemas.openxmlformats.org/officeDocument/2006/relationships/image" Target="../media/image18.gif"/><Relationship Id="rId2" Type="http://schemas.openxmlformats.org/officeDocument/2006/relationships/image" Target="../media/image14.jpg"/><Relationship Id="rId1" Type="http://schemas.openxmlformats.org/officeDocument/2006/relationships/slideLayout" Target="../slideLayouts/slideLayout18.xml"/><Relationship Id="rId6" Type="http://schemas.openxmlformats.org/officeDocument/2006/relationships/image" Target="../media/image16.jpeg"/><Relationship Id="rId5" Type="http://schemas.openxmlformats.org/officeDocument/2006/relationships/image" Target="../media/image17.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image" Target="../media/image3.png"/><Relationship Id="rId7" Type="http://schemas.openxmlformats.org/officeDocument/2006/relationships/image" Target="../media/image18.gif"/><Relationship Id="rId2" Type="http://schemas.openxmlformats.org/officeDocument/2006/relationships/image" Target="../media/image14.jpg"/><Relationship Id="rId1" Type="http://schemas.openxmlformats.org/officeDocument/2006/relationships/slideLayout" Target="../slideLayouts/slideLayout18.xml"/><Relationship Id="rId6" Type="http://schemas.openxmlformats.org/officeDocument/2006/relationships/image" Target="../media/image16.jpeg"/><Relationship Id="rId5" Type="http://schemas.openxmlformats.org/officeDocument/2006/relationships/image" Target="../media/image17.jpeg"/><Relationship Id="rId4" Type="http://schemas.openxmlformats.org/officeDocument/2006/relationships/image" Target="../media/image15.jpeg"/><Relationship Id="rId9" Type="http://schemas.openxmlformats.org/officeDocument/2006/relationships/image" Target="../media/image20.jpeg"/></Relationships>
</file>

<file path=ppt/slides/_rels/slide15.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image" Target="../media/image3.png"/><Relationship Id="rId7" Type="http://schemas.openxmlformats.org/officeDocument/2006/relationships/image" Target="../media/image18.gif"/><Relationship Id="rId2" Type="http://schemas.openxmlformats.org/officeDocument/2006/relationships/image" Target="../media/image14.jpg"/><Relationship Id="rId1" Type="http://schemas.openxmlformats.org/officeDocument/2006/relationships/slideLayout" Target="../slideLayouts/slideLayout18.xml"/><Relationship Id="rId6" Type="http://schemas.openxmlformats.org/officeDocument/2006/relationships/image" Target="../media/image16.jpeg"/><Relationship Id="rId5" Type="http://schemas.openxmlformats.org/officeDocument/2006/relationships/image" Target="../media/image17.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Layout" Target="../slideLayouts/slideLayout18.xml"/><Relationship Id="rId6" Type="http://schemas.openxmlformats.org/officeDocument/2006/relationships/hyperlink" Target="https://pixabay.com/en/emoji-emotions-face-wondering-2744064/" TargetMode="External"/><Relationship Id="rId5" Type="http://schemas.openxmlformats.org/officeDocument/2006/relationships/image" Target="../media/image22.pn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8" Type="http://schemas.openxmlformats.org/officeDocument/2006/relationships/hyperlink" Target="https://openclipart.org/detail/167549/fwd__bubble_hand_drawn-by-rejon-177666" TargetMode="External"/><Relationship Id="rId3" Type="http://schemas.openxmlformats.org/officeDocument/2006/relationships/image" Target="../media/image14.jp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jpeg"/><Relationship Id="rId3" Type="http://schemas.openxmlformats.org/officeDocument/2006/relationships/image" Target="../media/image14.jpg"/><Relationship Id="rId7" Type="http://schemas.openxmlformats.org/officeDocument/2006/relationships/image" Target="../media/image25.png"/><Relationship Id="rId12" Type="http://schemas.openxmlformats.org/officeDocument/2006/relationships/image" Target="../media/image30.jpeg"/><Relationship Id="rId2" Type="http://schemas.openxmlformats.org/officeDocument/2006/relationships/image" Target="../media/image24.jpeg"/><Relationship Id="rId1" Type="http://schemas.openxmlformats.org/officeDocument/2006/relationships/slideLayout" Target="../slideLayouts/slideLayout18.xml"/><Relationship Id="rId6" Type="http://schemas.microsoft.com/office/2017/06/relationships/model3d" Target="../media/model3d1.glb"/><Relationship Id="rId11" Type="http://schemas.openxmlformats.org/officeDocument/2006/relationships/image" Target="../media/image29.jpeg"/><Relationship Id="rId5" Type="http://schemas.openxmlformats.org/officeDocument/2006/relationships/image" Target="../media/image15.jpeg"/><Relationship Id="rId10" Type="http://schemas.openxmlformats.org/officeDocument/2006/relationships/image" Target="../media/image28.jpeg"/><Relationship Id="rId4" Type="http://schemas.openxmlformats.org/officeDocument/2006/relationships/image" Target="../media/image3.png"/><Relationship Id="rId9" Type="http://schemas.openxmlformats.org/officeDocument/2006/relationships/image" Target="../media/image27.jpeg"/><Relationship Id="rId1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4.jpeg"/><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15.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hyperlink" Target="https://finance.yahoo.com/" TargetMode="External"/><Relationship Id="rId3" Type="http://schemas.openxmlformats.org/officeDocument/2006/relationships/slideLayout" Target="../slideLayouts/slideLayout18.xml"/><Relationship Id="rId7" Type="http://schemas.openxmlformats.org/officeDocument/2006/relationships/hyperlink" Target="https://www.dreamstime.com/stock-photo-double-exposure-stock-exchange-market-graph-chart-stocks-data-monitor-money-saving-account-passbook-background-image94285562" TargetMode="Externa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5.jpg"/><Relationship Id="rId5" Type="http://schemas.openxmlformats.org/officeDocument/2006/relationships/image" Target="../media/image34.emf"/><Relationship Id="rId4" Type="http://schemas.openxmlformats.org/officeDocument/2006/relationships/oleObject" Target="../embeddings/oleObject1.bin"/><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hyperlink" Target="https://finance.yahoo.com/" TargetMode="External"/><Relationship Id="rId3" Type="http://schemas.openxmlformats.org/officeDocument/2006/relationships/slideLayout" Target="../slideLayouts/slideLayout18.xml"/><Relationship Id="rId7" Type="http://schemas.openxmlformats.org/officeDocument/2006/relationships/hyperlink" Target="https://www.dreamstime.com/stock-photo-double-exposure-stock-exchange-market-graph-chart-stocks-data-monitor-money-saving-account-passbook-background-image94285562" TargetMode="Externa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5.jpg"/><Relationship Id="rId11" Type="http://schemas.openxmlformats.org/officeDocument/2006/relationships/hyperlink" Target="https://www.capitalmind.in/2017/06/introduction-to-total-returns-index/" TargetMode="External"/><Relationship Id="rId5" Type="http://schemas.openxmlformats.org/officeDocument/2006/relationships/image" Target="../media/image34.emf"/><Relationship Id="rId10" Type="http://schemas.openxmlformats.org/officeDocument/2006/relationships/image" Target="../media/image36.jpg"/><Relationship Id="rId4" Type="http://schemas.openxmlformats.org/officeDocument/2006/relationships/oleObject" Target="../embeddings/oleObject2.bin"/><Relationship Id="rId9"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4.emf"/><Relationship Id="rId5" Type="http://schemas.openxmlformats.org/officeDocument/2006/relationships/oleObject" Target="../embeddings/oleObject1.bin"/><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ex5LCk64Ris" TargetMode="External"/><Relationship Id="rId3" Type="http://schemas.openxmlformats.org/officeDocument/2006/relationships/slideLayout" Target="../slideLayouts/slideLayout18.xml"/><Relationship Id="rId7" Type="http://schemas.openxmlformats.org/officeDocument/2006/relationships/image" Target="../media/image45.jp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8" Type="http://schemas.openxmlformats.org/officeDocument/2006/relationships/hyperlink" Target="https://www.youtube.com/watch?v=ex5LCk64Ris" TargetMode="External"/><Relationship Id="rId3" Type="http://schemas.openxmlformats.org/officeDocument/2006/relationships/slideLayout" Target="../slideLayouts/slideLayout18.xml"/><Relationship Id="rId7" Type="http://schemas.openxmlformats.org/officeDocument/2006/relationships/image" Target="../media/image45.jp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image" Target="../media/image34.emf"/><Relationship Id="rId10" Type="http://schemas.openxmlformats.org/officeDocument/2006/relationships/hyperlink" Target="https://en.wikipedia.org/wiki/Candlestick_chart" TargetMode="External"/><Relationship Id="rId4" Type="http://schemas.openxmlformats.org/officeDocument/2006/relationships/oleObject" Target="../embeddings/oleObject4.bin"/><Relationship Id="rId9"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hyperlink" Target="https://en.wikipedia.org/wiki/Candlestick_chart" TargetMode="External"/><Relationship Id="rId3" Type="http://schemas.openxmlformats.org/officeDocument/2006/relationships/slideLayout" Target="../slideLayouts/slideLayout18.xml"/><Relationship Id="rId7" Type="http://schemas.openxmlformats.org/officeDocument/2006/relationships/image" Target="../media/image46.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oleObject" Target="../embeddings/oleObject5.bin"/><Relationship Id="rId9" Type="http://schemas.openxmlformats.org/officeDocument/2006/relationships/image" Target="../media/image47.png"/></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18.xml"/><Relationship Id="rId7" Type="http://schemas.openxmlformats.org/officeDocument/2006/relationships/image" Target="../media/image47.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oleObject" Target="../embeddings/oleObject6.bin"/></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18.xml"/><Relationship Id="rId7" Type="http://schemas.openxmlformats.org/officeDocument/2006/relationships/image" Target="../media/image47.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oleObject" Target="../embeddings/oleObject7.bin"/><Relationship Id="rId9" Type="http://schemas.openxmlformats.org/officeDocument/2006/relationships/image" Target="../media/image49.png"/></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18.xml"/><Relationship Id="rId7" Type="http://schemas.openxmlformats.org/officeDocument/2006/relationships/image" Target="../media/image47.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image" Target="../media/image34.emf"/><Relationship Id="rId10" Type="http://schemas.openxmlformats.org/officeDocument/2006/relationships/image" Target="../media/image50.png"/><Relationship Id="rId4" Type="http://schemas.openxmlformats.org/officeDocument/2006/relationships/oleObject" Target="../embeddings/oleObject8.bin"/><Relationship Id="rId9" Type="http://schemas.openxmlformats.org/officeDocument/2006/relationships/image" Target="../media/image49.png"/></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18.xml"/><Relationship Id="rId7" Type="http://schemas.openxmlformats.org/officeDocument/2006/relationships/image" Target="../media/image47.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png"/><Relationship Id="rId11" Type="http://schemas.openxmlformats.org/officeDocument/2006/relationships/image" Target="../media/image51.png"/><Relationship Id="rId5" Type="http://schemas.openxmlformats.org/officeDocument/2006/relationships/image" Target="../media/image34.emf"/><Relationship Id="rId10" Type="http://schemas.openxmlformats.org/officeDocument/2006/relationships/image" Target="../media/image50.png"/><Relationship Id="rId4" Type="http://schemas.openxmlformats.org/officeDocument/2006/relationships/oleObject" Target="../embeddings/oleObject9.bin"/><Relationship Id="rId9" Type="http://schemas.openxmlformats.org/officeDocument/2006/relationships/image" Target="../media/image49.png"/></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18.xml"/><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3.png"/><Relationship Id="rId11" Type="http://schemas.openxmlformats.org/officeDocument/2006/relationships/image" Target="../media/image51.png"/><Relationship Id="rId5" Type="http://schemas.openxmlformats.org/officeDocument/2006/relationships/image" Target="../media/image34.emf"/><Relationship Id="rId10" Type="http://schemas.openxmlformats.org/officeDocument/2006/relationships/image" Target="../media/image50.png"/><Relationship Id="rId4" Type="http://schemas.openxmlformats.org/officeDocument/2006/relationships/oleObject" Target="../embeddings/oleObject10.bin"/><Relationship Id="rId9" Type="http://schemas.openxmlformats.org/officeDocument/2006/relationships/image" Target="../media/image49.png"/></Relationships>
</file>

<file path=ppt/slides/_rels/slide3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18.xml"/><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3.png"/><Relationship Id="rId11" Type="http://schemas.openxmlformats.org/officeDocument/2006/relationships/image" Target="../media/image51.png"/><Relationship Id="rId5" Type="http://schemas.openxmlformats.org/officeDocument/2006/relationships/image" Target="../media/image34.emf"/><Relationship Id="rId10" Type="http://schemas.openxmlformats.org/officeDocument/2006/relationships/image" Target="../media/image50.png"/><Relationship Id="rId4" Type="http://schemas.openxmlformats.org/officeDocument/2006/relationships/oleObject" Target="../embeddings/oleObject11.bin"/><Relationship Id="rId9" Type="http://schemas.openxmlformats.org/officeDocument/2006/relationships/image" Target="../media/image49.png"/></Relationships>
</file>

<file path=ppt/slides/_rels/slide3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jpg"/><Relationship Id="rId3" Type="http://schemas.openxmlformats.org/officeDocument/2006/relationships/slideLayout" Target="../slideLayouts/slideLayout18.xml"/><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3.png"/><Relationship Id="rId11" Type="http://schemas.openxmlformats.org/officeDocument/2006/relationships/image" Target="../media/image51.png"/><Relationship Id="rId5" Type="http://schemas.openxmlformats.org/officeDocument/2006/relationships/image" Target="../media/image34.emf"/><Relationship Id="rId10" Type="http://schemas.openxmlformats.org/officeDocument/2006/relationships/image" Target="../media/image50.png"/><Relationship Id="rId4" Type="http://schemas.openxmlformats.org/officeDocument/2006/relationships/oleObject" Target="../embeddings/oleObject12.bin"/><Relationship Id="rId9" Type="http://schemas.openxmlformats.org/officeDocument/2006/relationships/image" Target="../media/image49.png"/></Relationships>
</file>

<file path=ppt/slides/_rels/slide3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slideLayout" Target="../slideLayouts/slideLayout18.xml"/><Relationship Id="rId7" Type="http://schemas.openxmlformats.org/officeDocument/2006/relationships/image" Target="../media/image3.png"/><Relationship Id="rId12" Type="http://schemas.openxmlformats.org/officeDocument/2006/relationships/image" Target="../media/image51.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34.emf"/><Relationship Id="rId11" Type="http://schemas.openxmlformats.org/officeDocument/2006/relationships/image" Target="../media/image50.png"/><Relationship Id="rId5" Type="http://schemas.openxmlformats.org/officeDocument/2006/relationships/oleObject" Target="../embeddings/oleObject13.bin"/><Relationship Id="rId10" Type="http://schemas.openxmlformats.org/officeDocument/2006/relationships/image" Target="../media/image49.png"/><Relationship Id="rId4" Type="http://schemas.openxmlformats.org/officeDocument/2006/relationships/image" Target="../media/image54.png"/><Relationship Id="rId9" Type="http://schemas.openxmlformats.org/officeDocument/2006/relationships/image" Target="../media/image48.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8.xml"/><Relationship Id="rId3" Type="http://schemas.openxmlformats.org/officeDocument/2006/relationships/hyperlink" Target="https://www.localitytokens.info/roadmap/" TargetMode="External"/><Relationship Id="rId7" Type="http://schemas.openxmlformats.org/officeDocument/2006/relationships/image" Target="../media/image7.png"/><Relationship Id="rId12" Type="http://schemas.openxmlformats.org/officeDocument/2006/relationships/slide" Target="slide7.xml"/><Relationship Id="rId2" Type="http://schemas.openxmlformats.org/officeDocument/2006/relationships/image" Target="../media/image4.jpg"/><Relationship Id="rId16" Type="http://schemas.openxmlformats.org/officeDocument/2006/relationships/slide" Target="slide6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slide" Target="slide5.xml"/><Relationship Id="rId5" Type="http://schemas.openxmlformats.org/officeDocument/2006/relationships/image" Target="../media/image5.png"/><Relationship Id="rId15" Type="http://schemas.openxmlformats.org/officeDocument/2006/relationships/slide" Target="slide28.xml"/><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slide" Target="slide20.xml"/></Relationships>
</file>

<file path=ppt/slides/_rels/slide4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5.png"/><Relationship Id="rId3" Type="http://schemas.openxmlformats.org/officeDocument/2006/relationships/slideLayout" Target="../slideLayouts/slideLayout18.xml"/><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3.png"/><Relationship Id="rId11" Type="http://schemas.openxmlformats.org/officeDocument/2006/relationships/image" Target="../media/image51.png"/><Relationship Id="rId5" Type="http://schemas.openxmlformats.org/officeDocument/2006/relationships/image" Target="../media/image34.emf"/><Relationship Id="rId10" Type="http://schemas.openxmlformats.org/officeDocument/2006/relationships/image" Target="../media/image50.png"/><Relationship Id="rId4" Type="http://schemas.openxmlformats.org/officeDocument/2006/relationships/oleObject" Target="../embeddings/oleObject14.bin"/><Relationship Id="rId9"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8.xml"/><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8.xml"/><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8.xml"/><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png"/><Relationship Id="rId1" Type="http://schemas.openxmlformats.org/officeDocument/2006/relationships/slideLayout" Target="../slideLayouts/slideLayout18.xml"/><Relationship Id="rId6" Type="http://schemas.openxmlformats.org/officeDocument/2006/relationships/image" Target="../media/image61.png"/><Relationship Id="rId5" Type="http://schemas.openxmlformats.org/officeDocument/2006/relationships/image" Target="../media/image56.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37.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37.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3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en/photo/572367" TargetMode="External"/><Relationship Id="rId2" Type="http://schemas.openxmlformats.org/officeDocument/2006/relationships/image" Target="../media/image11.jpg"/><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37.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37.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7.png"/><Relationship Id="rId7"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7.png"/><Relationship Id="rId7"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56.png"/><Relationship Id="rId9" Type="http://schemas.openxmlformats.org/officeDocument/2006/relationships/image" Target="../media/image72.png"/></Relationships>
</file>

<file path=ppt/slides/_rels/slide5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7.png"/><Relationship Id="rId7"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56.png"/><Relationship Id="rId9" Type="http://schemas.openxmlformats.org/officeDocument/2006/relationships/image" Target="../media/image72.png"/></Relationships>
</file>

<file path=ppt/slides/_rels/slide5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7.png"/><Relationship Id="rId7"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56.png"/><Relationship Id="rId9"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15.jpe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hyperlink" Target="https://openclipart.org/detail/167549/fwd__bubble_hand_drawn-by-rejon-177666"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15.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pxhere.com/en/photo/572367" TargetMode="External"/><Relationship Id="rId2" Type="http://schemas.openxmlformats.org/officeDocument/2006/relationships/image" Target="../media/image11.jpg"/><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8.xml"/><Relationship Id="rId7" Type="http://schemas.openxmlformats.org/officeDocument/2006/relationships/image" Target="../media/image34.emf"/><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oleObject" Target="../embeddings/oleObject15.bin"/><Relationship Id="rId5" Type="http://schemas.openxmlformats.org/officeDocument/2006/relationships/hyperlink" Target="https://pixabay.com/en/economy-profit-stock-exchange-pay-2553884/" TargetMode="External"/><Relationship Id="rId4" Type="http://schemas.openxmlformats.org/officeDocument/2006/relationships/image" Target="../media/image75.jp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oleObject" Target="../embeddings/oleObject16.bin"/></Relationships>
</file>

<file path=ppt/slides/_rels/slide63.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image" Target="../media/image78.png"/><Relationship Id="rId18" Type="http://schemas.openxmlformats.org/officeDocument/2006/relationships/image" Target="../media/image79.png"/><Relationship Id="rId3" Type="http://schemas.openxmlformats.org/officeDocument/2006/relationships/slideLayout" Target="../slideLayouts/slideLayout18.xml"/><Relationship Id="rId7" Type="http://schemas.openxmlformats.org/officeDocument/2006/relationships/image" Target="../media/image76.png"/><Relationship Id="rId12" Type="http://schemas.openxmlformats.org/officeDocument/2006/relationships/image" Target="../media/image77.png"/><Relationship Id="rId17" Type="http://schemas.openxmlformats.org/officeDocument/2006/relationships/slide" Target="slide64.xml"/><Relationship Id="rId2" Type="http://schemas.openxmlformats.org/officeDocument/2006/relationships/tags" Target="../tags/tag37.xml"/><Relationship Id="rId16" Type="http://schemas.openxmlformats.org/officeDocument/2006/relationships/image" Target="../media/image79.png"/><Relationship Id="rId1" Type="http://schemas.openxmlformats.org/officeDocument/2006/relationships/tags" Target="../tags/tag36.xml"/><Relationship Id="rId6" Type="http://schemas.openxmlformats.org/officeDocument/2006/relationships/image" Target="../media/image3.png"/><Relationship Id="rId11" Type="http://schemas.openxmlformats.org/officeDocument/2006/relationships/slide" Target="slide76.xml"/><Relationship Id="rId5" Type="http://schemas.openxmlformats.org/officeDocument/2006/relationships/image" Target="../media/image34.emf"/><Relationship Id="rId15" Type="http://schemas.openxmlformats.org/officeDocument/2006/relationships/image" Target="../media/image78.png"/><Relationship Id="rId10" Type="http://schemas.openxmlformats.org/officeDocument/2006/relationships/image" Target="../media/image77.png"/><Relationship Id="rId4" Type="http://schemas.openxmlformats.org/officeDocument/2006/relationships/oleObject" Target="../embeddings/oleObject17.bin"/><Relationship Id="rId9" Type="http://schemas.openxmlformats.org/officeDocument/2006/relationships/image" Target="../media/image76.png"/><Relationship Id="rId14" Type="http://schemas.openxmlformats.org/officeDocument/2006/relationships/slide" Target="slide7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oleObject" Target="../embeddings/oleObject18.bin"/></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80.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oleObject" Target="../embeddings/oleObject19.bin"/></Relationships>
</file>

<file path=ppt/slides/_rels/slide6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slideLayout" Target="../slideLayouts/slideLayout18.xml"/><Relationship Id="rId7" Type="http://schemas.openxmlformats.org/officeDocument/2006/relationships/image" Target="../media/image80.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oleObject" Target="../embeddings/oleObject20.bin"/><Relationship Id="rId9" Type="http://schemas.openxmlformats.org/officeDocument/2006/relationships/image" Target="../media/image82.png"/></Relationships>
</file>

<file path=ppt/slides/_rels/slide6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slideLayout" Target="../slideLayouts/slideLayout18.xml"/><Relationship Id="rId7" Type="http://schemas.openxmlformats.org/officeDocument/2006/relationships/image" Target="../media/image81.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oleObject" Target="../embeddings/oleObject21.bin"/><Relationship Id="rId9" Type="http://schemas.openxmlformats.org/officeDocument/2006/relationships/image" Target="../media/image83.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oleObject" Target="../embeddings/oleObject22.bin"/></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84.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oleObject" Target="../embeddings/oleObject23.bin"/></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Layout" Target="../slideLayouts/slideLayout18.xml"/><Relationship Id="rId7" Type="http://schemas.openxmlformats.org/officeDocument/2006/relationships/image" Target="../media/image84.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oleObject" Target="../embeddings/oleObject24.bin"/><Relationship Id="rId9" Type="http://schemas.openxmlformats.org/officeDocument/2006/relationships/image" Target="../media/image86.png"/></Relationships>
</file>

<file path=ppt/slides/_rels/slide7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Layout" Target="../slideLayouts/slideLayout18.xml"/><Relationship Id="rId7" Type="http://schemas.openxmlformats.org/officeDocument/2006/relationships/image" Target="../media/image85.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oleObject" Target="../embeddings/oleObject25.bin"/><Relationship Id="rId9"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oleObject" Target="../embeddings/oleObject26.bin"/></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88.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oleObject" Target="../embeddings/oleObject27.bin"/></Relationships>
</file>

<file path=ppt/slides/_rels/slide7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slideLayout" Target="../slideLayouts/slideLayout18.xml"/><Relationship Id="rId7" Type="http://schemas.openxmlformats.org/officeDocument/2006/relationships/image" Target="../media/image88.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oleObject" Target="../embeddings/oleObject28.bin"/><Relationship Id="rId9" Type="http://schemas.openxmlformats.org/officeDocument/2006/relationships/image" Target="../media/image90.png"/></Relationships>
</file>

<file path=ppt/slides/_rels/slide7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slideLayout" Target="../slideLayouts/slideLayout18.xml"/><Relationship Id="rId7" Type="http://schemas.openxmlformats.org/officeDocument/2006/relationships/image" Target="../media/image89.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oleObject" Target="../embeddings/oleObject29.bin"/><Relationship Id="rId9" Type="http://schemas.openxmlformats.org/officeDocument/2006/relationships/image" Target="../media/image91.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oleObject" Target="../embeddings/oleObject30.bin"/></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92.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oleObject" Target="../embeddings/oleObject31.bin"/></Relationships>
</file>

<file path=ppt/slides/_rels/slide7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slideLayout" Target="../slideLayouts/slideLayout18.xml"/><Relationship Id="rId7" Type="http://schemas.openxmlformats.org/officeDocument/2006/relationships/image" Target="../media/image93.jpe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oleObject" Target="../embeddings/oleObject32.bin"/></Relationships>
</file>

<file path=ppt/slides/_rels/slide7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slideLayout" Target="../slideLayouts/slideLayout18.xml"/><Relationship Id="rId7" Type="http://schemas.openxmlformats.org/officeDocument/2006/relationships/image" Target="../media/image94.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oleObject" Target="../embeddings/oleObject33.bin"/></Relationships>
</file>

<file path=ppt/slides/_rels/slide8.xml.rels><?xml version="1.0" encoding="UTF-8" standalone="yes"?>
<Relationships xmlns="http://schemas.openxmlformats.org/package/2006/relationships"><Relationship Id="rId3" Type="http://schemas.openxmlformats.org/officeDocument/2006/relationships/hyperlink" Target="https://pixabay.com/en/post-it-note-post-note-pin-message-686362/" TargetMode="External"/><Relationship Id="rId2" Type="http://schemas.openxmlformats.org/officeDocument/2006/relationships/image" Target="../media/image13.jpg"/><Relationship Id="rId1" Type="http://schemas.openxmlformats.org/officeDocument/2006/relationships/slideLayout" Target="../slideLayouts/slideLayout18.xml"/><Relationship Id="rId6" Type="http://schemas.openxmlformats.org/officeDocument/2006/relationships/image" Target="../media/image15.jpeg"/><Relationship Id="rId5" Type="http://schemas.openxmlformats.org/officeDocument/2006/relationships/image" Target="../media/image3.png"/><Relationship Id="rId4" Type="http://schemas.openxmlformats.org/officeDocument/2006/relationships/image" Target="../media/image14.jpg"/></Relationships>
</file>

<file path=ppt/slides/_rels/slide8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slideLayout" Target="../slideLayouts/slideLayout18.xml"/><Relationship Id="rId7" Type="http://schemas.openxmlformats.org/officeDocument/2006/relationships/image" Target="../media/image95.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3.png"/><Relationship Id="rId5" Type="http://schemas.openxmlformats.org/officeDocument/2006/relationships/image" Target="../media/image34.emf"/><Relationship Id="rId10" Type="http://schemas.openxmlformats.org/officeDocument/2006/relationships/image" Target="../media/image98.png"/><Relationship Id="rId4" Type="http://schemas.openxmlformats.org/officeDocument/2006/relationships/oleObject" Target="../embeddings/oleObject34.bin"/><Relationship Id="rId9" Type="http://schemas.openxmlformats.org/officeDocument/2006/relationships/image" Target="../media/image97.png"/></Relationships>
</file>

<file path=ppt/slides/_rels/slide8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slideLayout" Target="../slideLayouts/slideLayout18.xml"/><Relationship Id="rId7" Type="http://schemas.openxmlformats.org/officeDocument/2006/relationships/image" Target="../media/image96.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3.png"/><Relationship Id="rId5" Type="http://schemas.openxmlformats.org/officeDocument/2006/relationships/image" Target="../media/image34.emf"/><Relationship Id="rId10" Type="http://schemas.openxmlformats.org/officeDocument/2006/relationships/image" Target="../media/image99.png"/><Relationship Id="rId4" Type="http://schemas.openxmlformats.org/officeDocument/2006/relationships/oleObject" Target="../embeddings/oleObject35.bin"/><Relationship Id="rId9" Type="http://schemas.openxmlformats.org/officeDocument/2006/relationships/image" Target="../media/image98.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99.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oleObject" Target="../embeddings/oleObject36.bin"/></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hyperlink" Target="https://pixabay.com/en/post-it-note-post-note-pin-message-686362/" TargetMode="External"/><Relationship Id="rId2" Type="http://schemas.openxmlformats.org/officeDocument/2006/relationships/image" Target="../media/image13.jpg"/><Relationship Id="rId1" Type="http://schemas.openxmlformats.org/officeDocument/2006/relationships/slideLayout" Target="../slideLayouts/slideLayout18.xml"/><Relationship Id="rId6" Type="http://schemas.openxmlformats.org/officeDocument/2006/relationships/image" Target="../media/image15.jpeg"/><Relationship Id="rId5" Type="http://schemas.openxmlformats.org/officeDocument/2006/relationships/image" Target="../media/image3.pn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D39BE-D0CE-550A-00E0-3B8A08F7A8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C733C5E-AC94-AF2B-BE50-2767BF04B5C9}"/>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440F698D-5DD2-3A00-2595-3F03D72F6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42900"/>
            <a:ext cx="1097280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5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hidden="1">
            <a:extLst>
              <a:ext uri="{FF2B5EF4-FFF2-40B4-BE49-F238E27FC236}">
                <a16:creationId xmlns:a16="http://schemas.microsoft.com/office/drawing/2014/main" id="{FBF60391-508C-92CF-5A29-544A1D311668}"/>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4023345" y="-74013"/>
            <a:ext cx="2179306" cy="6854835"/>
          </a:xfrm>
          <a:prstGeom prst="rect">
            <a:avLst/>
          </a:prstGeom>
          <a:effectLst>
            <a:outerShdw blurRad="50800" dist="50800" dir="5400000" algn="ctr" rotWithShape="0">
              <a:schemeClr val="tx1">
                <a:alpha val="47000"/>
              </a:schemeClr>
            </a:outerShdw>
          </a:effectLst>
        </p:spPr>
      </p:pic>
      <p:pic>
        <p:nvPicPr>
          <p:cNvPr id="2" name="Picture 2">
            <a:extLst>
              <a:ext uri="{FF2B5EF4-FFF2-40B4-BE49-F238E27FC236}">
                <a16:creationId xmlns:a16="http://schemas.microsoft.com/office/drawing/2014/main" id="{AD246A82-24E9-978F-352F-CF0A450D0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0858" y="148866"/>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hidden="1">
            <a:extLst>
              <a:ext uri="{FF2B5EF4-FFF2-40B4-BE49-F238E27FC236}">
                <a16:creationId xmlns:a16="http://schemas.microsoft.com/office/drawing/2014/main" id="{DE86C851-B5B9-2844-22FE-B3563828C536}"/>
              </a:ext>
            </a:extLst>
          </p:cNvPr>
          <p:cNvSpPr txBox="1"/>
          <p:nvPr/>
        </p:nvSpPr>
        <p:spPr>
          <a:xfrm>
            <a:off x="5269493" y="-3633741"/>
            <a:ext cx="1653013" cy="830997"/>
          </a:xfrm>
          <a:prstGeom prst="rect">
            <a:avLst/>
          </a:prstGeom>
          <a:noFill/>
        </p:spPr>
        <p:txBody>
          <a:bodyPr wrap="square" numCol="1" rtlCol="0">
            <a:spAutoFit/>
          </a:bodyPr>
          <a:lstStyle/>
          <a:p>
            <a:pPr algn="just"/>
            <a:r>
              <a:rPr lang="de-DE" altLang="de-DE" sz="4800" b="1" dirty="0">
                <a:solidFill>
                  <a:schemeClr val="bg1"/>
                </a:solidFill>
                <a:latin typeface="Sitka Banner" pitchFamily="2" charset="0"/>
              </a:rPr>
              <a:t>2022</a:t>
            </a:r>
          </a:p>
        </p:txBody>
      </p:sp>
      <p:sp>
        <p:nvSpPr>
          <p:cNvPr id="4" name="TextBox 3" hidden="1">
            <a:extLst>
              <a:ext uri="{FF2B5EF4-FFF2-40B4-BE49-F238E27FC236}">
                <a16:creationId xmlns:a16="http://schemas.microsoft.com/office/drawing/2014/main" id="{EC478753-0A5F-BE46-338C-DB2F35658C7D}"/>
              </a:ext>
            </a:extLst>
          </p:cNvPr>
          <p:cNvSpPr txBox="1"/>
          <p:nvPr/>
        </p:nvSpPr>
        <p:spPr>
          <a:xfrm>
            <a:off x="3091542" y="-2802744"/>
            <a:ext cx="6008914" cy="1815882"/>
          </a:xfrm>
          <a:prstGeom prst="rect">
            <a:avLst/>
          </a:prstGeom>
          <a:noFill/>
        </p:spPr>
        <p:txBody>
          <a:bodyPr wrap="square" numCol="1" rtlCol="0">
            <a:spAutoFit/>
          </a:bodyPr>
          <a:lstStyle/>
          <a:p>
            <a:pPr algn="ctr"/>
            <a:r>
              <a:rPr lang="de-DE" altLang="de-DE" sz="2800" b="1" dirty="0">
                <a:solidFill>
                  <a:schemeClr val="bg1"/>
                </a:solidFill>
                <a:latin typeface="Sitka Banner" pitchFamily="2" charset="0"/>
              </a:rPr>
              <a:t>The government has announced their commitment to enhancing  infrastructure as part of their plan for current year.</a:t>
            </a:r>
          </a:p>
        </p:txBody>
      </p:sp>
      <p:pic>
        <p:nvPicPr>
          <p:cNvPr id="6148" name="Picture 4" hidden="1">
            <a:extLst>
              <a:ext uri="{FF2B5EF4-FFF2-40B4-BE49-F238E27FC236}">
                <a16:creationId xmlns:a16="http://schemas.microsoft.com/office/drawing/2014/main" id="{BCF2287D-5622-A634-400C-A79E70DEAE03}"/>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13267373" y="4606786"/>
            <a:ext cx="1933575" cy="1714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51FF340F-E413-7643-1069-FA59DD5517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4790" y="1421986"/>
            <a:ext cx="7211027" cy="4702844"/>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180B22B-0FA7-7F0A-801C-C9F30DC37D65}"/>
              </a:ext>
            </a:extLst>
          </p:cNvPr>
          <p:cNvSpPr/>
          <p:nvPr/>
        </p:nvSpPr>
        <p:spPr>
          <a:xfrm>
            <a:off x="350291" y="148866"/>
            <a:ext cx="2179306" cy="208397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3DC5043-7AFD-7433-005A-CB6F9EAEC97B}"/>
              </a:ext>
            </a:extLst>
          </p:cNvPr>
          <p:cNvSpPr txBox="1"/>
          <p:nvPr/>
        </p:nvSpPr>
        <p:spPr>
          <a:xfrm>
            <a:off x="418826" y="259173"/>
            <a:ext cx="2042720" cy="1569660"/>
          </a:xfrm>
          <a:prstGeom prst="rect">
            <a:avLst/>
          </a:prstGeom>
          <a:noFill/>
        </p:spPr>
        <p:txBody>
          <a:bodyPr wrap="square" rtlCol="0">
            <a:spAutoFit/>
          </a:bodyPr>
          <a:lstStyle/>
          <a:p>
            <a:pPr algn="ctr"/>
            <a:r>
              <a:rPr lang="en-IN" sz="3200" b="1" dirty="0">
                <a:solidFill>
                  <a:schemeClr val="bg1"/>
                </a:solidFill>
                <a:latin typeface="Sitka Banner" pitchFamily="2" charset="0"/>
              </a:rPr>
              <a:t>Which Sectors are impacted?</a:t>
            </a:r>
          </a:p>
        </p:txBody>
      </p:sp>
      <p:sp>
        <p:nvSpPr>
          <p:cNvPr id="9" name="TextBox 8">
            <a:extLst>
              <a:ext uri="{FF2B5EF4-FFF2-40B4-BE49-F238E27FC236}">
                <a16:creationId xmlns:a16="http://schemas.microsoft.com/office/drawing/2014/main" id="{F5A87273-6ECF-4735-6E02-C2BB0253E459}"/>
              </a:ext>
            </a:extLst>
          </p:cNvPr>
          <p:cNvSpPr txBox="1"/>
          <p:nvPr/>
        </p:nvSpPr>
        <p:spPr>
          <a:xfrm>
            <a:off x="8670783" y="3024491"/>
            <a:ext cx="1821100" cy="1200329"/>
          </a:xfrm>
          <a:prstGeom prst="rect">
            <a:avLst/>
          </a:prstGeom>
          <a:noFill/>
        </p:spPr>
        <p:txBody>
          <a:bodyPr wrap="square" rtlCol="0">
            <a:spAutoFit/>
          </a:bodyPr>
          <a:lstStyle/>
          <a:p>
            <a:r>
              <a:rPr lang="en-IN" sz="3600" b="1" dirty="0">
                <a:solidFill>
                  <a:schemeClr val="bg1"/>
                </a:solidFill>
                <a:latin typeface="Sitka Banner" pitchFamily="2" charset="0"/>
              </a:rPr>
              <a:t>Steel Industry</a:t>
            </a:r>
          </a:p>
        </p:txBody>
      </p:sp>
    </p:spTree>
    <p:extLst>
      <p:ext uri="{BB962C8B-B14F-4D97-AF65-F5344CB8AC3E}">
        <p14:creationId xmlns:p14="http://schemas.microsoft.com/office/powerpoint/2010/main" val="1916644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par>
                                <p:cTn id="10" presetID="6" presetClass="emph" presetSubtype="0" fill="hold" nodeType="withEffect">
                                  <p:stCondLst>
                                    <p:cond delay="0"/>
                                  </p:stCondLst>
                                  <p:childTnLst>
                                    <p:animScale>
                                      <p:cBhvr>
                                        <p:cTn id="11" dur="3000" fill="hold"/>
                                        <p:tgtEl>
                                          <p:spTgt spid="6148"/>
                                        </p:tgtEl>
                                      </p:cBhvr>
                                      <p:by x="150000" y="150000"/>
                                    </p:animScale>
                                  </p:childTnLst>
                                </p:cTn>
                              </p:par>
                              <p:par>
                                <p:cTn id="12" presetID="21" presetClass="entr" presetSubtype="1" fill="hold" nodeType="withEffect">
                                  <p:stCondLst>
                                    <p:cond delay="0"/>
                                  </p:stCondLst>
                                  <p:childTnLst>
                                    <p:set>
                                      <p:cBhvr>
                                        <p:cTn id="13" dur="1" fill="hold">
                                          <p:stCondLst>
                                            <p:cond delay="0"/>
                                          </p:stCondLst>
                                        </p:cTn>
                                        <p:tgtEl>
                                          <p:spTgt spid="12290"/>
                                        </p:tgtEl>
                                        <p:attrNameLst>
                                          <p:attrName>style.visibility</p:attrName>
                                        </p:attrNameLst>
                                      </p:cBhvr>
                                      <p:to>
                                        <p:strVal val="visible"/>
                                      </p:to>
                                    </p:set>
                                    <p:animEffect transition="in" filter="wheel(1)">
                                      <p:cBhvr>
                                        <p:cTn id="14" dur="10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hidden="1">
            <a:extLst>
              <a:ext uri="{FF2B5EF4-FFF2-40B4-BE49-F238E27FC236}">
                <a16:creationId xmlns:a16="http://schemas.microsoft.com/office/drawing/2014/main" id="{FBF60391-508C-92CF-5A29-544A1D311668}"/>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4023345" y="-74013"/>
            <a:ext cx="2179306" cy="6854835"/>
          </a:xfrm>
          <a:prstGeom prst="rect">
            <a:avLst/>
          </a:prstGeom>
          <a:effectLst>
            <a:outerShdw blurRad="50800" dist="50800" dir="5400000" algn="ctr" rotWithShape="0">
              <a:schemeClr val="tx1">
                <a:alpha val="47000"/>
              </a:schemeClr>
            </a:outerShdw>
          </a:effectLst>
        </p:spPr>
      </p:pic>
      <p:pic>
        <p:nvPicPr>
          <p:cNvPr id="2" name="Picture 2">
            <a:extLst>
              <a:ext uri="{FF2B5EF4-FFF2-40B4-BE49-F238E27FC236}">
                <a16:creationId xmlns:a16="http://schemas.microsoft.com/office/drawing/2014/main" id="{AD246A82-24E9-978F-352F-CF0A450D0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0858" y="148866"/>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hidden="1">
            <a:extLst>
              <a:ext uri="{FF2B5EF4-FFF2-40B4-BE49-F238E27FC236}">
                <a16:creationId xmlns:a16="http://schemas.microsoft.com/office/drawing/2014/main" id="{DE86C851-B5B9-2844-22FE-B3563828C536}"/>
              </a:ext>
            </a:extLst>
          </p:cNvPr>
          <p:cNvSpPr txBox="1"/>
          <p:nvPr/>
        </p:nvSpPr>
        <p:spPr>
          <a:xfrm>
            <a:off x="5269493" y="-3633741"/>
            <a:ext cx="1653013" cy="830997"/>
          </a:xfrm>
          <a:prstGeom prst="rect">
            <a:avLst/>
          </a:prstGeom>
          <a:noFill/>
        </p:spPr>
        <p:txBody>
          <a:bodyPr wrap="square" numCol="1" rtlCol="0">
            <a:spAutoFit/>
          </a:bodyPr>
          <a:lstStyle/>
          <a:p>
            <a:pPr algn="just"/>
            <a:r>
              <a:rPr lang="de-DE" altLang="de-DE" sz="4800" b="1" dirty="0">
                <a:solidFill>
                  <a:schemeClr val="bg1"/>
                </a:solidFill>
                <a:latin typeface="Sitka Banner" pitchFamily="2" charset="0"/>
              </a:rPr>
              <a:t>2022</a:t>
            </a:r>
          </a:p>
        </p:txBody>
      </p:sp>
      <p:sp>
        <p:nvSpPr>
          <p:cNvPr id="4" name="TextBox 3" hidden="1">
            <a:extLst>
              <a:ext uri="{FF2B5EF4-FFF2-40B4-BE49-F238E27FC236}">
                <a16:creationId xmlns:a16="http://schemas.microsoft.com/office/drawing/2014/main" id="{EC478753-0A5F-BE46-338C-DB2F35658C7D}"/>
              </a:ext>
            </a:extLst>
          </p:cNvPr>
          <p:cNvSpPr txBox="1"/>
          <p:nvPr/>
        </p:nvSpPr>
        <p:spPr>
          <a:xfrm>
            <a:off x="3091542" y="-2802744"/>
            <a:ext cx="6008914" cy="1815882"/>
          </a:xfrm>
          <a:prstGeom prst="rect">
            <a:avLst/>
          </a:prstGeom>
          <a:noFill/>
        </p:spPr>
        <p:txBody>
          <a:bodyPr wrap="square" numCol="1" rtlCol="0">
            <a:spAutoFit/>
          </a:bodyPr>
          <a:lstStyle/>
          <a:p>
            <a:pPr algn="ctr"/>
            <a:r>
              <a:rPr lang="de-DE" altLang="de-DE" sz="2800" b="1" dirty="0">
                <a:solidFill>
                  <a:schemeClr val="bg1"/>
                </a:solidFill>
                <a:latin typeface="Sitka Banner" pitchFamily="2" charset="0"/>
              </a:rPr>
              <a:t>The government has announced their commitment to enhancing  infrastructure as part of their plan for current year.</a:t>
            </a:r>
          </a:p>
        </p:txBody>
      </p:sp>
      <p:pic>
        <p:nvPicPr>
          <p:cNvPr id="6148" name="Picture 4" hidden="1">
            <a:extLst>
              <a:ext uri="{FF2B5EF4-FFF2-40B4-BE49-F238E27FC236}">
                <a16:creationId xmlns:a16="http://schemas.microsoft.com/office/drawing/2014/main" id="{BCF2287D-5622-A634-400C-A79E70DEAE03}"/>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13267373" y="4606786"/>
            <a:ext cx="1933575" cy="1714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180B22B-0FA7-7F0A-801C-C9F30DC37D65}"/>
              </a:ext>
            </a:extLst>
          </p:cNvPr>
          <p:cNvSpPr/>
          <p:nvPr/>
        </p:nvSpPr>
        <p:spPr>
          <a:xfrm>
            <a:off x="350291" y="148866"/>
            <a:ext cx="2179306" cy="208397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3DC5043-7AFD-7433-005A-CB6F9EAEC97B}"/>
              </a:ext>
            </a:extLst>
          </p:cNvPr>
          <p:cNvSpPr txBox="1"/>
          <p:nvPr/>
        </p:nvSpPr>
        <p:spPr>
          <a:xfrm>
            <a:off x="418826" y="259173"/>
            <a:ext cx="2042720" cy="1569660"/>
          </a:xfrm>
          <a:prstGeom prst="rect">
            <a:avLst/>
          </a:prstGeom>
          <a:noFill/>
        </p:spPr>
        <p:txBody>
          <a:bodyPr wrap="square" rtlCol="0">
            <a:spAutoFit/>
          </a:bodyPr>
          <a:lstStyle/>
          <a:p>
            <a:pPr algn="ctr"/>
            <a:r>
              <a:rPr lang="en-IN" sz="3200" b="1" dirty="0">
                <a:solidFill>
                  <a:schemeClr val="bg1"/>
                </a:solidFill>
                <a:latin typeface="Sitka Banner" pitchFamily="2" charset="0"/>
              </a:rPr>
              <a:t>Which Sectors are impacted?</a:t>
            </a:r>
          </a:p>
        </p:txBody>
      </p:sp>
      <p:sp>
        <p:nvSpPr>
          <p:cNvPr id="9" name="TextBox 8">
            <a:extLst>
              <a:ext uri="{FF2B5EF4-FFF2-40B4-BE49-F238E27FC236}">
                <a16:creationId xmlns:a16="http://schemas.microsoft.com/office/drawing/2014/main" id="{F5A87273-6ECF-4735-6E02-C2BB0253E459}"/>
              </a:ext>
            </a:extLst>
          </p:cNvPr>
          <p:cNvSpPr txBox="1"/>
          <p:nvPr/>
        </p:nvSpPr>
        <p:spPr>
          <a:xfrm>
            <a:off x="3214720" y="420328"/>
            <a:ext cx="2618921" cy="523220"/>
          </a:xfrm>
          <a:prstGeom prst="rect">
            <a:avLst/>
          </a:prstGeom>
          <a:noFill/>
        </p:spPr>
        <p:txBody>
          <a:bodyPr wrap="square" rtlCol="0">
            <a:spAutoFit/>
          </a:bodyPr>
          <a:lstStyle/>
          <a:p>
            <a:r>
              <a:rPr lang="en-IN" sz="2800" b="1" dirty="0">
                <a:solidFill>
                  <a:schemeClr val="bg1"/>
                </a:solidFill>
                <a:latin typeface="Sitka Banner" pitchFamily="2" charset="0"/>
              </a:rPr>
              <a:t>Steel Industry</a:t>
            </a:r>
          </a:p>
        </p:txBody>
      </p:sp>
      <p:pic>
        <p:nvPicPr>
          <p:cNvPr id="11266" name="Picture 2">
            <a:extLst>
              <a:ext uri="{FF2B5EF4-FFF2-40B4-BE49-F238E27FC236}">
                <a16:creationId xmlns:a16="http://schemas.microsoft.com/office/drawing/2014/main" id="{FDB52652-14C3-1057-34C1-71AE35EF55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4897" y="2500107"/>
            <a:ext cx="5982206" cy="330874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BD8B1B10-2DFC-5ECD-F1AF-62A2A7C47D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9597" y="989023"/>
            <a:ext cx="26289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6E5F0E-6A96-57A5-1A61-877EA78C723E}"/>
              </a:ext>
            </a:extLst>
          </p:cNvPr>
          <p:cNvSpPr txBox="1"/>
          <p:nvPr/>
        </p:nvSpPr>
        <p:spPr>
          <a:xfrm>
            <a:off x="9203218" y="3631258"/>
            <a:ext cx="2618921" cy="523220"/>
          </a:xfrm>
          <a:prstGeom prst="rect">
            <a:avLst/>
          </a:prstGeom>
          <a:noFill/>
        </p:spPr>
        <p:txBody>
          <a:bodyPr wrap="square" rtlCol="0">
            <a:spAutoFit/>
          </a:bodyPr>
          <a:lstStyle/>
          <a:p>
            <a:r>
              <a:rPr lang="en-IN" sz="2800" b="1" dirty="0">
                <a:solidFill>
                  <a:schemeClr val="bg1"/>
                </a:solidFill>
                <a:latin typeface="Sitka Banner" pitchFamily="2" charset="0"/>
              </a:rPr>
              <a:t>Cement Industry</a:t>
            </a:r>
          </a:p>
        </p:txBody>
      </p:sp>
    </p:spTree>
    <p:extLst>
      <p:ext uri="{BB962C8B-B14F-4D97-AF65-F5344CB8AC3E}">
        <p14:creationId xmlns:p14="http://schemas.microsoft.com/office/powerpoint/2010/main" val="1041933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6148"/>
                                        </p:tgtEl>
                                      </p:cBhvr>
                                      <p:by x="150000" y="150000"/>
                                    </p:animScale>
                                  </p:childTnLst>
                                </p:cTn>
                              </p:par>
                              <p:par>
                                <p:cTn id="7" presetID="21" presetClass="entr" presetSubtype="1" fill="hold" nodeType="withEffect">
                                  <p:stCondLst>
                                    <p:cond delay="0"/>
                                  </p:stCondLst>
                                  <p:childTnLst>
                                    <p:set>
                                      <p:cBhvr>
                                        <p:cTn id="8" dur="1" fill="hold">
                                          <p:stCondLst>
                                            <p:cond delay="0"/>
                                          </p:stCondLst>
                                        </p:cTn>
                                        <p:tgtEl>
                                          <p:spTgt spid="11266"/>
                                        </p:tgtEl>
                                        <p:attrNameLst>
                                          <p:attrName>style.visibility</p:attrName>
                                        </p:attrNameLst>
                                      </p:cBhvr>
                                      <p:to>
                                        <p:strVal val="visible"/>
                                      </p:to>
                                    </p:set>
                                    <p:animEffect transition="in" filter="wheel(1)">
                                      <p:cBhvr>
                                        <p:cTn id="9" dur="1000"/>
                                        <p:tgtEl>
                                          <p:spTgt spid="11266"/>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strVal val="#ppt_w*0.70"/>
                                          </p:val>
                                        </p:tav>
                                        <p:tav tm="100000">
                                          <p:val>
                                            <p:strVal val="#ppt_w"/>
                                          </p:val>
                                        </p:tav>
                                      </p:tavLst>
                                    </p:anim>
                                    <p:anim calcmode="lin" valueType="num">
                                      <p:cBhvr>
                                        <p:cTn id="13" dur="1000" fill="hold"/>
                                        <p:tgtEl>
                                          <p:spTgt spid="10"/>
                                        </p:tgtEl>
                                        <p:attrNameLst>
                                          <p:attrName>ppt_h</p:attrName>
                                        </p:attrNameLst>
                                      </p:cBhvr>
                                      <p:tavLst>
                                        <p:tav tm="0">
                                          <p:val>
                                            <p:strVal val="#ppt_h"/>
                                          </p:val>
                                        </p:tav>
                                        <p:tav tm="100000">
                                          <p:val>
                                            <p:strVal val="#ppt_h"/>
                                          </p:val>
                                        </p:tav>
                                      </p:tavLst>
                                    </p:anim>
                                    <p:animEffect transition="in" filter="fade">
                                      <p:cBhvr>
                                        <p:cTn id="1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hidden="1">
            <a:extLst>
              <a:ext uri="{FF2B5EF4-FFF2-40B4-BE49-F238E27FC236}">
                <a16:creationId xmlns:a16="http://schemas.microsoft.com/office/drawing/2014/main" id="{FBF60391-508C-92CF-5A29-544A1D311668}"/>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4023345" y="-74013"/>
            <a:ext cx="2179306" cy="6854835"/>
          </a:xfrm>
          <a:prstGeom prst="rect">
            <a:avLst/>
          </a:prstGeom>
          <a:effectLst>
            <a:outerShdw blurRad="50800" dist="50800" dir="5400000" algn="ctr" rotWithShape="0">
              <a:schemeClr val="tx1">
                <a:alpha val="47000"/>
              </a:schemeClr>
            </a:outerShdw>
          </a:effectLst>
        </p:spPr>
      </p:pic>
      <p:pic>
        <p:nvPicPr>
          <p:cNvPr id="2" name="Picture 2">
            <a:extLst>
              <a:ext uri="{FF2B5EF4-FFF2-40B4-BE49-F238E27FC236}">
                <a16:creationId xmlns:a16="http://schemas.microsoft.com/office/drawing/2014/main" id="{AD246A82-24E9-978F-352F-CF0A450D0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0858" y="148866"/>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hidden="1">
            <a:extLst>
              <a:ext uri="{FF2B5EF4-FFF2-40B4-BE49-F238E27FC236}">
                <a16:creationId xmlns:a16="http://schemas.microsoft.com/office/drawing/2014/main" id="{DE86C851-B5B9-2844-22FE-B3563828C536}"/>
              </a:ext>
            </a:extLst>
          </p:cNvPr>
          <p:cNvSpPr txBox="1"/>
          <p:nvPr/>
        </p:nvSpPr>
        <p:spPr>
          <a:xfrm>
            <a:off x="5269493" y="-3633741"/>
            <a:ext cx="1653013" cy="830997"/>
          </a:xfrm>
          <a:prstGeom prst="rect">
            <a:avLst/>
          </a:prstGeom>
          <a:noFill/>
        </p:spPr>
        <p:txBody>
          <a:bodyPr wrap="square" numCol="1" rtlCol="0">
            <a:spAutoFit/>
          </a:bodyPr>
          <a:lstStyle/>
          <a:p>
            <a:pPr algn="just"/>
            <a:r>
              <a:rPr lang="de-DE" altLang="de-DE" sz="4800" b="1" dirty="0">
                <a:solidFill>
                  <a:schemeClr val="bg1"/>
                </a:solidFill>
                <a:latin typeface="Sitka Banner" pitchFamily="2" charset="0"/>
              </a:rPr>
              <a:t>2022</a:t>
            </a:r>
          </a:p>
        </p:txBody>
      </p:sp>
      <p:sp>
        <p:nvSpPr>
          <p:cNvPr id="4" name="TextBox 3" hidden="1">
            <a:extLst>
              <a:ext uri="{FF2B5EF4-FFF2-40B4-BE49-F238E27FC236}">
                <a16:creationId xmlns:a16="http://schemas.microsoft.com/office/drawing/2014/main" id="{EC478753-0A5F-BE46-338C-DB2F35658C7D}"/>
              </a:ext>
            </a:extLst>
          </p:cNvPr>
          <p:cNvSpPr txBox="1"/>
          <p:nvPr/>
        </p:nvSpPr>
        <p:spPr>
          <a:xfrm>
            <a:off x="3091542" y="-2802744"/>
            <a:ext cx="6008914" cy="1815882"/>
          </a:xfrm>
          <a:prstGeom prst="rect">
            <a:avLst/>
          </a:prstGeom>
          <a:noFill/>
        </p:spPr>
        <p:txBody>
          <a:bodyPr wrap="square" numCol="1" rtlCol="0">
            <a:spAutoFit/>
          </a:bodyPr>
          <a:lstStyle/>
          <a:p>
            <a:pPr algn="ctr"/>
            <a:r>
              <a:rPr lang="de-DE" altLang="de-DE" sz="2800" b="1" dirty="0">
                <a:solidFill>
                  <a:schemeClr val="bg1"/>
                </a:solidFill>
                <a:latin typeface="Sitka Banner" pitchFamily="2" charset="0"/>
              </a:rPr>
              <a:t>The government has announced their commitment to enhancing  infrastructure as part of their plan for current year.</a:t>
            </a:r>
          </a:p>
        </p:txBody>
      </p:sp>
      <p:pic>
        <p:nvPicPr>
          <p:cNvPr id="6148" name="Picture 4" hidden="1">
            <a:extLst>
              <a:ext uri="{FF2B5EF4-FFF2-40B4-BE49-F238E27FC236}">
                <a16:creationId xmlns:a16="http://schemas.microsoft.com/office/drawing/2014/main" id="{BCF2287D-5622-A634-400C-A79E70DEAE03}"/>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13267373" y="4606786"/>
            <a:ext cx="1933575" cy="1714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180B22B-0FA7-7F0A-801C-C9F30DC37D65}"/>
              </a:ext>
            </a:extLst>
          </p:cNvPr>
          <p:cNvSpPr/>
          <p:nvPr/>
        </p:nvSpPr>
        <p:spPr>
          <a:xfrm>
            <a:off x="350291" y="148866"/>
            <a:ext cx="2179306" cy="208397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3DC5043-7AFD-7433-005A-CB6F9EAEC97B}"/>
              </a:ext>
            </a:extLst>
          </p:cNvPr>
          <p:cNvSpPr txBox="1"/>
          <p:nvPr/>
        </p:nvSpPr>
        <p:spPr>
          <a:xfrm>
            <a:off x="418826" y="259173"/>
            <a:ext cx="2042720" cy="1569660"/>
          </a:xfrm>
          <a:prstGeom prst="rect">
            <a:avLst/>
          </a:prstGeom>
          <a:noFill/>
        </p:spPr>
        <p:txBody>
          <a:bodyPr wrap="square" rtlCol="0">
            <a:spAutoFit/>
          </a:bodyPr>
          <a:lstStyle/>
          <a:p>
            <a:pPr algn="ctr"/>
            <a:r>
              <a:rPr lang="en-IN" sz="3200" b="1" dirty="0">
                <a:solidFill>
                  <a:schemeClr val="bg1"/>
                </a:solidFill>
                <a:latin typeface="Sitka Banner" pitchFamily="2" charset="0"/>
              </a:rPr>
              <a:t>Which Sectors are impacted?</a:t>
            </a:r>
          </a:p>
        </p:txBody>
      </p:sp>
      <p:sp>
        <p:nvSpPr>
          <p:cNvPr id="9" name="TextBox 8">
            <a:extLst>
              <a:ext uri="{FF2B5EF4-FFF2-40B4-BE49-F238E27FC236}">
                <a16:creationId xmlns:a16="http://schemas.microsoft.com/office/drawing/2014/main" id="{F5A87273-6ECF-4735-6E02-C2BB0253E459}"/>
              </a:ext>
            </a:extLst>
          </p:cNvPr>
          <p:cNvSpPr txBox="1"/>
          <p:nvPr/>
        </p:nvSpPr>
        <p:spPr>
          <a:xfrm>
            <a:off x="3214720" y="420328"/>
            <a:ext cx="2618921" cy="523220"/>
          </a:xfrm>
          <a:prstGeom prst="rect">
            <a:avLst/>
          </a:prstGeom>
          <a:noFill/>
        </p:spPr>
        <p:txBody>
          <a:bodyPr wrap="square" rtlCol="0">
            <a:spAutoFit/>
          </a:bodyPr>
          <a:lstStyle/>
          <a:p>
            <a:r>
              <a:rPr lang="en-IN" sz="2800" b="1" dirty="0">
                <a:solidFill>
                  <a:schemeClr val="bg1"/>
                </a:solidFill>
                <a:latin typeface="Sitka Banner" pitchFamily="2" charset="0"/>
              </a:rPr>
              <a:t>Steel Industry</a:t>
            </a:r>
          </a:p>
        </p:txBody>
      </p:sp>
      <p:pic>
        <p:nvPicPr>
          <p:cNvPr id="11266" name="Picture 2">
            <a:extLst>
              <a:ext uri="{FF2B5EF4-FFF2-40B4-BE49-F238E27FC236}">
                <a16:creationId xmlns:a16="http://schemas.microsoft.com/office/drawing/2014/main" id="{FDB52652-14C3-1057-34C1-71AE35EF55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070047"/>
            <a:ext cx="2248816" cy="124381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BD8B1B10-2DFC-5ECD-F1AF-62A2A7C47D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9597" y="989023"/>
            <a:ext cx="26289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6E5F0E-6A96-57A5-1A61-877EA78C723E}"/>
              </a:ext>
            </a:extLst>
          </p:cNvPr>
          <p:cNvSpPr txBox="1"/>
          <p:nvPr/>
        </p:nvSpPr>
        <p:spPr>
          <a:xfrm>
            <a:off x="5833641" y="420328"/>
            <a:ext cx="2618921" cy="523220"/>
          </a:xfrm>
          <a:prstGeom prst="rect">
            <a:avLst/>
          </a:prstGeom>
          <a:noFill/>
        </p:spPr>
        <p:txBody>
          <a:bodyPr wrap="square" rtlCol="0">
            <a:spAutoFit/>
          </a:bodyPr>
          <a:lstStyle/>
          <a:p>
            <a:r>
              <a:rPr lang="en-IN" sz="2800" b="1" dirty="0">
                <a:solidFill>
                  <a:schemeClr val="bg1"/>
                </a:solidFill>
                <a:latin typeface="Sitka Banner" pitchFamily="2" charset="0"/>
              </a:rPr>
              <a:t>Cement Industry</a:t>
            </a:r>
          </a:p>
        </p:txBody>
      </p:sp>
      <p:pic>
        <p:nvPicPr>
          <p:cNvPr id="14338" name="Picture 2">
            <a:extLst>
              <a:ext uri="{FF2B5EF4-FFF2-40B4-BE49-F238E27FC236}">
                <a16:creationId xmlns:a16="http://schemas.microsoft.com/office/drawing/2014/main" id="{144BDC0E-7099-EDE7-D6A9-9CDEF8250C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9683" y="2870913"/>
            <a:ext cx="6730064" cy="31238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F3A8897-1D06-5041-25AB-E8C73B8F9E33}"/>
              </a:ext>
            </a:extLst>
          </p:cNvPr>
          <p:cNvSpPr txBox="1"/>
          <p:nvPr/>
        </p:nvSpPr>
        <p:spPr>
          <a:xfrm>
            <a:off x="9259747" y="4299776"/>
            <a:ext cx="2618921" cy="523220"/>
          </a:xfrm>
          <a:prstGeom prst="rect">
            <a:avLst/>
          </a:prstGeom>
          <a:noFill/>
        </p:spPr>
        <p:txBody>
          <a:bodyPr wrap="square" rtlCol="0">
            <a:spAutoFit/>
          </a:bodyPr>
          <a:lstStyle/>
          <a:p>
            <a:r>
              <a:rPr lang="en-IN" sz="2800" b="1" dirty="0">
                <a:solidFill>
                  <a:schemeClr val="bg1"/>
                </a:solidFill>
                <a:latin typeface="Sitka Banner" pitchFamily="2" charset="0"/>
              </a:rPr>
              <a:t>Transportation</a:t>
            </a:r>
          </a:p>
        </p:txBody>
      </p:sp>
    </p:spTree>
    <p:extLst>
      <p:ext uri="{BB962C8B-B14F-4D97-AF65-F5344CB8AC3E}">
        <p14:creationId xmlns:p14="http://schemas.microsoft.com/office/powerpoint/2010/main" val="895211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6148"/>
                                        </p:tgtEl>
                                      </p:cBhvr>
                                      <p:by x="150000" y="150000"/>
                                    </p:animScale>
                                  </p:childTnLst>
                                </p:cTn>
                              </p:par>
                              <p:par>
                                <p:cTn id="7" presetID="55"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p:cTn id="9" dur="1000" fill="hold"/>
                                        <p:tgtEl>
                                          <p:spTgt spid="8"/>
                                        </p:tgtEl>
                                        <p:attrNameLst>
                                          <p:attrName>ppt_w</p:attrName>
                                        </p:attrNameLst>
                                      </p:cBhvr>
                                      <p:tavLst>
                                        <p:tav tm="0">
                                          <p:val>
                                            <p:strVal val="#ppt_w*0.70"/>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Effect transition="in" filter="fade">
                                      <p:cBhvr>
                                        <p:cTn id="11" dur="1000"/>
                                        <p:tgtEl>
                                          <p:spTgt spid="8"/>
                                        </p:tgtEl>
                                      </p:cBhvr>
                                    </p:animEffect>
                                  </p:childTnLst>
                                </p:cTn>
                              </p:par>
                              <p:par>
                                <p:cTn id="12" presetID="21" presetClass="entr" presetSubtype="1" fill="hold" nodeType="withEffect">
                                  <p:stCondLst>
                                    <p:cond delay="0"/>
                                  </p:stCondLst>
                                  <p:childTnLst>
                                    <p:set>
                                      <p:cBhvr>
                                        <p:cTn id="13" dur="1" fill="hold">
                                          <p:stCondLst>
                                            <p:cond delay="0"/>
                                          </p:stCondLst>
                                        </p:cTn>
                                        <p:tgtEl>
                                          <p:spTgt spid="14338"/>
                                        </p:tgtEl>
                                        <p:attrNameLst>
                                          <p:attrName>style.visibility</p:attrName>
                                        </p:attrNameLst>
                                      </p:cBhvr>
                                      <p:to>
                                        <p:strVal val="visible"/>
                                      </p:to>
                                    </p:set>
                                    <p:animEffect transition="in" filter="wheel(1)">
                                      <p:cBhvr>
                                        <p:cTn id="14" dur="10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hidden="1">
            <a:extLst>
              <a:ext uri="{FF2B5EF4-FFF2-40B4-BE49-F238E27FC236}">
                <a16:creationId xmlns:a16="http://schemas.microsoft.com/office/drawing/2014/main" id="{FBF60391-508C-92CF-5A29-544A1D311668}"/>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4023345" y="-74013"/>
            <a:ext cx="2179306" cy="6854835"/>
          </a:xfrm>
          <a:prstGeom prst="rect">
            <a:avLst/>
          </a:prstGeom>
          <a:effectLst>
            <a:outerShdw blurRad="50800" dist="50800" dir="5400000" algn="ctr" rotWithShape="0">
              <a:schemeClr val="tx1">
                <a:alpha val="47000"/>
              </a:schemeClr>
            </a:outerShdw>
          </a:effectLst>
        </p:spPr>
      </p:pic>
      <p:pic>
        <p:nvPicPr>
          <p:cNvPr id="2" name="Picture 2">
            <a:extLst>
              <a:ext uri="{FF2B5EF4-FFF2-40B4-BE49-F238E27FC236}">
                <a16:creationId xmlns:a16="http://schemas.microsoft.com/office/drawing/2014/main" id="{AD246A82-24E9-978F-352F-CF0A450D0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0858" y="148866"/>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hidden="1">
            <a:extLst>
              <a:ext uri="{FF2B5EF4-FFF2-40B4-BE49-F238E27FC236}">
                <a16:creationId xmlns:a16="http://schemas.microsoft.com/office/drawing/2014/main" id="{DE86C851-B5B9-2844-22FE-B3563828C536}"/>
              </a:ext>
            </a:extLst>
          </p:cNvPr>
          <p:cNvSpPr txBox="1"/>
          <p:nvPr/>
        </p:nvSpPr>
        <p:spPr>
          <a:xfrm>
            <a:off x="5269493" y="-3633741"/>
            <a:ext cx="1653013" cy="830997"/>
          </a:xfrm>
          <a:prstGeom prst="rect">
            <a:avLst/>
          </a:prstGeom>
          <a:noFill/>
        </p:spPr>
        <p:txBody>
          <a:bodyPr wrap="square" numCol="1" rtlCol="0">
            <a:spAutoFit/>
          </a:bodyPr>
          <a:lstStyle/>
          <a:p>
            <a:pPr algn="just"/>
            <a:r>
              <a:rPr lang="de-DE" altLang="de-DE" sz="4800" b="1" dirty="0">
                <a:solidFill>
                  <a:schemeClr val="bg1"/>
                </a:solidFill>
                <a:latin typeface="Sitka Banner" pitchFamily="2" charset="0"/>
              </a:rPr>
              <a:t>2022</a:t>
            </a:r>
          </a:p>
        </p:txBody>
      </p:sp>
      <p:sp>
        <p:nvSpPr>
          <p:cNvPr id="4" name="TextBox 3" hidden="1">
            <a:extLst>
              <a:ext uri="{FF2B5EF4-FFF2-40B4-BE49-F238E27FC236}">
                <a16:creationId xmlns:a16="http://schemas.microsoft.com/office/drawing/2014/main" id="{EC478753-0A5F-BE46-338C-DB2F35658C7D}"/>
              </a:ext>
            </a:extLst>
          </p:cNvPr>
          <p:cNvSpPr txBox="1"/>
          <p:nvPr/>
        </p:nvSpPr>
        <p:spPr>
          <a:xfrm>
            <a:off x="3091542" y="-2802744"/>
            <a:ext cx="6008914" cy="1815882"/>
          </a:xfrm>
          <a:prstGeom prst="rect">
            <a:avLst/>
          </a:prstGeom>
          <a:noFill/>
        </p:spPr>
        <p:txBody>
          <a:bodyPr wrap="square" numCol="1" rtlCol="0">
            <a:spAutoFit/>
          </a:bodyPr>
          <a:lstStyle/>
          <a:p>
            <a:pPr algn="ctr"/>
            <a:r>
              <a:rPr lang="de-DE" altLang="de-DE" sz="2800" b="1" dirty="0">
                <a:solidFill>
                  <a:schemeClr val="bg1"/>
                </a:solidFill>
                <a:latin typeface="Sitka Banner" pitchFamily="2" charset="0"/>
              </a:rPr>
              <a:t>The government has announced their commitment to enhancing  infrastructure as part of their plan for current year.</a:t>
            </a:r>
          </a:p>
        </p:txBody>
      </p:sp>
      <p:pic>
        <p:nvPicPr>
          <p:cNvPr id="6148" name="Picture 4" hidden="1">
            <a:extLst>
              <a:ext uri="{FF2B5EF4-FFF2-40B4-BE49-F238E27FC236}">
                <a16:creationId xmlns:a16="http://schemas.microsoft.com/office/drawing/2014/main" id="{BCF2287D-5622-A634-400C-A79E70DEAE03}"/>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13267373" y="4606786"/>
            <a:ext cx="1933575" cy="1714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180B22B-0FA7-7F0A-801C-C9F30DC37D65}"/>
              </a:ext>
            </a:extLst>
          </p:cNvPr>
          <p:cNvSpPr/>
          <p:nvPr/>
        </p:nvSpPr>
        <p:spPr>
          <a:xfrm>
            <a:off x="350291" y="148866"/>
            <a:ext cx="2179306" cy="208397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3DC5043-7AFD-7433-005A-CB6F9EAEC97B}"/>
              </a:ext>
            </a:extLst>
          </p:cNvPr>
          <p:cNvSpPr txBox="1"/>
          <p:nvPr/>
        </p:nvSpPr>
        <p:spPr>
          <a:xfrm>
            <a:off x="418826" y="259173"/>
            <a:ext cx="2042720" cy="1569660"/>
          </a:xfrm>
          <a:prstGeom prst="rect">
            <a:avLst/>
          </a:prstGeom>
          <a:noFill/>
        </p:spPr>
        <p:txBody>
          <a:bodyPr wrap="square" rtlCol="0">
            <a:spAutoFit/>
          </a:bodyPr>
          <a:lstStyle/>
          <a:p>
            <a:pPr algn="ctr"/>
            <a:r>
              <a:rPr lang="en-IN" sz="3200" b="1" dirty="0">
                <a:solidFill>
                  <a:schemeClr val="bg1"/>
                </a:solidFill>
                <a:latin typeface="Sitka Banner" pitchFamily="2" charset="0"/>
              </a:rPr>
              <a:t>Which Sectors are impacted?</a:t>
            </a:r>
          </a:p>
        </p:txBody>
      </p:sp>
      <p:sp>
        <p:nvSpPr>
          <p:cNvPr id="9" name="TextBox 8">
            <a:extLst>
              <a:ext uri="{FF2B5EF4-FFF2-40B4-BE49-F238E27FC236}">
                <a16:creationId xmlns:a16="http://schemas.microsoft.com/office/drawing/2014/main" id="{F5A87273-6ECF-4735-6E02-C2BB0253E459}"/>
              </a:ext>
            </a:extLst>
          </p:cNvPr>
          <p:cNvSpPr txBox="1"/>
          <p:nvPr/>
        </p:nvSpPr>
        <p:spPr>
          <a:xfrm>
            <a:off x="3214720" y="420328"/>
            <a:ext cx="2618921" cy="523220"/>
          </a:xfrm>
          <a:prstGeom prst="rect">
            <a:avLst/>
          </a:prstGeom>
          <a:noFill/>
        </p:spPr>
        <p:txBody>
          <a:bodyPr wrap="square" rtlCol="0">
            <a:spAutoFit/>
          </a:bodyPr>
          <a:lstStyle/>
          <a:p>
            <a:r>
              <a:rPr lang="en-IN" sz="2800" b="1" dirty="0">
                <a:solidFill>
                  <a:schemeClr val="bg1"/>
                </a:solidFill>
                <a:latin typeface="Sitka Banner" pitchFamily="2" charset="0"/>
              </a:rPr>
              <a:t>Steel Industry</a:t>
            </a:r>
          </a:p>
        </p:txBody>
      </p:sp>
      <p:pic>
        <p:nvPicPr>
          <p:cNvPr id="11266" name="Picture 2">
            <a:extLst>
              <a:ext uri="{FF2B5EF4-FFF2-40B4-BE49-F238E27FC236}">
                <a16:creationId xmlns:a16="http://schemas.microsoft.com/office/drawing/2014/main" id="{FDB52652-14C3-1057-34C1-71AE35EF55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070047"/>
            <a:ext cx="2248816" cy="124381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BD8B1B10-2DFC-5ECD-F1AF-62A2A7C47D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9597" y="989023"/>
            <a:ext cx="26289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6E5F0E-6A96-57A5-1A61-877EA78C723E}"/>
              </a:ext>
            </a:extLst>
          </p:cNvPr>
          <p:cNvSpPr txBox="1"/>
          <p:nvPr/>
        </p:nvSpPr>
        <p:spPr>
          <a:xfrm>
            <a:off x="5833641" y="420328"/>
            <a:ext cx="2618921" cy="523220"/>
          </a:xfrm>
          <a:prstGeom prst="rect">
            <a:avLst/>
          </a:prstGeom>
          <a:noFill/>
        </p:spPr>
        <p:txBody>
          <a:bodyPr wrap="square" rtlCol="0">
            <a:spAutoFit/>
          </a:bodyPr>
          <a:lstStyle/>
          <a:p>
            <a:r>
              <a:rPr lang="en-IN" sz="2800" b="1" dirty="0">
                <a:solidFill>
                  <a:schemeClr val="bg1"/>
                </a:solidFill>
                <a:latin typeface="Sitka Banner" pitchFamily="2" charset="0"/>
              </a:rPr>
              <a:t>Cement Industry</a:t>
            </a:r>
          </a:p>
        </p:txBody>
      </p:sp>
      <p:pic>
        <p:nvPicPr>
          <p:cNvPr id="14338" name="Picture 2">
            <a:extLst>
              <a:ext uri="{FF2B5EF4-FFF2-40B4-BE49-F238E27FC236}">
                <a16:creationId xmlns:a16="http://schemas.microsoft.com/office/drawing/2014/main" id="{144BDC0E-7099-EDE7-D6A9-9CDEF8250C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291" y="2826304"/>
            <a:ext cx="2765311" cy="12835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F3A8897-1D06-5041-25AB-E8C73B8F9E33}"/>
              </a:ext>
            </a:extLst>
          </p:cNvPr>
          <p:cNvSpPr txBox="1"/>
          <p:nvPr/>
        </p:nvSpPr>
        <p:spPr>
          <a:xfrm>
            <a:off x="595799" y="2443244"/>
            <a:ext cx="2618921" cy="523220"/>
          </a:xfrm>
          <a:prstGeom prst="rect">
            <a:avLst/>
          </a:prstGeom>
          <a:noFill/>
        </p:spPr>
        <p:txBody>
          <a:bodyPr wrap="square" rtlCol="0">
            <a:spAutoFit/>
          </a:bodyPr>
          <a:lstStyle/>
          <a:p>
            <a:r>
              <a:rPr lang="en-IN" sz="2800" b="1" dirty="0">
                <a:solidFill>
                  <a:schemeClr val="bg1"/>
                </a:solidFill>
                <a:latin typeface="Sitka Banner" pitchFamily="2" charset="0"/>
              </a:rPr>
              <a:t>Transportation</a:t>
            </a:r>
          </a:p>
        </p:txBody>
      </p:sp>
      <p:pic>
        <p:nvPicPr>
          <p:cNvPr id="15364" name="Picture 4">
            <a:extLst>
              <a:ext uri="{FF2B5EF4-FFF2-40B4-BE49-F238E27FC236}">
                <a16:creationId xmlns:a16="http://schemas.microsoft.com/office/drawing/2014/main" id="{B39785EE-2A9F-A45D-F0D7-69C615D028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8507" y="3023896"/>
            <a:ext cx="4167603" cy="29654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4D9FF4-189B-0A46-685E-ED35EC4EEAA0}"/>
              </a:ext>
            </a:extLst>
          </p:cNvPr>
          <p:cNvSpPr txBox="1"/>
          <p:nvPr/>
        </p:nvSpPr>
        <p:spPr>
          <a:xfrm>
            <a:off x="9035672" y="3983381"/>
            <a:ext cx="2618921" cy="523220"/>
          </a:xfrm>
          <a:prstGeom prst="rect">
            <a:avLst/>
          </a:prstGeom>
          <a:noFill/>
        </p:spPr>
        <p:txBody>
          <a:bodyPr wrap="square" rtlCol="0">
            <a:spAutoFit/>
          </a:bodyPr>
          <a:lstStyle/>
          <a:p>
            <a:r>
              <a:rPr lang="en-IN" sz="2800" b="1" dirty="0">
                <a:solidFill>
                  <a:schemeClr val="bg1"/>
                </a:solidFill>
                <a:latin typeface="Sitka Banner" pitchFamily="2" charset="0"/>
              </a:rPr>
              <a:t>Oil Industry</a:t>
            </a:r>
          </a:p>
        </p:txBody>
      </p:sp>
    </p:spTree>
    <p:extLst>
      <p:ext uri="{BB962C8B-B14F-4D97-AF65-F5344CB8AC3E}">
        <p14:creationId xmlns:p14="http://schemas.microsoft.com/office/powerpoint/2010/main" val="1723103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6148"/>
                                        </p:tgtEl>
                                      </p:cBhvr>
                                      <p:by x="150000" y="150000"/>
                                    </p:animScale>
                                  </p:childTnLst>
                                </p:cTn>
                              </p:par>
                              <p:par>
                                <p:cTn id="7" presetID="21" presetClass="entr" presetSubtype="1" fill="hold" nodeType="withEffect">
                                  <p:stCondLst>
                                    <p:cond delay="0"/>
                                  </p:stCondLst>
                                  <p:childTnLst>
                                    <p:set>
                                      <p:cBhvr>
                                        <p:cTn id="8" dur="1" fill="hold">
                                          <p:stCondLst>
                                            <p:cond delay="0"/>
                                          </p:stCondLst>
                                        </p:cTn>
                                        <p:tgtEl>
                                          <p:spTgt spid="15364"/>
                                        </p:tgtEl>
                                        <p:attrNameLst>
                                          <p:attrName>style.visibility</p:attrName>
                                        </p:attrNameLst>
                                      </p:cBhvr>
                                      <p:to>
                                        <p:strVal val="visible"/>
                                      </p:to>
                                    </p:set>
                                    <p:animEffect transition="in" filter="wheel(1)">
                                      <p:cBhvr>
                                        <p:cTn id="9" dur="1000"/>
                                        <p:tgtEl>
                                          <p:spTgt spid="15364"/>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hidden="1">
            <a:extLst>
              <a:ext uri="{FF2B5EF4-FFF2-40B4-BE49-F238E27FC236}">
                <a16:creationId xmlns:a16="http://schemas.microsoft.com/office/drawing/2014/main" id="{FBF60391-508C-92CF-5A29-544A1D311668}"/>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4023345" y="-74013"/>
            <a:ext cx="2179306" cy="6854835"/>
          </a:xfrm>
          <a:prstGeom prst="rect">
            <a:avLst/>
          </a:prstGeom>
          <a:effectLst>
            <a:outerShdw blurRad="50800" dist="50800" dir="5400000" algn="ctr" rotWithShape="0">
              <a:schemeClr val="tx1">
                <a:alpha val="47000"/>
              </a:schemeClr>
            </a:outerShdw>
          </a:effectLst>
        </p:spPr>
      </p:pic>
      <p:pic>
        <p:nvPicPr>
          <p:cNvPr id="2" name="Picture 2">
            <a:extLst>
              <a:ext uri="{FF2B5EF4-FFF2-40B4-BE49-F238E27FC236}">
                <a16:creationId xmlns:a16="http://schemas.microsoft.com/office/drawing/2014/main" id="{AD246A82-24E9-978F-352F-CF0A450D0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0858" y="148866"/>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hidden="1">
            <a:extLst>
              <a:ext uri="{FF2B5EF4-FFF2-40B4-BE49-F238E27FC236}">
                <a16:creationId xmlns:a16="http://schemas.microsoft.com/office/drawing/2014/main" id="{DE86C851-B5B9-2844-22FE-B3563828C536}"/>
              </a:ext>
            </a:extLst>
          </p:cNvPr>
          <p:cNvSpPr txBox="1"/>
          <p:nvPr/>
        </p:nvSpPr>
        <p:spPr>
          <a:xfrm>
            <a:off x="5269493" y="-3633741"/>
            <a:ext cx="1653013" cy="830997"/>
          </a:xfrm>
          <a:prstGeom prst="rect">
            <a:avLst/>
          </a:prstGeom>
          <a:noFill/>
        </p:spPr>
        <p:txBody>
          <a:bodyPr wrap="square" numCol="1" rtlCol="0">
            <a:spAutoFit/>
          </a:bodyPr>
          <a:lstStyle/>
          <a:p>
            <a:pPr algn="just"/>
            <a:r>
              <a:rPr lang="de-DE" altLang="de-DE" sz="4800" b="1" dirty="0">
                <a:solidFill>
                  <a:schemeClr val="bg1"/>
                </a:solidFill>
                <a:latin typeface="Sitka Banner" pitchFamily="2" charset="0"/>
              </a:rPr>
              <a:t>2022</a:t>
            </a:r>
          </a:p>
        </p:txBody>
      </p:sp>
      <p:sp>
        <p:nvSpPr>
          <p:cNvPr id="4" name="TextBox 3" hidden="1">
            <a:extLst>
              <a:ext uri="{FF2B5EF4-FFF2-40B4-BE49-F238E27FC236}">
                <a16:creationId xmlns:a16="http://schemas.microsoft.com/office/drawing/2014/main" id="{EC478753-0A5F-BE46-338C-DB2F35658C7D}"/>
              </a:ext>
            </a:extLst>
          </p:cNvPr>
          <p:cNvSpPr txBox="1"/>
          <p:nvPr/>
        </p:nvSpPr>
        <p:spPr>
          <a:xfrm>
            <a:off x="3091542" y="-2802744"/>
            <a:ext cx="6008914" cy="1815882"/>
          </a:xfrm>
          <a:prstGeom prst="rect">
            <a:avLst/>
          </a:prstGeom>
          <a:noFill/>
        </p:spPr>
        <p:txBody>
          <a:bodyPr wrap="square" numCol="1" rtlCol="0">
            <a:spAutoFit/>
          </a:bodyPr>
          <a:lstStyle/>
          <a:p>
            <a:pPr algn="ctr"/>
            <a:r>
              <a:rPr lang="de-DE" altLang="de-DE" sz="2800" b="1" dirty="0">
                <a:solidFill>
                  <a:schemeClr val="bg1"/>
                </a:solidFill>
                <a:latin typeface="Sitka Banner" pitchFamily="2" charset="0"/>
              </a:rPr>
              <a:t>The government has announced their commitment to enhancing  infrastructure as part of their plan for current year.</a:t>
            </a:r>
          </a:p>
        </p:txBody>
      </p:sp>
      <p:pic>
        <p:nvPicPr>
          <p:cNvPr id="6148" name="Picture 4" hidden="1">
            <a:extLst>
              <a:ext uri="{FF2B5EF4-FFF2-40B4-BE49-F238E27FC236}">
                <a16:creationId xmlns:a16="http://schemas.microsoft.com/office/drawing/2014/main" id="{BCF2287D-5622-A634-400C-A79E70DEAE03}"/>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13267373" y="4606786"/>
            <a:ext cx="1933575" cy="1714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180B22B-0FA7-7F0A-801C-C9F30DC37D65}"/>
              </a:ext>
            </a:extLst>
          </p:cNvPr>
          <p:cNvSpPr/>
          <p:nvPr/>
        </p:nvSpPr>
        <p:spPr>
          <a:xfrm>
            <a:off x="350291" y="148866"/>
            <a:ext cx="2179306" cy="208397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3DC5043-7AFD-7433-005A-CB6F9EAEC97B}"/>
              </a:ext>
            </a:extLst>
          </p:cNvPr>
          <p:cNvSpPr txBox="1"/>
          <p:nvPr/>
        </p:nvSpPr>
        <p:spPr>
          <a:xfrm>
            <a:off x="418826" y="259173"/>
            <a:ext cx="2042720" cy="1569660"/>
          </a:xfrm>
          <a:prstGeom prst="rect">
            <a:avLst/>
          </a:prstGeom>
          <a:noFill/>
        </p:spPr>
        <p:txBody>
          <a:bodyPr wrap="square" rtlCol="0">
            <a:spAutoFit/>
          </a:bodyPr>
          <a:lstStyle/>
          <a:p>
            <a:pPr algn="ctr"/>
            <a:r>
              <a:rPr lang="en-IN" sz="3200" b="1" dirty="0">
                <a:solidFill>
                  <a:schemeClr val="bg1"/>
                </a:solidFill>
                <a:latin typeface="Sitka Banner" pitchFamily="2" charset="0"/>
              </a:rPr>
              <a:t>Which Sectors are impacted?</a:t>
            </a:r>
          </a:p>
        </p:txBody>
      </p:sp>
      <p:sp>
        <p:nvSpPr>
          <p:cNvPr id="9" name="TextBox 8">
            <a:extLst>
              <a:ext uri="{FF2B5EF4-FFF2-40B4-BE49-F238E27FC236}">
                <a16:creationId xmlns:a16="http://schemas.microsoft.com/office/drawing/2014/main" id="{F5A87273-6ECF-4735-6E02-C2BB0253E459}"/>
              </a:ext>
            </a:extLst>
          </p:cNvPr>
          <p:cNvSpPr txBox="1"/>
          <p:nvPr/>
        </p:nvSpPr>
        <p:spPr>
          <a:xfrm>
            <a:off x="3214720" y="420328"/>
            <a:ext cx="2618921" cy="523220"/>
          </a:xfrm>
          <a:prstGeom prst="rect">
            <a:avLst/>
          </a:prstGeom>
          <a:noFill/>
        </p:spPr>
        <p:txBody>
          <a:bodyPr wrap="square" rtlCol="0">
            <a:spAutoFit/>
          </a:bodyPr>
          <a:lstStyle/>
          <a:p>
            <a:r>
              <a:rPr lang="en-IN" sz="2800" b="1" dirty="0">
                <a:solidFill>
                  <a:schemeClr val="bg1"/>
                </a:solidFill>
                <a:latin typeface="Sitka Banner" pitchFamily="2" charset="0"/>
              </a:rPr>
              <a:t>Steel Industry</a:t>
            </a:r>
          </a:p>
        </p:txBody>
      </p:sp>
      <p:pic>
        <p:nvPicPr>
          <p:cNvPr id="11266" name="Picture 2">
            <a:extLst>
              <a:ext uri="{FF2B5EF4-FFF2-40B4-BE49-F238E27FC236}">
                <a16:creationId xmlns:a16="http://schemas.microsoft.com/office/drawing/2014/main" id="{FDB52652-14C3-1057-34C1-71AE35EF55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070047"/>
            <a:ext cx="2248816" cy="124381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BD8B1B10-2DFC-5ECD-F1AF-62A2A7C47D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9597" y="989023"/>
            <a:ext cx="26289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6E5F0E-6A96-57A5-1A61-877EA78C723E}"/>
              </a:ext>
            </a:extLst>
          </p:cNvPr>
          <p:cNvSpPr txBox="1"/>
          <p:nvPr/>
        </p:nvSpPr>
        <p:spPr>
          <a:xfrm>
            <a:off x="5833641" y="420328"/>
            <a:ext cx="2618921" cy="523220"/>
          </a:xfrm>
          <a:prstGeom prst="rect">
            <a:avLst/>
          </a:prstGeom>
          <a:noFill/>
        </p:spPr>
        <p:txBody>
          <a:bodyPr wrap="square" rtlCol="0">
            <a:spAutoFit/>
          </a:bodyPr>
          <a:lstStyle/>
          <a:p>
            <a:r>
              <a:rPr lang="en-IN" sz="2800" b="1" dirty="0">
                <a:solidFill>
                  <a:schemeClr val="bg1"/>
                </a:solidFill>
                <a:latin typeface="Sitka Banner" pitchFamily="2" charset="0"/>
              </a:rPr>
              <a:t>Cement Industry</a:t>
            </a:r>
          </a:p>
        </p:txBody>
      </p:sp>
      <p:pic>
        <p:nvPicPr>
          <p:cNvPr id="14338" name="Picture 2">
            <a:extLst>
              <a:ext uri="{FF2B5EF4-FFF2-40B4-BE49-F238E27FC236}">
                <a16:creationId xmlns:a16="http://schemas.microsoft.com/office/drawing/2014/main" id="{144BDC0E-7099-EDE7-D6A9-9CDEF8250C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459" y="3004384"/>
            <a:ext cx="2765311" cy="12835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F3A8897-1D06-5041-25AB-E8C73B8F9E33}"/>
              </a:ext>
            </a:extLst>
          </p:cNvPr>
          <p:cNvSpPr txBox="1"/>
          <p:nvPr/>
        </p:nvSpPr>
        <p:spPr>
          <a:xfrm>
            <a:off x="555570" y="2525608"/>
            <a:ext cx="2618921" cy="523220"/>
          </a:xfrm>
          <a:prstGeom prst="rect">
            <a:avLst/>
          </a:prstGeom>
          <a:noFill/>
        </p:spPr>
        <p:txBody>
          <a:bodyPr wrap="square" rtlCol="0">
            <a:spAutoFit/>
          </a:bodyPr>
          <a:lstStyle/>
          <a:p>
            <a:r>
              <a:rPr lang="en-IN" sz="2800" b="1" dirty="0">
                <a:solidFill>
                  <a:schemeClr val="bg1"/>
                </a:solidFill>
                <a:latin typeface="Sitka Banner" pitchFamily="2" charset="0"/>
              </a:rPr>
              <a:t>Transportation</a:t>
            </a:r>
          </a:p>
        </p:txBody>
      </p:sp>
      <p:pic>
        <p:nvPicPr>
          <p:cNvPr id="15364" name="Picture 4">
            <a:extLst>
              <a:ext uri="{FF2B5EF4-FFF2-40B4-BE49-F238E27FC236}">
                <a16:creationId xmlns:a16="http://schemas.microsoft.com/office/drawing/2014/main" id="{B39785EE-2A9F-A45D-F0D7-69C615D028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826" y="4843938"/>
            <a:ext cx="2230205" cy="158687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4D9FF4-189B-0A46-685E-ED35EC4EEAA0}"/>
              </a:ext>
            </a:extLst>
          </p:cNvPr>
          <p:cNvSpPr txBox="1"/>
          <p:nvPr/>
        </p:nvSpPr>
        <p:spPr>
          <a:xfrm>
            <a:off x="418826" y="4287949"/>
            <a:ext cx="2618921" cy="523220"/>
          </a:xfrm>
          <a:prstGeom prst="rect">
            <a:avLst/>
          </a:prstGeom>
          <a:noFill/>
        </p:spPr>
        <p:txBody>
          <a:bodyPr wrap="square" rtlCol="0">
            <a:spAutoFit/>
          </a:bodyPr>
          <a:lstStyle/>
          <a:p>
            <a:r>
              <a:rPr lang="en-IN" sz="2800" b="1" dirty="0">
                <a:solidFill>
                  <a:schemeClr val="bg1"/>
                </a:solidFill>
                <a:latin typeface="Sitka Banner" pitchFamily="2" charset="0"/>
              </a:rPr>
              <a:t>Oil Industry</a:t>
            </a:r>
          </a:p>
        </p:txBody>
      </p:sp>
      <p:pic>
        <p:nvPicPr>
          <p:cNvPr id="16386" name="Picture 2">
            <a:extLst>
              <a:ext uri="{FF2B5EF4-FFF2-40B4-BE49-F238E27FC236}">
                <a16:creationId xmlns:a16="http://schemas.microsoft.com/office/drawing/2014/main" id="{F56B8186-95E9-ED74-63D6-6A0FE96E84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5188" y="2809918"/>
            <a:ext cx="3153272" cy="35923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1D8B2B-1ECD-3469-F9CB-E3C2883A5DED}"/>
              </a:ext>
            </a:extLst>
          </p:cNvPr>
          <p:cNvSpPr txBox="1"/>
          <p:nvPr/>
        </p:nvSpPr>
        <p:spPr>
          <a:xfrm>
            <a:off x="8452562" y="3764729"/>
            <a:ext cx="2618921" cy="523220"/>
          </a:xfrm>
          <a:prstGeom prst="rect">
            <a:avLst/>
          </a:prstGeom>
          <a:noFill/>
        </p:spPr>
        <p:txBody>
          <a:bodyPr wrap="square" rtlCol="0">
            <a:spAutoFit/>
          </a:bodyPr>
          <a:lstStyle/>
          <a:p>
            <a:r>
              <a:rPr lang="en-IN" sz="2800" b="1" dirty="0">
                <a:solidFill>
                  <a:schemeClr val="bg1"/>
                </a:solidFill>
                <a:latin typeface="Sitka Banner" pitchFamily="2" charset="0"/>
              </a:rPr>
              <a:t>Telecom</a:t>
            </a:r>
          </a:p>
        </p:txBody>
      </p:sp>
    </p:spTree>
    <p:extLst>
      <p:ext uri="{BB962C8B-B14F-4D97-AF65-F5344CB8AC3E}">
        <p14:creationId xmlns:p14="http://schemas.microsoft.com/office/powerpoint/2010/main" val="777494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6148"/>
                                        </p:tgtEl>
                                      </p:cBhvr>
                                      <p:by x="150000" y="150000"/>
                                    </p:animScale>
                                  </p:childTnLst>
                                </p:cTn>
                              </p:par>
                              <p:par>
                                <p:cTn id="7" presetID="55"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 calcmode="lin" valueType="num">
                                      <p:cBhvr>
                                        <p:cTn id="9" dur="1000" fill="hold"/>
                                        <p:tgtEl>
                                          <p:spTgt spid="13"/>
                                        </p:tgtEl>
                                        <p:attrNameLst>
                                          <p:attrName>ppt_w</p:attrName>
                                        </p:attrNameLst>
                                      </p:cBhvr>
                                      <p:tavLst>
                                        <p:tav tm="0">
                                          <p:val>
                                            <p:strVal val="#ppt_w*0.70"/>
                                          </p:val>
                                        </p:tav>
                                        <p:tav tm="100000">
                                          <p:val>
                                            <p:strVal val="#ppt_w"/>
                                          </p:val>
                                        </p:tav>
                                      </p:tavLst>
                                    </p:anim>
                                    <p:anim calcmode="lin" valueType="num">
                                      <p:cBhvr>
                                        <p:cTn id="10" dur="1000" fill="hold"/>
                                        <p:tgtEl>
                                          <p:spTgt spid="13"/>
                                        </p:tgtEl>
                                        <p:attrNameLst>
                                          <p:attrName>ppt_h</p:attrName>
                                        </p:attrNameLst>
                                      </p:cBhvr>
                                      <p:tavLst>
                                        <p:tav tm="0">
                                          <p:val>
                                            <p:strVal val="#ppt_h"/>
                                          </p:val>
                                        </p:tav>
                                        <p:tav tm="100000">
                                          <p:val>
                                            <p:strVal val="#ppt_h"/>
                                          </p:val>
                                        </p:tav>
                                      </p:tavLst>
                                    </p:anim>
                                    <p:animEffect transition="in" filter="fade">
                                      <p:cBhvr>
                                        <p:cTn id="11" dur="1000"/>
                                        <p:tgtEl>
                                          <p:spTgt spid="13"/>
                                        </p:tgtEl>
                                      </p:cBhvr>
                                    </p:animEffect>
                                  </p:childTnLst>
                                </p:cTn>
                              </p:par>
                              <p:par>
                                <p:cTn id="12" presetID="21" presetClass="entr" presetSubtype="1" fill="hold" nodeType="withEffect">
                                  <p:stCondLst>
                                    <p:cond delay="0"/>
                                  </p:stCondLst>
                                  <p:childTnLst>
                                    <p:set>
                                      <p:cBhvr>
                                        <p:cTn id="13" dur="1" fill="hold">
                                          <p:stCondLst>
                                            <p:cond delay="0"/>
                                          </p:stCondLst>
                                        </p:cTn>
                                        <p:tgtEl>
                                          <p:spTgt spid="16386"/>
                                        </p:tgtEl>
                                        <p:attrNameLst>
                                          <p:attrName>style.visibility</p:attrName>
                                        </p:attrNameLst>
                                      </p:cBhvr>
                                      <p:to>
                                        <p:strVal val="visible"/>
                                      </p:to>
                                    </p:set>
                                    <p:animEffect transition="in" filter="wheel(1)">
                                      <p:cBhvr>
                                        <p:cTn id="14" dur="10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hidden="1">
            <a:extLst>
              <a:ext uri="{FF2B5EF4-FFF2-40B4-BE49-F238E27FC236}">
                <a16:creationId xmlns:a16="http://schemas.microsoft.com/office/drawing/2014/main" id="{FBF60391-508C-92CF-5A29-544A1D311668}"/>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4023345" y="-74013"/>
            <a:ext cx="2179306" cy="6854835"/>
          </a:xfrm>
          <a:prstGeom prst="rect">
            <a:avLst/>
          </a:prstGeom>
          <a:effectLst>
            <a:outerShdw blurRad="50800" dist="50800" dir="5400000" algn="ctr" rotWithShape="0">
              <a:schemeClr val="tx1">
                <a:alpha val="47000"/>
              </a:schemeClr>
            </a:outerShdw>
          </a:effectLst>
        </p:spPr>
      </p:pic>
      <p:pic>
        <p:nvPicPr>
          <p:cNvPr id="2" name="Picture 2">
            <a:extLst>
              <a:ext uri="{FF2B5EF4-FFF2-40B4-BE49-F238E27FC236}">
                <a16:creationId xmlns:a16="http://schemas.microsoft.com/office/drawing/2014/main" id="{AD246A82-24E9-978F-352F-CF0A450D0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0858" y="148866"/>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hidden="1">
            <a:extLst>
              <a:ext uri="{FF2B5EF4-FFF2-40B4-BE49-F238E27FC236}">
                <a16:creationId xmlns:a16="http://schemas.microsoft.com/office/drawing/2014/main" id="{DE86C851-B5B9-2844-22FE-B3563828C536}"/>
              </a:ext>
            </a:extLst>
          </p:cNvPr>
          <p:cNvSpPr txBox="1"/>
          <p:nvPr/>
        </p:nvSpPr>
        <p:spPr>
          <a:xfrm>
            <a:off x="5269493" y="-3633741"/>
            <a:ext cx="1653013" cy="830997"/>
          </a:xfrm>
          <a:prstGeom prst="rect">
            <a:avLst/>
          </a:prstGeom>
          <a:noFill/>
        </p:spPr>
        <p:txBody>
          <a:bodyPr wrap="square" numCol="1" rtlCol="0">
            <a:spAutoFit/>
          </a:bodyPr>
          <a:lstStyle/>
          <a:p>
            <a:pPr algn="just"/>
            <a:r>
              <a:rPr lang="de-DE" altLang="de-DE" sz="4800" b="1" dirty="0">
                <a:solidFill>
                  <a:schemeClr val="bg1"/>
                </a:solidFill>
                <a:latin typeface="Sitka Banner" pitchFamily="2" charset="0"/>
              </a:rPr>
              <a:t>2022</a:t>
            </a:r>
          </a:p>
        </p:txBody>
      </p:sp>
      <p:sp>
        <p:nvSpPr>
          <p:cNvPr id="4" name="TextBox 3" hidden="1">
            <a:extLst>
              <a:ext uri="{FF2B5EF4-FFF2-40B4-BE49-F238E27FC236}">
                <a16:creationId xmlns:a16="http://schemas.microsoft.com/office/drawing/2014/main" id="{EC478753-0A5F-BE46-338C-DB2F35658C7D}"/>
              </a:ext>
            </a:extLst>
          </p:cNvPr>
          <p:cNvSpPr txBox="1"/>
          <p:nvPr/>
        </p:nvSpPr>
        <p:spPr>
          <a:xfrm>
            <a:off x="3091542" y="-2802744"/>
            <a:ext cx="6008914" cy="1815882"/>
          </a:xfrm>
          <a:prstGeom prst="rect">
            <a:avLst/>
          </a:prstGeom>
          <a:noFill/>
        </p:spPr>
        <p:txBody>
          <a:bodyPr wrap="square" numCol="1" rtlCol="0">
            <a:spAutoFit/>
          </a:bodyPr>
          <a:lstStyle/>
          <a:p>
            <a:pPr algn="ctr"/>
            <a:r>
              <a:rPr lang="de-DE" altLang="de-DE" sz="2800" b="1" dirty="0">
                <a:solidFill>
                  <a:schemeClr val="bg1"/>
                </a:solidFill>
                <a:latin typeface="Sitka Banner" pitchFamily="2" charset="0"/>
              </a:rPr>
              <a:t>The government has announced their commitment to enhancing  infrastructure as part of their plan for current year.</a:t>
            </a:r>
          </a:p>
        </p:txBody>
      </p:sp>
      <p:pic>
        <p:nvPicPr>
          <p:cNvPr id="6148" name="Picture 4" hidden="1">
            <a:extLst>
              <a:ext uri="{FF2B5EF4-FFF2-40B4-BE49-F238E27FC236}">
                <a16:creationId xmlns:a16="http://schemas.microsoft.com/office/drawing/2014/main" id="{BCF2287D-5622-A634-400C-A79E70DEAE03}"/>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13267373" y="4606786"/>
            <a:ext cx="1933575" cy="1714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180B22B-0FA7-7F0A-801C-C9F30DC37D65}"/>
              </a:ext>
            </a:extLst>
          </p:cNvPr>
          <p:cNvSpPr/>
          <p:nvPr/>
        </p:nvSpPr>
        <p:spPr>
          <a:xfrm>
            <a:off x="350291" y="148866"/>
            <a:ext cx="2179306" cy="208397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3DC5043-7AFD-7433-005A-CB6F9EAEC97B}"/>
              </a:ext>
            </a:extLst>
          </p:cNvPr>
          <p:cNvSpPr txBox="1"/>
          <p:nvPr/>
        </p:nvSpPr>
        <p:spPr>
          <a:xfrm>
            <a:off x="418826" y="259173"/>
            <a:ext cx="2042720" cy="1569660"/>
          </a:xfrm>
          <a:prstGeom prst="rect">
            <a:avLst/>
          </a:prstGeom>
          <a:noFill/>
        </p:spPr>
        <p:txBody>
          <a:bodyPr wrap="square" rtlCol="0">
            <a:spAutoFit/>
          </a:bodyPr>
          <a:lstStyle/>
          <a:p>
            <a:pPr algn="ctr"/>
            <a:r>
              <a:rPr lang="en-IN" sz="3200" b="1" dirty="0">
                <a:solidFill>
                  <a:schemeClr val="bg1"/>
                </a:solidFill>
                <a:latin typeface="Sitka Banner" pitchFamily="2" charset="0"/>
              </a:rPr>
              <a:t>Which Sectors are impacted?</a:t>
            </a:r>
          </a:p>
        </p:txBody>
      </p:sp>
      <p:sp>
        <p:nvSpPr>
          <p:cNvPr id="9" name="TextBox 8">
            <a:extLst>
              <a:ext uri="{FF2B5EF4-FFF2-40B4-BE49-F238E27FC236}">
                <a16:creationId xmlns:a16="http://schemas.microsoft.com/office/drawing/2014/main" id="{F5A87273-6ECF-4735-6E02-C2BB0253E459}"/>
              </a:ext>
            </a:extLst>
          </p:cNvPr>
          <p:cNvSpPr txBox="1"/>
          <p:nvPr/>
        </p:nvSpPr>
        <p:spPr>
          <a:xfrm>
            <a:off x="3214720" y="420328"/>
            <a:ext cx="2618921" cy="523220"/>
          </a:xfrm>
          <a:prstGeom prst="rect">
            <a:avLst/>
          </a:prstGeom>
          <a:noFill/>
        </p:spPr>
        <p:txBody>
          <a:bodyPr wrap="square" rtlCol="0">
            <a:spAutoFit/>
          </a:bodyPr>
          <a:lstStyle/>
          <a:p>
            <a:r>
              <a:rPr lang="en-IN" sz="2800" b="1" dirty="0">
                <a:solidFill>
                  <a:schemeClr val="bg1"/>
                </a:solidFill>
                <a:latin typeface="Sitka Banner" pitchFamily="2" charset="0"/>
              </a:rPr>
              <a:t>Steel Industry</a:t>
            </a:r>
          </a:p>
        </p:txBody>
      </p:sp>
      <p:pic>
        <p:nvPicPr>
          <p:cNvPr id="11266" name="Picture 2">
            <a:extLst>
              <a:ext uri="{FF2B5EF4-FFF2-40B4-BE49-F238E27FC236}">
                <a16:creationId xmlns:a16="http://schemas.microsoft.com/office/drawing/2014/main" id="{FDB52652-14C3-1057-34C1-71AE35EF55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070047"/>
            <a:ext cx="2248816" cy="124381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BD8B1B10-2DFC-5ECD-F1AF-62A2A7C47D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9597" y="989023"/>
            <a:ext cx="26289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6E5F0E-6A96-57A5-1A61-877EA78C723E}"/>
              </a:ext>
            </a:extLst>
          </p:cNvPr>
          <p:cNvSpPr txBox="1"/>
          <p:nvPr/>
        </p:nvSpPr>
        <p:spPr>
          <a:xfrm>
            <a:off x="5833641" y="420328"/>
            <a:ext cx="2618921" cy="523220"/>
          </a:xfrm>
          <a:prstGeom prst="rect">
            <a:avLst/>
          </a:prstGeom>
          <a:noFill/>
        </p:spPr>
        <p:txBody>
          <a:bodyPr wrap="square" rtlCol="0">
            <a:spAutoFit/>
          </a:bodyPr>
          <a:lstStyle/>
          <a:p>
            <a:r>
              <a:rPr lang="en-IN" sz="2800" b="1" dirty="0">
                <a:solidFill>
                  <a:schemeClr val="bg1"/>
                </a:solidFill>
                <a:latin typeface="Sitka Banner" pitchFamily="2" charset="0"/>
              </a:rPr>
              <a:t>Cement Industry</a:t>
            </a:r>
          </a:p>
        </p:txBody>
      </p:sp>
      <p:pic>
        <p:nvPicPr>
          <p:cNvPr id="14338" name="Picture 2">
            <a:extLst>
              <a:ext uri="{FF2B5EF4-FFF2-40B4-BE49-F238E27FC236}">
                <a16:creationId xmlns:a16="http://schemas.microsoft.com/office/drawing/2014/main" id="{144BDC0E-7099-EDE7-D6A9-9CDEF8250C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459" y="3004384"/>
            <a:ext cx="2765311" cy="12835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F3A8897-1D06-5041-25AB-E8C73B8F9E33}"/>
              </a:ext>
            </a:extLst>
          </p:cNvPr>
          <p:cNvSpPr txBox="1"/>
          <p:nvPr/>
        </p:nvSpPr>
        <p:spPr>
          <a:xfrm>
            <a:off x="555570" y="2525608"/>
            <a:ext cx="2618921" cy="523220"/>
          </a:xfrm>
          <a:prstGeom prst="rect">
            <a:avLst/>
          </a:prstGeom>
          <a:noFill/>
        </p:spPr>
        <p:txBody>
          <a:bodyPr wrap="square" rtlCol="0">
            <a:spAutoFit/>
          </a:bodyPr>
          <a:lstStyle/>
          <a:p>
            <a:r>
              <a:rPr lang="en-IN" sz="2800" b="1" dirty="0">
                <a:solidFill>
                  <a:schemeClr val="bg1"/>
                </a:solidFill>
                <a:latin typeface="Sitka Banner" pitchFamily="2" charset="0"/>
              </a:rPr>
              <a:t>Transportation</a:t>
            </a:r>
          </a:p>
        </p:txBody>
      </p:sp>
      <p:pic>
        <p:nvPicPr>
          <p:cNvPr id="15364" name="Picture 4">
            <a:extLst>
              <a:ext uri="{FF2B5EF4-FFF2-40B4-BE49-F238E27FC236}">
                <a16:creationId xmlns:a16="http://schemas.microsoft.com/office/drawing/2014/main" id="{B39785EE-2A9F-A45D-F0D7-69C615D028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826" y="4843938"/>
            <a:ext cx="2230205" cy="158687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4D9FF4-189B-0A46-685E-ED35EC4EEAA0}"/>
              </a:ext>
            </a:extLst>
          </p:cNvPr>
          <p:cNvSpPr txBox="1"/>
          <p:nvPr/>
        </p:nvSpPr>
        <p:spPr>
          <a:xfrm>
            <a:off x="418826" y="4287949"/>
            <a:ext cx="2618921" cy="523220"/>
          </a:xfrm>
          <a:prstGeom prst="rect">
            <a:avLst/>
          </a:prstGeom>
          <a:noFill/>
        </p:spPr>
        <p:txBody>
          <a:bodyPr wrap="square" rtlCol="0">
            <a:spAutoFit/>
          </a:bodyPr>
          <a:lstStyle/>
          <a:p>
            <a:r>
              <a:rPr lang="en-IN" sz="2800" b="1" dirty="0">
                <a:solidFill>
                  <a:schemeClr val="bg1"/>
                </a:solidFill>
                <a:latin typeface="Sitka Banner" pitchFamily="2" charset="0"/>
              </a:rPr>
              <a:t>Oil Industry</a:t>
            </a:r>
          </a:p>
        </p:txBody>
      </p:sp>
      <p:pic>
        <p:nvPicPr>
          <p:cNvPr id="16386" name="Picture 2">
            <a:extLst>
              <a:ext uri="{FF2B5EF4-FFF2-40B4-BE49-F238E27FC236}">
                <a16:creationId xmlns:a16="http://schemas.microsoft.com/office/drawing/2014/main" id="{F56B8186-95E9-ED74-63D6-6A0FE96E84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82319" y="1512297"/>
            <a:ext cx="1407189" cy="16031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1D8B2B-1ECD-3469-F9CB-E3C2883A5DED}"/>
              </a:ext>
            </a:extLst>
          </p:cNvPr>
          <p:cNvSpPr txBox="1"/>
          <p:nvPr/>
        </p:nvSpPr>
        <p:spPr>
          <a:xfrm>
            <a:off x="9380047" y="971103"/>
            <a:ext cx="2618921" cy="523220"/>
          </a:xfrm>
          <a:prstGeom prst="rect">
            <a:avLst/>
          </a:prstGeom>
          <a:noFill/>
        </p:spPr>
        <p:txBody>
          <a:bodyPr wrap="square" rtlCol="0">
            <a:spAutoFit/>
          </a:bodyPr>
          <a:lstStyle/>
          <a:p>
            <a:r>
              <a:rPr lang="en-IN" sz="2800" b="1" dirty="0">
                <a:solidFill>
                  <a:schemeClr val="bg1"/>
                </a:solidFill>
                <a:latin typeface="Sitka Banner" pitchFamily="2" charset="0"/>
              </a:rPr>
              <a:t>Telecom</a:t>
            </a:r>
          </a:p>
        </p:txBody>
      </p:sp>
      <p:pic>
        <p:nvPicPr>
          <p:cNvPr id="17410" name="Picture 2">
            <a:extLst>
              <a:ext uri="{FF2B5EF4-FFF2-40B4-BE49-F238E27FC236}">
                <a16:creationId xmlns:a16="http://schemas.microsoft.com/office/drawing/2014/main" id="{3B60AEA8-1CD6-5AEE-B26F-A717767547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8196" y="3133398"/>
            <a:ext cx="6013946" cy="30069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393F231-E97A-E139-C72D-69A5F40A7821}"/>
              </a:ext>
            </a:extLst>
          </p:cNvPr>
          <p:cNvSpPr txBox="1"/>
          <p:nvPr/>
        </p:nvSpPr>
        <p:spPr>
          <a:xfrm>
            <a:off x="10060858" y="4287949"/>
            <a:ext cx="2618921" cy="523220"/>
          </a:xfrm>
          <a:prstGeom prst="rect">
            <a:avLst/>
          </a:prstGeom>
          <a:noFill/>
        </p:spPr>
        <p:txBody>
          <a:bodyPr wrap="square" rtlCol="0">
            <a:spAutoFit/>
          </a:bodyPr>
          <a:lstStyle/>
          <a:p>
            <a:r>
              <a:rPr lang="en-IN" sz="2800" b="1" dirty="0">
                <a:solidFill>
                  <a:schemeClr val="bg1"/>
                </a:solidFill>
                <a:latin typeface="Sitka Banner" pitchFamily="2" charset="0"/>
              </a:rPr>
              <a:t>Real Estate</a:t>
            </a:r>
          </a:p>
        </p:txBody>
      </p:sp>
    </p:spTree>
    <p:extLst>
      <p:ext uri="{BB962C8B-B14F-4D97-AF65-F5344CB8AC3E}">
        <p14:creationId xmlns:p14="http://schemas.microsoft.com/office/powerpoint/2010/main" val="2190999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6148"/>
                                        </p:tgtEl>
                                      </p:cBhvr>
                                      <p:by x="150000" y="150000"/>
                                    </p:animScale>
                                  </p:childTnLst>
                                </p:cTn>
                              </p:par>
                              <p:par>
                                <p:cTn id="7" presetID="55"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 calcmode="lin" valueType="num">
                                      <p:cBhvr>
                                        <p:cTn id="9" dur="1000" fill="hold"/>
                                        <p:tgtEl>
                                          <p:spTgt spid="11"/>
                                        </p:tgtEl>
                                        <p:attrNameLst>
                                          <p:attrName>ppt_w</p:attrName>
                                        </p:attrNameLst>
                                      </p:cBhvr>
                                      <p:tavLst>
                                        <p:tav tm="0">
                                          <p:val>
                                            <p:strVal val="#ppt_w*0.70"/>
                                          </p:val>
                                        </p:tav>
                                        <p:tav tm="100000">
                                          <p:val>
                                            <p:strVal val="#ppt_w"/>
                                          </p:val>
                                        </p:tav>
                                      </p:tavLst>
                                    </p:anim>
                                    <p:anim calcmode="lin" valueType="num">
                                      <p:cBhvr>
                                        <p:cTn id="10" dur="1000" fill="hold"/>
                                        <p:tgtEl>
                                          <p:spTgt spid="11"/>
                                        </p:tgtEl>
                                        <p:attrNameLst>
                                          <p:attrName>ppt_h</p:attrName>
                                        </p:attrNameLst>
                                      </p:cBhvr>
                                      <p:tavLst>
                                        <p:tav tm="0">
                                          <p:val>
                                            <p:strVal val="#ppt_h"/>
                                          </p:val>
                                        </p:tav>
                                        <p:tav tm="100000">
                                          <p:val>
                                            <p:strVal val="#ppt_h"/>
                                          </p:val>
                                        </p:tav>
                                      </p:tavLst>
                                    </p:anim>
                                    <p:animEffect transition="in" filter="fade">
                                      <p:cBhvr>
                                        <p:cTn id="11" dur="1000"/>
                                        <p:tgtEl>
                                          <p:spTgt spid="11"/>
                                        </p:tgtEl>
                                      </p:cBhvr>
                                    </p:animEffect>
                                  </p:childTnLst>
                                </p:cTn>
                              </p:par>
                              <p:par>
                                <p:cTn id="12" presetID="21" presetClass="entr" presetSubtype="1" fill="hold" nodeType="withEffect">
                                  <p:stCondLst>
                                    <p:cond delay="0"/>
                                  </p:stCondLst>
                                  <p:childTnLst>
                                    <p:set>
                                      <p:cBhvr>
                                        <p:cTn id="13" dur="1" fill="hold">
                                          <p:stCondLst>
                                            <p:cond delay="0"/>
                                          </p:stCondLst>
                                        </p:cTn>
                                        <p:tgtEl>
                                          <p:spTgt spid="17410"/>
                                        </p:tgtEl>
                                        <p:attrNameLst>
                                          <p:attrName>style.visibility</p:attrName>
                                        </p:attrNameLst>
                                      </p:cBhvr>
                                      <p:to>
                                        <p:strVal val="visible"/>
                                      </p:to>
                                    </p:set>
                                    <p:animEffect transition="in" filter="wheel(1)">
                                      <p:cBhvr>
                                        <p:cTn id="14" dur="10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hidden="1">
            <a:extLst>
              <a:ext uri="{FF2B5EF4-FFF2-40B4-BE49-F238E27FC236}">
                <a16:creationId xmlns:a16="http://schemas.microsoft.com/office/drawing/2014/main" id="{FBF60391-508C-92CF-5A29-544A1D311668}"/>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4023345" y="-74013"/>
            <a:ext cx="2179306" cy="6854835"/>
          </a:xfrm>
          <a:prstGeom prst="rect">
            <a:avLst/>
          </a:prstGeom>
          <a:effectLst>
            <a:outerShdw blurRad="50800" dist="50800" dir="5400000" algn="ctr" rotWithShape="0">
              <a:schemeClr val="tx1">
                <a:alpha val="47000"/>
              </a:schemeClr>
            </a:outerShdw>
          </a:effectLst>
        </p:spPr>
      </p:pic>
      <p:pic>
        <p:nvPicPr>
          <p:cNvPr id="2" name="Picture 2">
            <a:extLst>
              <a:ext uri="{FF2B5EF4-FFF2-40B4-BE49-F238E27FC236}">
                <a16:creationId xmlns:a16="http://schemas.microsoft.com/office/drawing/2014/main" id="{AD246A82-24E9-978F-352F-CF0A450D0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0858" y="148866"/>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hidden="1">
            <a:extLst>
              <a:ext uri="{FF2B5EF4-FFF2-40B4-BE49-F238E27FC236}">
                <a16:creationId xmlns:a16="http://schemas.microsoft.com/office/drawing/2014/main" id="{DE86C851-B5B9-2844-22FE-B3563828C536}"/>
              </a:ext>
            </a:extLst>
          </p:cNvPr>
          <p:cNvSpPr txBox="1"/>
          <p:nvPr/>
        </p:nvSpPr>
        <p:spPr>
          <a:xfrm>
            <a:off x="5269493" y="-3633741"/>
            <a:ext cx="1653013" cy="830997"/>
          </a:xfrm>
          <a:prstGeom prst="rect">
            <a:avLst/>
          </a:prstGeom>
          <a:noFill/>
        </p:spPr>
        <p:txBody>
          <a:bodyPr wrap="square" numCol="1" rtlCol="0">
            <a:spAutoFit/>
          </a:bodyPr>
          <a:lstStyle/>
          <a:p>
            <a:pPr algn="just"/>
            <a:r>
              <a:rPr lang="de-DE" altLang="de-DE" sz="4800" b="1" dirty="0">
                <a:solidFill>
                  <a:schemeClr val="bg1"/>
                </a:solidFill>
                <a:latin typeface="Sitka Banner" pitchFamily="2" charset="0"/>
              </a:rPr>
              <a:t>2022</a:t>
            </a:r>
          </a:p>
        </p:txBody>
      </p:sp>
      <p:sp>
        <p:nvSpPr>
          <p:cNvPr id="4" name="TextBox 3" hidden="1">
            <a:extLst>
              <a:ext uri="{FF2B5EF4-FFF2-40B4-BE49-F238E27FC236}">
                <a16:creationId xmlns:a16="http://schemas.microsoft.com/office/drawing/2014/main" id="{EC478753-0A5F-BE46-338C-DB2F35658C7D}"/>
              </a:ext>
            </a:extLst>
          </p:cNvPr>
          <p:cNvSpPr txBox="1"/>
          <p:nvPr/>
        </p:nvSpPr>
        <p:spPr>
          <a:xfrm>
            <a:off x="3091542" y="-2802744"/>
            <a:ext cx="6008914" cy="1815882"/>
          </a:xfrm>
          <a:prstGeom prst="rect">
            <a:avLst/>
          </a:prstGeom>
          <a:noFill/>
        </p:spPr>
        <p:txBody>
          <a:bodyPr wrap="square" numCol="1" rtlCol="0">
            <a:spAutoFit/>
          </a:bodyPr>
          <a:lstStyle/>
          <a:p>
            <a:pPr algn="ctr"/>
            <a:r>
              <a:rPr lang="de-DE" altLang="de-DE" sz="2800" b="1" dirty="0">
                <a:solidFill>
                  <a:schemeClr val="bg1"/>
                </a:solidFill>
                <a:latin typeface="Sitka Banner" pitchFamily="2" charset="0"/>
              </a:rPr>
              <a:t>The government has announced their commitment to enhancing  infrastructure as part of their plan for current year.</a:t>
            </a:r>
          </a:p>
        </p:txBody>
      </p:sp>
      <p:pic>
        <p:nvPicPr>
          <p:cNvPr id="6148" name="Picture 4" hidden="1">
            <a:extLst>
              <a:ext uri="{FF2B5EF4-FFF2-40B4-BE49-F238E27FC236}">
                <a16:creationId xmlns:a16="http://schemas.microsoft.com/office/drawing/2014/main" id="{BCF2287D-5622-A634-400C-A79E70DEAE03}"/>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13267373" y="4606786"/>
            <a:ext cx="1933575" cy="1714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180B22B-0FA7-7F0A-801C-C9F30DC37D65}"/>
              </a:ext>
            </a:extLst>
          </p:cNvPr>
          <p:cNvSpPr/>
          <p:nvPr/>
        </p:nvSpPr>
        <p:spPr>
          <a:xfrm>
            <a:off x="-4104479" y="-1679967"/>
            <a:ext cx="2179306" cy="208397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3DC5043-7AFD-7433-005A-CB6F9EAEC97B}"/>
              </a:ext>
            </a:extLst>
          </p:cNvPr>
          <p:cNvSpPr txBox="1"/>
          <p:nvPr/>
        </p:nvSpPr>
        <p:spPr>
          <a:xfrm>
            <a:off x="-4035944" y="-1569660"/>
            <a:ext cx="2042720" cy="1569660"/>
          </a:xfrm>
          <a:prstGeom prst="rect">
            <a:avLst/>
          </a:prstGeom>
          <a:noFill/>
        </p:spPr>
        <p:txBody>
          <a:bodyPr wrap="square" rtlCol="0">
            <a:spAutoFit/>
          </a:bodyPr>
          <a:lstStyle/>
          <a:p>
            <a:pPr algn="ctr"/>
            <a:r>
              <a:rPr lang="en-IN" sz="3200" b="1" dirty="0">
                <a:solidFill>
                  <a:schemeClr val="bg1"/>
                </a:solidFill>
                <a:latin typeface="Sitka Banner" pitchFamily="2" charset="0"/>
              </a:rPr>
              <a:t>Which Sectors are impacted?</a:t>
            </a:r>
          </a:p>
        </p:txBody>
      </p:sp>
      <p:sp>
        <p:nvSpPr>
          <p:cNvPr id="9" name="TextBox 8">
            <a:extLst>
              <a:ext uri="{FF2B5EF4-FFF2-40B4-BE49-F238E27FC236}">
                <a16:creationId xmlns:a16="http://schemas.microsoft.com/office/drawing/2014/main" id="{F5A87273-6ECF-4735-6E02-C2BB0253E459}"/>
              </a:ext>
            </a:extLst>
          </p:cNvPr>
          <p:cNvSpPr txBox="1"/>
          <p:nvPr/>
        </p:nvSpPr>
        <p:spPr>
          <a:xfrm>
            <a:off x="6096000" y="1305613"/>
            <a:ext cx="4217782" cy="523220"/>
          </a:xfrm>
          <a:prstGeom prst="rect">
            <a:avLst/>
          </a:prstGeom>
          <a:noFill/>
        </p:spPr>
        <p:txBody>
          <a:bodyPr wrap="square" rtlCol="0">
            <a:spAutoFit/>
          </a:bodyPr>
          <a:lstStyle/>
          <a:p>
            <a:pPr algn="ctr"/>
            <a:r>
              <a:rPr lang="en-IN" sz="2800" b="1" dirty="0">
                <a:solidFill>
                  <a:schemeClr val="bg1"/>
                </a:solidFill>
                <a:latin typeface="Sitka Banner" pitchFamily="2" charset="0"/>
              </a:rPr>
              <a:t>Steel Industry</a:t>
            </a:r>
          </a:p>
        </p:txBody>
      </p:sp>
      <p:sp>
        <p:nvSpPr>
          <p:cNvPr id="10" name="TextBox 9">
            <a:extLst>
              <a:ext uri="{FF2B5EF4-FFF2-40B4-BE49-F238E27FC236}">
                <a16:creationId xmlns:a16="http://schemas.microsoft.com/office/drawing/2014/main" id="{146E5F0E-6A96-57A5-1A61-877EA78C723E}"/>
              </a:ext>
            </a:extLst>
          </p:cNvPr>
          <p:cNvSpPr txBox="1"/>
          <p:nvPr/>
        </p:nvSpPr>
        <p:spPr>
          <a:xfrm>
            <a:off x="6063737" y="1951469"/>
            <a:ext cx="4217782" cy="523220"/>
          </a:xfrm>
          <a:prstGeom prst="rect">
            <a:avLst/>
          </a:prstGeom>
          <a:noFill/>
        </p:spPr>
        <p:txBody>
          <a:bodyPr wrap="square" rtlCol="0">
            <a:spAutoFit/>
          </a:bodyPr>
          <a:lstStyle/>
          <a:p>
            <a:pPr algn="ctr"/>
            <a:r>
              <a:rPr lang="en-IN" sz="2800" b="1" dirty="0">
                <a:solidFill>
                  <a:schemeClr val="bg1"/>
                </a:solidFill>
                <a:latin typeface="Sitka Banner" pitchFamily="2" charset="0"/>
              </a:rPr>
              <a:t>Cement Industry</a:t>
            </a:r>
          </a:p>
        </p:txBody>
      </p:sp>
      <p:sp>
        <p:nvSpPr>
          <p:cNvPr id="8" name="TextBox 7">
            <a:extLst>
              <a:ext uri="{FF2B5EF4-FFF2-40B4-BE49-F238E27FC236}">
                <a16:creationId xmlns:a16="http://schemas.microsoft.com/office/drawing/2014/main" id="{EF3A8897-1D06-5041-25AB-E8C73B8F9E33}"/>
              </a:ext>
            </a:extLst>
          </p:cNvPr>
          <p:cNvSpPr txBox="1"/>
          <p:nvPr/>
        </p:nvSpPr>
        <p:spPr>
          <a:xfrm>
            <a:off x="6031476" y="2674981"/>
            <a:ext cx="4217782" cy="523220"/>
          </a:xfrm>
          <a:prstGeom prst="rect">
            <a:avLst/>
          </a:prstGeom>
          <a:noFill/>
        </p:spPr>
        <p:txBody>
          <a:bodyPr wrap="square" rtlCol="0">
            <a:spAutoFit/>
          </a:bodyPr>
          <a:lstStyle/>
          <a:p>
            <a:pPr algn="ctr"/>
            <a:r>
              <a:rPr lang="en-IN" sz="2800" b="1" dirty="0">
                <a:solidFill>
                  <a:schemeClr val="bg1"/>
                </a:solidFill>
                <a:latin typeface="Sitka Banner" pitchFamily="2" charset="0"/>
              </a:rPr>
              <a:t>Transportation</a:t>
            </a:r>
          </a:p>
        </p:txBody>
      </p:sp>
      <p:sp>
        <p:nvSpPr>
          <p:cNvPr id="12" name="TextBox 11">
            <a:extLst>
              <a:ext uri="{FF2B5EF4-FFF2-40B4-BE49-F238E27FC236}">
                <a16:creationId xmlns:a16="http://schemas.microsoft.com/office/drawing/2014/main" id="{FE4D9FF4-189B-0A46-685E-ED35EC4EEAA0}"/>
              </a:ext>
            </a:extLst>
          </p:cNvPr>
          <p:cNvSpPr txBox="1"/>
          <p:nvPr/>
        </p:nvSpPr>
        <p:spPr>
          <a:xfrm>
            <a:off x="5999215" y="3387438"/>
            <a:ext cx="4217782" cy="523220"/>
          </a:xfrm>
          <a:prstGeom prst="rect">
            <a:avLst/>
          </a:prstGeom>
          <a:noFill/>
        </p:spPr>
        <p:txBody>
          <a:bodyPr wrap="square" rtlCol="0">
            <a:spAutoFit/>
          </a:bodyPr>
          <a:lstStyle/>
          <a:p>
            <a:pPr algn="ctr"/>
            <a:r>
              <a:rPr lang="en-IN" sz="2800" b="1" dirty="0">
                <a:solidFill>
                  <a:schemeClr val="bg1"/>
                </a:solidFill>
                <a:latin typeface="Sitka Banner" pitchFamily="2" charset="0"/>
              </a:rPr>
              <a:t>Oil Industry</a:t>
            </a:r>
          </a:p>
        </p:txBody>
      </p:sp>
      <p:sp>
        <p:nvSpPr>
          <p:cNvPr id="13" name="TextBox 12">
            <a:extLst>
              <a:ext uri="{FF2B5EF4-FFF2-40B4-BE49-F238E27FC236}">
                <a16:creationId xmlns:a16="http://schemas.microsoft.com/office/drawing/2014/main" id="{481D8B2B-1ECD-3469-F9CB-E3C2883A5DED}"/>
              </a:ext>
            </a:extLst>
          </p:cNvPr>
          <p:cNvSpPr txBox="1"/>
          <p:nvPr/>
        </p:nvSpPr>
        <p:spPr>
          <a:xfrm>
            <a:off x="5966954" y="4053280"/>
            <a:ext cx="4217782" cy="523220"/>
          </a:xfrm>
          <a:prstGeom prst="rect">
            <a:avLst/>
          </a:prstGeom>
          <a:noFill/>
        </p:spPr>
        <p:txBody>
          <a:bodyPr wrap="square" rtlCol="0">
            <a:spAutoFit/>
          </a:bodyPr>
          <a:lstStyle/>
          <a:p>
            <a:pPr algn="ctr"/>
            <a:r>
              <a:rPr lang="en-IN" sz="2800" b="1" dirty="0">
                <a:solidFill>
                  <a:schemeClr val="bg1"/>
                </a:solidFill>
                <a:latin typeface="Sitka Banner" pitchFamily="2" charset="0"/>
              </a:rPr>
              <a:t>Telecom</a:t>
            </a:r>
          </a:p>
        </p:txBody>
      </p:sp>
      <p:sp>
        <p:nvSpPr>
          <p:cNvPr id="11" name="TextBox 10">
            <a:extLst>
              <a:ext uri="{FF2B5EF4-FFF2-40B4-BE49-F238E27FC236}">
                <a16:creationId xmlns:a16="http://schemas.microsoft.com/office/drawing/2014/main" id="{3393F231-E97A-E139-C72D-69A5F40A7821}"/>
              </a:ext>
            </a:extLst>
          </p:cNvPr>
          <p:cNvSpPr txBox="1"/>
          <p:nvPr/>
        </p:nvSpPr>
        <p:spPr>
          <a:xfrm>
            <a:off x="5934693" y="4765737"/>
            <a:ext cx="4217782" cy="523220"/>
          </a:xfrm>
          <a:prstGeom prst="rect">
            <a:avLst/>
          </a:prstGeom>
          <a:noFill/>
        </p:spPr>
        <p:txBody>
          <a:bodyPr wrap="square" rtlCol="0">
            <a:spAutoFit/>
          </a:bodyPr>
          <a:lstStyle/>
          <a:p>
            <a:pPr algn="ctr"/>
            <a:r>
              <a:rPr lang="en-IN" sz="2800" b="1" dirty="0">
                <a:solidFill>
                  <a:schemeClr val="bg1"/>
                </a:solidFill>
                <a:latin typeface="Sitka Banner" pitchFamily="2" charset="0"/>
              </a:rPr>
              <a:t>Real Estate</a:t>
            </a:r>
          </a:p>
        </p:txBody>
      </p:sp>
      <p:pic>
        <p:nvPicPr>
          <p:cNvPr id="15" name="Picture 14">
            <a:extLst>
              <a:ext uri="{FF2B5EF4-FFF2-40B4-BE49-F238E27FC236}">
                <a16:creationId xmlns:a16="http://schemas.microsoft.com/office/drawing/2014/main" id="{6551798B-6F6D-761E-B6B4-8A49023C985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77100" y="1004121"/>
            <a:ext cx="5289854" cy="5289854"/>
          </a:xfrm>
          <a:prstGeom prst="rect">
            <a:avLst/>
          </a:prstGeom>
        </p:spPr>
      </p:pic>
    </p:spTree>
    <p:extLst>
      <p:ext uri="{BB962C8B-B14F-4D97-AF65-F5344CB8AC3E}">
        <p14:creationId xmlns:p14="http://schemas.microsoft.com/office/powerpoint/2010/main" val="1159713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6148"/>
                                        </p:tgtEl>
                                      </p:cBhvr>
                                      <p:by x="150000" y="150000"/>
                                    </p:animScale>
                                  </p:childTnLst>
                                </p:cTn>
                              </p:par>
                              <p:par>
                                <p:cTn id="7" presetID="42"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000"/>
                                        <p:tgtEl>
                                          <p:spTgt spid="15"/>
                                        </p:tgtEl>
                                      </p:cBhvr>
                                    </p:animEffect>
                                    <p:anim calcmode="lin" valueType="num">
                                      <p:cBhvr>
                                        <p:cTn id="10" dur="1000" fill="hold"/>
                                        <p:tgtEl>
                                          <p:spTgt spid="15"/>
                                        </p:tgtEl>
                                        <p:attrNameLst>
                                          <p:attrName>ppt_x</p:attrName>
                                        </p:attrNameLst>
                                      </p:cBhvr>
                                      <p:tavLst>
                                        <p:tav tm="0">
                                          <p:val>
                                            <p:strVal val="#ppt_x"/>
                                          </p:val>
                                        </p:tav>
                                        <p:tav tm="100000">
                                          <p:val>
                                            <p:strVal val="#ppt_x"/>
                                          </p:val>
                                        </p:tav>
                                      </p:tavLst>
                                    </p:anim>
                                    <p:anim calcmode="lin" valueType="num">
                                      <p:cBhvr>
                                        <p:cTn id="1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2" presetClass="exit" presetSubtype="0" fill="hold" grpId="0" nodeType="clickEffect">
                                  <p:stCondLst>
                                    <p:cond delay="0"/>
                                  </p:stCondLst>
                                  <p:childTnLst>
                                    <p:animEffect transition="out" filter="fade">
                                      <p:cBhvr>
                                        <p:cTn id="15" dur="1000"/>
                                        <p:tgtEl>
                                          <p:spTgt spid="11"/>
                                        </p:tgtEl>
                                      </p:cBhvr>
                                    </p:animEffect>
                                    <p:anim calcmode="lin" valueType="num">
                                      <p:cBhvr>
                                        <p:cTn id="16" dur="1000"/>
                                        <p:tgtEl>
                                          <p:spTgt spid="11"/>
                                        </p:tgtEl>
                                        <p:attrNameLst>
                                          <p:attrName>ppt_x</p:attrName>
                                        </p:attrNameLst>
                                      </p:cBhvr>
                                      <p:tavLst>
                                        <p:tav tm="0">
                                          <p:val>
                                            <p:strVal val="ppt_x"/>
                                          </p:val>
                                        </p:tav>
                                        <p:tav tm="100000">
                                          <p:val>
                                            <p:strVal val="ppt_x"/>
                                          </p:val>
                                        </p:tav>
                                      </p:tavLst>
                                    </p:anim>
                                    <p:anim calcmode="lin" valueType="num">
                                      <p:cBhvr>
                                        <p:cTn id="17" dur="1000"/>
                                        <p:tgtEl>
                                          <p:spTgt spid="11"/>
                                        </p:tgtEl>
                                        <p:attrNameLst>
                                          <p:attrName>ppt_y</p:attrName>
                                        </p:attrNameLst>
                                      </p:cBhvr>
                                      <p:tavLst>
                                        <p:tav tm="0">
                                          <p:val>
                                            <p:strVal val="ppt_y"/>
                                          </p:val>
                                        </p:tav>
                                        <p:tav tm="100000">
                                          <p:val>
                                            <p:strVal val="ppt_y+.1"/>
                                          </p:val>
                                        </p:tav>
                                      </p:tavLst>
                                    </p:anim>
                                    <p:set>
                                      <p:cBhvr>
                                        <p:cTn id="18" dur="1" fill="hold">
                                          <p:stCondLst>
                                            <p:cond delay="9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grpId="0" nodeType="clickEffect">
                                  <p:stCondLst>
                                    <p:cond delay="0"/>
                                  </p:stCondLst>
                                  <p:childTnLst>
                                    <p:animEffect transition="out" filter="fade">
                                      <p:cBhvr>
                                        <p:cTn id="22" dur="1000"/>
                                        <p:tgtEl>
                                          <p:spTgt spid="13"/>
                                        </p:tgtEl>
                                      </p:cBhvr>
                                    </p:animEffect>
                                    <p:anim calcmode="lin" valueType="num">
                                      <p:cBhvr>
                                        <p:cTn id="23" dur="1000"/>
                                        <p:tgtEl>
                                          <p:spTgt spid="13"/>
                                        </p:tgtEl>
                                        <p:attrNameLst>
                                          <p:attrName>ppt_x</p:attrName>
                                        </p:attrNameLst>
                                      </p:cBhvr>
                                      <p:tavLst>
                                        <p:tav tm="0">
                                          <p:val>
                                            <p:strVal val="ppt_x"/>
                                          </p:val>
                                        </p:tav>
                                        <p:tav tm="100000">
                                          <p:val>
                                            <p:strVal val="ppt_x"/>
                                          </p:val>
                                        </p:tav>
                                      </p:tavLst>
                                    </p:anim>
                                    <p:anim calcmode="lin" valueType="num">
                                      <p:cBhvr>
                                        <p:cTn id="24" dur="1000"/>
                                        <p:tgtEl>
                                          <p:spTgt spid="13"/>
                                        </p:tgtEl>
                                        <p:attrNameLst>
                                          <p:attrName>ppt_y</p:attrName>
                                        </p:attrNameLst>
                                      </p:cBhvr>
                                      <p:tavLst>
                                        <p:tav tm="0">
                                          <p:val>
                                            <p:strVal val="ppt_y"/>
                                          </p:val>
                                        </p:tav>
                                        <p:tav tm="100000">
                                          <p:val>
                                            <p:strVal val="ppt_y+.1"/>
                                          </p:val>
                                        </p:tav>
                                      </p:tavLst>
                                    </p:anim>
                                    <p:set>
                                      <p:cBhvr>
                                        <p:cTn id="25" dur="1" fill="hold">
                                          <p:stCondLst>
                                            <p:cond delay="999"/>
                                          </p:stCondLst>
                                        </p:cTn>
                                        <p:tgtEl>
                                          <p:spTgt spid="1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2" presetClass="exit" presetSubtype="0" fill="hold" grpId="0" nodeType="clickEffect">
                                  <p:stCondLst>
                                    <p:cond delay="0"/>
                                  </p:stCondLst>
                                  <p:childTnLst>
                                    <p:animEffect transition="out" filter="fade">
                                      <p:cBhvr>
                                        <p:cTn id="29" dur="1000"/>
                                        <p:tgtEl>
                                          <p:spTgt spid="12"/>
                                        </p:tgtEl>
                                      </p:cBhvr>
                                    </p:animEffect>
                                    <p:anim calcmode="lin" valueType="num">
                                      <p:cBhvr>
                                        <p:cTn id="30" dur="1000"/>
                                        <p:tgtEl>
                                          <p:spTgt spid="12"/>
                                        </p:tgtEl>
                                        <p:attrNameLst>
                                          <p:attrName>ppt_x</p:attrName>
                                        </p:attrNameLst>
                                      </p:cBhvr>
                                      <p:tavLst>
                                        <p:tav tm="0">
                                          <p:val>
                                            <p:strVal val="ppt_x"/>
                                          </p:val>
                                        </p:tav>
                                        <p:tav tm="100000">
                                          <p:val>
                                            <p:strVal val="ppt_x"/>
                                          </p:val>
                                        </p:tav>
                                      </p:tavLst>
                                    </p:anim>
                                    <p:anim calcmode="lin" valueType="num">
                                      <p:cBhvr>
                                        <p:cTn id="31" dur="1000"/>
                                        <p:tgtEl>
                                          <p:spTgt spid="12"/>
                                        </p:tgtEl>
                                        <p:attrNameLst>
                                          <p:attrName>ppt_y</p:attrName>
                                        </p:attrNameLst>
                                      </p:cBhvr>
                                      <p:tavLst>
                                        <p:tav tm="0">
                                          <p:val>
                                            <p:strVal val="ppt_y"/>
                                          </p:val>
                                        </p:tav>
                                        <p:tav tm="100000">
                                          <p:val>
                                            <p:strVal val="ppt_y+.1"/>
                                          </p:val>
                                        </p:tav>
                                      </p:tavLst>
                                    </p:anim>
                                    <p:set>
                                      <p:cBhvr>
                                        <p:cTn id="32" dur="1" fill="hold">
                                          <p:stCondLst>
                                            <p:cond delay="9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2" presetClass="exit" presetSubtype="0" fill="hold" grpId="0" nodeType="clickEffect">
                                  <p:stCondLst>
                                    <p:cond delay="0"/>
                                  </p:stCondLst>
                                  <p:childTnLst>
                                    <p:animEffect transition="out" filter="fade">
                                      <p:cBhvr>
                                        <p:cTn id="36" dur="1000"/>
                                        <p:tgtEl>
                                          <p:spTgt spid="8"/>
                                        </p:tgtEl>
                                      </p:cBhvr>
                                    </p:animEffect>
                                    <p:anim calcmode="lin" valueType="num">
                                      <p:cBhvr>
                                        <p:cTn id="37" dur="1000"/>
                                        <p:tgtEl>
                                          <p:spTgt spid="8"/>
                                        </p:tgtEl>
                                        <p:attrNameLst>
                                          <p:attrName>ppt_x</p:attrName>
                                        </p:attrNameLst>
                                      </p:cBhvr>
                                      <p:tavLst>
                                        <p:tav tm="0">
                                          <p:val>
                                            <p:strVal val="ppt_x"/>
                                          </p:val>
                                        </p:tav>
                                        <p:tav tm="100000">
                                          <p:val>
                                            <p:strVal val="ppt_x"/>
                                          </p:val>
                                        </p:tav>
                                      </p:tavLst>
                                    </p:anim>
                                    <p:anim calcmode="lin" valueType="num">
                                      <p:cBhvr>
                                        <p:cTn id="38" dur="1000"/>
                                        <p:tgtEl>
                                          <p:spTgt spid="8"/>
                                        </p:tgtEl>
                                        <p:attrNameLst>
                                          <p:attrName>ppt_y</p:attrName>
                                        </p:attrNameLst>
                                      </p:cBhvr>
                                      <p:tavLst>
                                        <p:tav tm="0">
                                          <p:val>
                                            <p:strVal val="ppt_y"/>
                                          </p:val>
                                        </p:tav>
                                        <p:tav tm="100000">
                                          <p:val>
                                            <p:strVal val="ppt_y+.1"/>
                                          </p:val>
                                        </p:tav>
                                      </p:tavLst>
                                    </p:anim>
                                    <p:set>
                                      <p:cBhvr>
                                        <p:cTn id="39" dur="1" fill="hold">
                                          <p:stCondLst>
                                            <p:cond delay="999"/>
                                          </p:stCondLst>
                                        </p:cTn>
                                        <p:tgtEl>
                                          <p:spTgt spid="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42" presetClass="exit" presetSubtype="0" fill="hold" grpId="0" nodeType="clickEffect">
                                  <p:stCondLst>
                                    <p:cond delay="0"/>
                                  </p:stCondLst>
                                  <p:childTnLst>
                                    <p:animEffect transition="out" filter="fade">
                                      <p:cBhvr>
                                        <p:cTn id="43" dur="1000"/>
                                        <p:tgtEl>
                                          <p:spTgt spid="10"/>
                                        </p:tgtEl>
                                      </p:cBhvr>
                                    </p:animEffect>
                                    <p:anim calcmode="lin" valueType="num">
                                      <p:cBhvr>
                                        <p:cTn id="44" dur="1000"/>
                                        <p:tgtEl>
                                          <p:spTgt spid="10"/>
                                        </p:tgtEl>
                                        <p:attrNameLst>
                                          <p:attrName>ppt_x</p:attrName>
                                        </p:attrNameLst>
                                      </p:cBhvr>
                                      <p:tavLst>
                                        <p:tav tm="0">
                                          <p:val>
                                            <p:strVal val="ppt_x"/>
                                          </p:val>
                                        </p:tav>
                                        <p:tav tm="100000">
                                          <p:val>
                                            <p:strVal val="ppt_x"/>
                                          </p:val>
                                        </p:tav>
                                      </p:tavLst>
                                    </p:anim>
                                    <p:anim calcmode="lin" valueType="num">
                                      <p:cBhvr>
                                        <p:cTn id="45" dur="1000"/>
                                        <p:tgtEl>
                                          <p:spTgt spid="10"/>
                                        </p:tgtEl>
                                        <p:attrNameLst>
                                          <p:attrName>ppt_y</p:attrName>
                                        </p:attrNameLst>
                                      </p:cBhvr>
                                      <p:tavLst>
                                        <p:tav tm="0">
                                          <p:val>
                                            <p:strVal val="ppt_y"/>
                                          </p:val>
                                        </p:tav>
                                        <p:tav tm="100000">
                                          <p:val>
                                            <p:strVal val="ppt_y+.1"/>
                                          </p:val>
                                        </p:tav>
                                      </p:tavLst>
                                    </p:anim>
                                    <p:set>
                                      <p:cBhvr>
                                        <p:cTn id="46"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2" grpId="0"/>
      <p:bldP spid="13"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hidden="1">
            <a:extLst>
              <a:ext uri="{FF2B5EF4-FFF2-40B4-BE49-F238E27FC236}">
                <a16:creationId xmlns:a16="http://schemas.microsoft.com/office/drawing/2014/main" id="{FBF60391-508C-92CF-5A29-544A1D311668}"/>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4023345" y="-74013"/>
            <a:ext cx="2179306" cy="6854835"/>
          </a:xfrm>
          <a:prstGeom prst="rect">
            <a:avLst/>
          </a:prstGeom>
          <a:effectLst>
            <a:outerShdw blurRad="50800" dist="50800" dir="5400000" algn="ctr" rotWithShape="0">
              <a:schemeClr val="tx1">
                <a:alpha val="47000"/>
              </a:schemeClr>
            </a:outerShdw>
          </a:effectLst>
        </p:spPr>
      </p:pic>
      <p:pic>
        <p:nvPicPr>
          <p:cNvPr id="2" name="Picture 2">
            <a:extLst>
              <a:ext uri="{FF2B5EF4-FFF2-40B4-BE49-F238E27FC236}">
                <a16:creationId xmlns:a16="http://schemas.microsoft.com/office/drawing/2014/main" id="{AD246A82-24E9-978F-352F-CF0A450D0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0858" y="148866"/>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hidden="1">
            <a:extLst>
              <a:ext uri="{FF2B5EF4-FFF2-40B4-BE49-F238E27FC236}">
                <a16:creationId xmlns:a16="http://schemas.microsoft.com/office/drawing/2014/main" id="{DE86C851-B5B9-2844-22FE-B3563828C536}"/>
              </a:ext>
            </a:extLst>
          </p:cNvPr>
          <p:cNvSpPr txBox="1"/>
          <p:nvPr/>
        </p:nvSpPr>
        <p:spPr>
          <a:xfrm>
            <a:off x="5269493" y="-3633741"/>
            <a:ext cx="1653013" cy="830997"/>
          </a:xfrm>
          <a:prstGeom prst="rect">
            <a:avLst/>
          </a:prstGeom>
          <a:noFill/>
        </p:spPr>
        <p:txBody>
          <a:bodyPr wrap="square" numCol="1" rtlCol="0">
            <a:spAutoFit/>
          </a:bodyPr>
          <a:lstStyle/>
          <a:p>
            <a:pPr algn="just"/>
            <a:r>
              <a:rPr lang="de-DE" altLang="de-DE" sz="4800" b="1" dirty="0">
                <a:solidFill>
                  <a:schemeClr val="bg1"/>
                </a:solidFill>
                <a:latin typeface="Sitka Banner" pitchFamily="2" charset="0"/>
              </a:rPr>
              <a:t>2022</a:t>
            </a:r>
          </a:p>
        </p:txBody>
      </p:sp>
      <p:sp>
        <p:nvSpPr>
          <p:cNvPr id="4" name="TextBox 3" hidden="1">
            <a:extLst>
              <a:ext uri="{FF2B5EF4-FFF2-40B4-BE49-F238E27FC236}">
                <a16:creationId xmlns:a16="http://schemas.microsoft.com/office/drawing/2014/main" id="{EC478753-0A5F-BE46-338C-DB2F35658C7D}"/>
              </a:ext>
            </a:extLst>
          </p:cNvPr>
          <p:cNvSpPr txBox="1"/>
          <p:nvPr/>
        </p:nvSpPr>
        <p:spPr>
          <a:xfrm>
            <a:off x="3091542" y="-2802744"/>
            <a:ext cx="6008914" cy="1815882"/>
          </a:xfrm>
          <a:prstGeom prst="rect">
            <a:avLst/>
          </a:prstGeom>
          <a:noFill/>
        </p:spPr>
        <p:txBody>
          <a:bodyPr wrap="square" numCol="1" rtlCol="0">
            <a:spAutoFit/>
          </a:bodyPr>
          <a:lstStyle/>
          <a:p>
            <a:pPr algn="ctr"/>
            <a:r>
              <a:rPr lang="de-DE" altLang="de-DE" sz="2800" b="1" dirty="0">
                <a:solidFill>
                  <a:schemeClr val="bg1"/>
                </a:solidFill>
                <a:latin typeface="Sitka Banner" pitchFamily="2" charset="0"/>
              </a:rPr>
              <a:t>The government has announced their commitment to enhancing  infrastructure as part of their plan for current year.</a:t>
            </a:r>
          </a:p>
        </p:txBody>
      </p:sp>
      <p:pic>
        <p:nvPicPr>
          <p:cNvPr id="6148" name="Picture 4" hidden="1">
            <a:extLst>
              <a:ext uri="{FF2B5EF4-FFF2-40B4-BE49-F238E27FC236}">
                <a16:creationId xmlns:a16="http://schemas.microsoft.com/office/drawing/2014/main" id="{BCF2287D-5622-A634-400C-A79E70DEAE03}"/>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a:off x="13267373" y="4606786"/>
            <a:ext cx="1933575" cy="1714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180B22B-0FA7-7F0A-801C-C9F30DC37D65}"/>
              </a:ext>
            </a:extLst>
          </p:cNvPr>
          <p:cNvSpPr/>
          <p:nvPr/>
        </p:nvSpPr>
        <p:spPr>
          <a:xfrm>
            <a:off x="350291" y="148866"/>
            <a:ext cx="2179306" cy="208397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3DC5043-7AFD-7433-005A-CB6F9EAEC97B}"/>
              </a:ext>
            </a:extLst>
          </p:cNvPr>
          <p:cNvSpPr txBox="1"/>
          <p:nvPr/>
        </p:nvSpPr>
        <p:spPr>
          <a:xfrm>
            <a:off x="418826" y="259173"/>
            <a:ext cx="2042720" cy="1569660"/>
          </a:xfrm>
          <a:prstGeom prst="rect">
            <a:avLst/>
          </a:prstGeom>
          <a:noFill/>
        </p:spPr>
        <p:txBody>
          <a:bodyPr wrap="square" rtlCol="0">
            <a:spAutoFit/>
          </a:bodyPr>
          <a:lstStyle/>
          <a:p>
            <a:pPr algn="ctr"/>
            <a:r>
              <a:rPr lang="en-IN" sz="3200" b="1" dirty="0">
                <a:solidFill>
                  <a:schemeClr val="bg1"/>
                </a:solidFill>
                <a:latin typeface="Sitka Banner" pitchFamily="2" charset="0"/>
              </a:rPr>
              <a:t>Which Sectors are impacted?</a:t>
            </a:r>
          </a:p>
        </p:txBody>
      </p:sp>
      <p:sp>
        <p:nvSpPr>
          <p:cNvPr id="9" name="TextBox 8">
            <a:extLst>
              <a:ext uri="{FF2B5EF4-FFF2-40B4-BE49-F238E27FC236}">
                <a16:creationId xmlns:a16="http://schemas.microsoft.com/office/drawing/2014/main" id="{F5A87273-6ECF-4735-6E02-C2BB0253E459}"/>
              </a:ext>
            </a:extLst>
          </p:cNvPr>
          <p:cNvSpPr txBox="1"/>
          <p:nvPr/>
        </p:nvSpPr>
        <p:spPr>
          <a:xfrm>
            <a:off x="3987109" y="1828833"/>
            <a:ext cx="4217782" cy="2554545"/>
          </a:xfrm>
          <a:prstGeom prst="rect">
            <a:avLst/>
          </a:prstGeom>
          <a:noFill/>
        </p:spPr>
        <p:txBody>
          <a:bodyPr wrap="square" rtlCol="0">
            <a:spAutoFit/>
          </a:bodyPr>
          <a:lstStyle/>
          <a:p>
            <a:pPr algn="ctr"/>
            <a:r>
              <a:rPr lang="en-IN" sz="8000" b="1" dirty="0">
                <a:solidFill>
                  <a:schemeClr val="bg1"/>
                </a:solidFill>
                <a:latin typeface="Sitka Banner" pitchFamily="2" charset="0"/>
              </a:rPr>
              <a:t>Steel Industry</a:t>
            </a:r>
          </a:p>
        </p:txBody>
      </p:sp>
      <p:pic>
        <p:nvPicPr>
          <p:cNvPr id="14" name="Picture 2">
            <a:extLst>
              <a:ext uri="{FF2B5EF4-FFF2-40B4-BE49-F238E27FC236}">
                <a16:creationId xmlns:a16="http://schemas.microsoft.com/office/drawing/2014/main" id="{FEBDA89D-004F-258B-AB4D-2D95D3DD6E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285" y="2634750"/>
            <a:ext cx="5362457" cy="349725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86150B-1364-799D-F596-BA8B30920FD9}"/>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582852" y="1828833"/>
            <a:ext cx="1762761" cy="2017466"/>
          </a:xfrm>
          <a:prstGeom prst="rect">
            <a:avLst/>
          </a:prstGeom>
        </p:spPr>
      </p:pic>
      <p:sp>
        <p:nvSpPr>
          <p:cNvPr id="17" name="TextBox 16">
            <a:extLst>
              <a:ext uri="{FF2B5EF4-FFF2-40B4-BE49-F238E27FC236}">
                <a16:creationId xmlns:a16="http://schemas.microsoft.com/office/drawing/2014/main" id="{42F17982-552C-0394-EED5-58A357321965}"/>
              </a:ext>
            </a:extLst>
          </p:cNvPr>
          <p:cNvSpPr txBox="1"/>
          <p:nvPr/>
        </p:nvSpPr>
        <p:spPr>
          <a:xfrm>
            <a:off x="9662403" y="2634750"/>
            <a:ext cx="2294245" cy="954107"/>
          </a:xfrm>
          <a:prstGeom prst="rect">
            <a:avLst/>
          </a:prstGeom>
          <a:noFill/>
        </p:spPr>
        <p:txBody>
          <a:bodyPr wrap="square" rtlCol="0">
            <a:spAutoFit/>
          </a:bodyPr>
          <a:lstStyle/>
          <a:p>
            <a:r>
              <a:rPr lang="en-IN" sz="2800" b="1" dirty="0">
                <a:solidFill>
                  <a:schemeClr val="bg1"/>
                </a:solidFill>
                <a:latin typeface="Sitka Banner" pitchFamily="2" charset="0"/>
              </a:rPr>
              <a:t>Sector is selected</a:t>
            </a:r>
          </a:p>
        </p:txBody>
      </p:sp>
      <p:sp>
        <p:nvSpPr>
          <p:cNvPr id="20" name="Freeform: Shape 19">
            <a:extLst>
              <a:ext uri="{FF2B5EF4-FFF2-40B4-BE49-F238E27FC236}">
                <a16:creationId xmlns:a16="http://schemas.microsoft.com/office/drawing/2014/main" id="{62DD38D5-11AD-625E-2C64-E6604D058AFB}"/>
              </a:ext>
            </a:extLst>
          </p:cNvPr>
          <p:cNvSpPr/>
          <p:nvPr/>
        </p:nvSpPr>
        <p:spPr>
          <a:xfrm>
            <a:off x="4121172" y="-679267"/>
            <a:ext cx="602001" cy="335666"/>
          </a:xfrm>
          <a:custGeom>
            <a:avLst/>
            <a:gdLst>
              <a:gd name="connsiteX0" fmla="*/ 173738 w 602001"/>
              <a:gd name="connsiteY0" fmla="*/ 34724 h 335666"/>
              <a:gd name="connsiteX1" fmla="*/ 173738 w 602001"/>
              <a:gd name="connsiteY1" fmla="*/ 34724 h 335666"/>
              <a:gd name="connsiteX2" fmla="*/ 370508 w 602001"/>
              <a:gd name="connsiteY2" fmla="*/ 115747 h 335666"/>
              <a:gd name="connsiteX3" fmla="*/ 474680 w 602001"/>
              <a:gd name="connsiteY3" fmla="*/ 150471 h 335666"/>
              <a:gd name="connsiteX4" fmla="*/ 509404 w 602001"/>
              <a:gd name="connsiteY4" fmla="*/ 173620 h 335666"/>
              <a:gd name="connsiteX5" fmla="*/ 544128 w 602001"/>
              <a:gd name="connsiteY5" fmla="*/ 185195 h 335666"/>
              <a:gd name="connsiteX6" fmla="*/ 602001 w 602001"/>
              <a:gd name="connsiteY6" fmla="*/ 196770 h 335666"/>
              <a:gd name="connsiteX7" fmla="*/ 602001 w 602001"/>
              <a:gd name="connsiteY7" fmla="*/ 196770 h 335666"/>
              <a:gd name="connsiteX8" fmla="*/ 451530 w 602001"/>
              <a:gd name="connsiteY8" fmla="*/ 277793 h 335666"/>
              <a:gd name="connsiteX9" fmla="*/ 370508 w 602001"/>
              <a:gd name="connsiteY9" fmla="*/ 335666 h 335666"/>
              <a:gd name="connsiteX10" fmla="*/ 312634 w 602001"/>
              <a:gd name="connsiteY10" fmla="*/ 312517 h 335666"/>
              <a:gd name="connsiteX11" fmla="*/ 277910 w 602001"/>
              <a:gd name="connsiteY11" fmla="*/ 300942 h 335666"/>
              <a:gd name="connsiteX12" fmla="*/ 231611 w 602001"/>
              <a:gd name="connsiteY12" fmla="*/ 277793 h 335666"/>
              <a:gd name="connsiteX13" fmla="*/ 92715 w 602001"/>
              <a:gd name="connsiteY13" fmla="*/ 266218 h 335666"/>
              <a:gd name="connsiteX14" fmla="*/ 34842 w 602001"/>
              <a:gd name="connsiteY14" fmla="*/ 254643 h 335666"/>
              <a:gd name="connsiteX15" fmla="*/ 118 w 602001"/>
              <a:gd name="connsiteY15" fmla="*/ 243069 h 335666"/>
              <a:gd name="connsiteX16" fmla="*/ 34842 w 602001"/>
              <a:gd name="connsiteY16" fmla="*/ 104172 h 335666"/>
              <a:gd name="connsiteX17" fmla="*/ 57991 w 602001"/>
              <a:gd name="connsiteY17" fmla="*/ 46299 h 335666"/>
              <a:gd name="connsiteX18" fmla="*/ 104290 w 602001"/>
              <a:gd name="connsiteY18" fmla="*/ 0 h 335666"/>
              <a:gd name="connsiteX19" fmla="*/ 173738 w 602001"/>
              <a:gd name="connsiteY19" fmla="*/ 11575 h 335666"/>
              <a:gd name="connsiteX20" fmla="*/ 173738 w 602001"/>
              <a:gd name="connsiteY20" fmla="*/ 34724 h 33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001" h="335666">
                <a:moveTo>
                  <a:pt x="173738" y="34724"/>
                </a:moveTo>
                <a:lnTo>
                  <a:pt x="173738" y="34724"/>
                </a:lnTo>
                <a:cubicBezTo>
                  <a:pt x="395662" y="135599"/>
                  <a:pt x="218944" y="60633"/>
                  <a:pt x="370508" y="115747"/>
                </a:cubicBezTo>
                <a:cubicBezTo>
                  <a:pt x="466400" y="150616"/>
                  <a:pt x="390424" y="129407"/>
                  <a:pt x="474680" y="150471"/>
                </a:cubicBezTo>
                <a:cubicBezTo>
                  <a:pt x="486255" y="158187"/>
                  <a:pt x="496962" y="167399"/>
                  <a:pt x="509404" y="173620"/>
                </a:cubicBezTo>
                <a:cubicBezTo>
                  <a:pt x="520317" y="179076"/>
                  <a:pt x="532397" y="181843"/>
                  <a:pt x="544128" y="185195"/>
                </a:cubicBezTo>
                <a:cubicBezTo>
                  <a:pt x="587914" y="197706"/>
                  <a:pt x="576036" y="196770"/>
                  <a:pt x="602001" y="196770"/>
                </a:cubicBezTo>
                <a:lnTo>
                  <a:pt x="602001" y="196770"/>
                </a:lnTo>
                <a:cubicBezTo>
                  <a:pt x="551844" y="223778"/>
                  <a:pt x="491811" y="237512"/>
                  <a:pt x="451530" y="277793"/>
                </a:cubicBezTo>
                <a:cubicBezTo>
                  <a:pt x="396605" y="332718"/>
                  <a:pt x="425937" y="317189"/>
                  <a:pt x="370508" y="335666"/>
                </a:cubicBezTo>
                <a:cubicBezTo>
                  <a:pt x="351217" y="327950"/>
                  <a:pt x="332088" y="319812"/>
                  <a:pt x="312634" y="312517"/>
                </a:cubicBezTo>
                <a:cubicBezTo>
                  <a:pt x="301210" y="308233"/>
                  <a:pt x="289124" y="305748"/>
                  <a:pt x="277910" y="300942"/>
                </a:cubicBezTo>
                <a:cubicBezTo>
                  <a:pt x="262051" y="294145"/>
                  <a:pt x="248570" y="280973"/>
                  <a:pt x="231611" y="277793"/>
                </a:cubicBezTo>
                <a:cubicBezTo>
                  <a:pt x="185948" y="269231"/>
                  <a:pt x="139014" y="270076"/>
                  <a:pt x="92715" y="266218"/>
                </a:cubicBezTo>
                <a:cubicBezTo>
                  <a:pt x="73424" y="262360"/>
                  <a:pt x="53928" y="259414"/>
                  <a:pt x="34842" y="254643"/>
                </a:cubicBezTo>
                <a:cubicBezTo>
                  <a:pt x="23006" y="251684"/>
                  <a:pt x="1332" y="255209"/>
                  <a:pt x="118" y="243069"/>
                </a:cubicBezTo>
                <a:cubicBezTo>
                  <a:pt x="-1865" y="223238"/>
                  <a:pt x="21546" y="139628"/>
                  <a:pt x="34842" y="104172"/>
                </a:cubicBezTo>
                <a:cubicBezTo>
                  <a:pt x="42137" y="84718"/>
                  <a:pt x="46466" y="63587"/>
                  <a:pt x="57991" y="46299"/>
                </a:cubicBezTo>
                <a:cubicBezTo>
                  <a:pt x="70098" y="28139"/>
                  <a:pt x="104290" y="0"/>
                  <a:pt x="104290" y="0"/>
                </a:cubicBezTo>
                <a:cubicBezTo>
                  <a:pt x="127439" y="3858"/>
                  <a:pt x="152292" y="2043"/>
                  <a:pt x="173738" y="11575"/>
                </a:cubicBezTo>
                <a:cubicBezTo>
                  <a:pt x="188696" y="18223"/>
                  <a:pt x="173738" y="30866"/>
                  <a:pt x="173738" y="34724"/>
                </a:cubicBezTo>
                <a:close/>
              </a:path>
            </a:pathLst>
          </a:custGeom>
          <a:solidFill>
            <a:srgbClr val="FF6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reeform: Shape 20">
            <a:extLst>
              <a:ext uri="{FF2B5EF4-FFF2-40B4-BE49-F238E27FC236}">
                <a16:creationId xmlns:a16="http://schemas.microsoft.com/office/drawing/2014/main" id="{69FE3ED3-4C7A-A1D4-E953-FEB060E78F4F}"/>
              </a:ext>
            </a:extLst>
          </p:cNvPr>
          <p:cNvSpPr/>
          <p:nvPr/>
        </p:nvSpPr>
        <p:spPr>
          <a:xfrm>
            <a:off x="5493999" y="-515511"/>
            <a:ext cx="602001" cy="335666"/>
          </a:xfrm>
          <a:custGeom>
            <a:avLst/>
            <a:gdLst>
              <a:gd name="connsiteX0" fmla="*/ 173738 w 602001"/>
              <a:gd name="connsiteY0" fmla="*/ 34724 h 335666"/>
              <a:gd name="connsiteX1" fmla="*/ 173738 w 602001"/>
              <a:gd name="connsiteY1" fmla="*/ 34724 h 335666"/>
              <a:gd name="connsiteX2" fmla="*/ 370508 w 602001"/>
              <a:gd name="connsiteY2" fmla="*/ 115747 h 335666"/>
              <a:gd name="connsiteX3" fmla="*/ 474680 w 602001"/>
              <a:gd name="connsiteY3" fmla="*/ 150471 h 335666"/>
              <a:gd name="connsiteX4" fmla="*/ 509404 w 602001"/>
              <a:gd name="connsiteY4" fmla="*/ 173620 h 335666"/>
              <a:gd name="connsiteX5" fmla="*/ 544128 w 602001"/>
              <a:gd name="connsiteY5" fmla="*/ 185195 h 335666"/>
              <a:gd name="connsiteX6" fmla="*/ 602001 w 602001"/>
              <a:gd name="connsiteY6" fmla="*/ 196770 h 335666"/>
              <a:gd name="connsiteX7" fmla="*/ 602001 w 602001"/>
              <a:gd name="connsiteY7" fmla="*/ 196770 h 335666"/>
              <a:gd name="connsiteX8" fmla="*/ 451530 w 602001"/>
              <a:gd name="connsiteY8" fmla="*/ 277793 h 335666"/>
              <a:gd name="connsiteX9" fmla="*/ 370508 w 602001"/>
              <a:gd name="connsiteY9" fmla="*/ 335666 h 335666"/>
              <a:gd name="connsiteX10" fmla="*/ 312634 w 602001"/>
              <a:gd name="connsiteY10" fmla="*/ 312517 h 335666"/>
              <a:gd name="connsiteX11" fmla="*/ 277910 w 602001"/>
              <a:gd name="connsiteY11" fmla="*/ 300942 h 335666"/>
              <a:gd name="connsiteX12" fmla="*/ 231611 w 602001"/>
              <a:gd name="connsiteY12" fmla="*/ 277793 h 335666"/>
              <a:gd name="connsiteX13" fmla="*/ 92715 w 602001"/>
              <a:gd name="connsiteY13" fmla="*/ 266218 h 335666"/>
              <a:gd name="connsiteX14" fmla="*/ 34842 w 602001"/>
              <a:gd name="connsiteY14" fmla="*/ 254643 h 335666"/>
              <a:gd name="connsiteX15" fmla="*/ 118 w 602001"/>
              <a:gd name="connsiteY15" fmla="*/ 243069 h 335666"/>
              <a:gd name="connsiteX16" fmla="*/ 34842 w 602001"/>
              <a:gd name="connsiteY16" fmla="*/ 104172 h 335666"/>
              <a:gd name="connsiteX17" fmla="*/ 57991 w 602001"/>
              <a:gd name="connsiteY17" fmla="*/ 46299 h 335666"/>
              <a:gd name="connsiteX18" fmla="*/ 104290 w 602001"/>
              <a:gd name="connsiteY18" fmla="*/ 0 h 335666"/>
              <a:gd name="connsiteX19" fmla="*/ 173738 w 602001"/>
              <a:gd name="connsiteY19" fmla="*/ 11575 h 335666"/>
              <a:gd name="connsiteX20" fmla="*/ 173738 w 602001"/>
              <a:gd name="connsiteY20" fmla="*/ 34724 h 33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001" h="335666">
                <a:moveTo>
                  <a:pt x="173738" y="34724"/>
                </a:moveTo>
                <a:lnTo>
                  <a:pt x="173738" y="34724"/>
                </a:lnTo>
                <a:cubicBezTo>
                  <a:pt x="395662" y="135599"/>
                  <a:pt x="218944" y="60633"/>
                  <a:pt x="370508" y="115747"/>
                </a:cubicBezTo>
                <a:cubicBezTo>
                  <a:pt x="466400" y="150616"/>
                  <a:pt x="390424" y="129407"/>
                  <a:pt x="474680" y="150471"/>
                </a:cubicBezTo>
                <a:cubicBezTo>
                  <a:pt x="486255" y="158187"/>
                  <a:pt x="496962" y="167399"/>
                  <a:pt x="509404" y="173620"/>
                </a:cubicBezTo>
                <a:cubicBezTo>
                  <a:pt x="520317" y="179076"/>
                  <a:pt x="532397" y="181843"/>
                  <a:pt x="544128" y="185195"/>
                </a:cubicBezTo>
                <a:cubicBezTo>
                  <a:pt x="587914" y="197706"/>
                  <a:pt x="576036" y="196770"/>
                  <a:pt x="602001" y="196770"/>
                </a:cubicBezTo>
                <a:lnTo>
                  <a:pt x="602001" y="196770"/>
                </a:lnTo>
                <a:cubicBezTo>
                  <a:pt x="551844" y="223778"/>
                  <a:pt x="491811" y="237512"/>
                  <a:pt x="451530" y="277793"/>
                </a:cubicBezTo>
                <a:cubicBezTo>
                  <a:pt x="396605" y="332718"/>
                  <a:pt x="425937" y="317189"/>
                  <a:pt x="370508" y="335666"/>
                </a:cubicBezTo>
                <a:cubicBezTo>
                  <a:pt x="351217" y="327950"/>
                  <a:pt x="332088" y="319812"/>
                  <a:pt x="312634" y="312517"/>
                </a:cubicBezTo>
                <a:cubicBezTo>
                  <a:pt x="301210" y="308233"/>
                  <a:pt x="289124" y="305748"/>
                  <a:pt x="277910" y="300942"/>
                </a:cubicBezTo>
                <a:cubicBezTo>
                  <a:pt x="262051" y="294145"/>
                  <a:pt x="248570" y="280973"/>
                  <a:pt x="231611" y="277793"/>
                </a:cubicBezTo>
                <a:cubicBezTo>
                  <a:pt x="185948" y="269231"/>
                  <a:pt x="139014" y="270076"/>
                  <a:pt x="92715" y="266218"/>
                </a:cubicBezTo>
                <a:cubicBezTo>
                  <a:pt x="73424" y="262360"/>
                  <a:pt x="53928" y="259414"/>
                  <a:pt x="34842" y="254643"/>
                </a:cubicBezTo>
                <a:cubicBezTo>
                  <a:pt x="23006" y="251684"/>
                  <a:pt x="1332" y="255209"/>
                  <a:pt x="118" y="243069"/>
                </a:cubicBezTo>
                <a:cubicBezTo>
                  <a:pt x="-1865" y="223238"/>
                  <a:pt x="21546" y="139628"/>
                  <a:pt x="34842" y="104172"/>
                </a:cubicBezTo>
                <a:cubicBezTo>
                  <a:pt x="42137" y="84718"/>
                  <a:pt x="46466" y="63587"/>
                  <a:pt x="57991" y="46299"/>
                </a:cubicBezTo>
                <a:cubicBezTo>
                  <a:pt x="70098" y="28139"/>
                  <a:pt x="104290" y="0"/>
                  <a:pt x="104290" y="0"/>
                </a:cubicBezTo>
                <a:cubicBezTo>
                  <a:pt x="127439" y="3858"/>
                  <a:pt x="152292" y="2043"/>
                  <a:pt x="173738" y="11575"/>
                </a:cubicBezTo>
                <a:cubicBezTo>
                  <a:pt x="188696" y="18223"/>
                  <a:pt x="173738" y="30866"/>
                  <a:pt x="173738" y="34724"/>
                </a:cubicBez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Shape 21">
            <a:extLst>
              <a:ext uri="{FF2B5EF4-FFF2-40B4-BE49-F238E27FC236}">
                <a16:creationId xmlns:a16="http://schemas.microsoft.com/office/drawing/2014/main" id="{BA1A83EA-A426-C281-E420-EFAC4BD5F948}"/>
              </a:ext>
            </a:extLst>
          </p:cNvPr>
          <p:cNvSpPr/>
          <p:nvPr/>
        </p:nvSpPr>
        <p:spPr>
          <a:xfrm>
            <a:off x="6565825" y="-515511"/>
            <a:ext cx="602001" cy="335666"/>
          </a:xfrm>
          <a:custGeom>
            <a:avLst/>
            <a:gdLst>
              <a:gd name="connsiteX0" fmla="*/ 173738 w 602001"/>
              <a:gd name="connsiteY0" fmla="*/ 34724 h 335666"/>
              <a:gd name="connsiteX1" fmla="*/ 173738 w 602001"/>
              <a:gd name="connsiteY1" fmla="*/ 34724 h 335666"/>
              <a:gd name="connsiteX2" fmla="*/ 370508 w 602001"/>
              <a:gd name="connsiteY2" fmla="*/ 115747 h 335666"/>
              <a:gd name="connsiteX3" fmla="*/ 474680 w 602001"/>
              <a:gd name="connsiteY3" fmla="*/ 150471 h 335666"/>
              <a:gd name="connsiteX4" fmla="*/ 509404 w 602001"/>
              <a:gd name="connsiteY4" fmla="*/ 173620 h 335666"/>
              <a:gd name="connsiteX5" fmla="*/ 544128 w 602001"/>
              <a:gd name="connsiteY5" fmla="*/ 185195 h 335666"/>
              <a:gd name="connsiteX6" fmla="*/ 602001 w 602001"/>
              <a:gd name="connsiteY6" fmla="*/ 196770 h 335666"/>
              <a:gd name="connsiteX7" fmla="*/ 602001 w 602001"/>
              <a:gd name="connsiteY7" fmla="*/ 196770 h 335666"/>
              <a:gd name="connsiteX8" fmla="*/ 451530 w 602001"/>
              <a:gd name="connsiteY8" fmla="*/ 277793 h 335666"/>
              <a:gd name="connsiteX9" fmla="*/ 370508 w 602001"/>
              <a:gd name="connsiteY9" fmla="*/ 335666 h 335666"/>
              <a:gd name="connsiteX10" fmla="*/ 312634 w 602001"/>
              <a:gd name="connsiteY10" fmla="*/ 312517 h 335666"/>
              <a:gd name="connsiteX11" fmla="*/ 277910 w 602001"/>
              <a:gd name="connsiteY11" fmla="*/ 300942 h 335666"/>
              <a:gd name="connsiteX12" fmla="*/ 231611 w 602001"/>
              <a:gd name="connsiteY12" fmla="*/ 277793 h 335666"/>
              <a:gd name="connsiteX13" fmla="*/ 92715 w 602001"/>
              <a:gd name="connsiteY13" fmla="*/ 266218 h 335666"/>
              <a:gd name="connsiteX14" fmla="*/ 34842 w 602001"/>
              <a:gd name="connsiteY14" fmla="*/ 254643 h 335666"/>
              <a:gd name="connsiteX15" fmla="*/ 118 w 602001"/>
              <a:gd name="connsiteY15" fmla="*/ 243069 h 335666"/>
              <a:gd name="connsiteX16" fmla="*/ 34842 w 602001"/>
              <a:gd name="connsiteY16" fmla="*/ 104172 h 335666"/>
              <a:gd name="connsiteX17" fmla="*/ 57991 w 602001"/>
              <a:gd name="connsiteY17" fmla="*/ 46299 h 335666"/>
              <a:gd name="connsiteX18" fmla="*/ 104290 w 602001"/>
              <a:gd name="connsiteY18" fmla="*/ 0 h 335666"/>
              <a:gd name="connsiteX19" fmla="*/ 173738 w 602001"/>
              <a:gd name="connsiteY19" fmla="*/ 11575 h 335666"/>
              <a:gd name="connsiteX20" fmla="*/ 173738 w 602001"/>
              <a:gd name="connsiteY20" fmla="*/ 34724 h 33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001" h="335666">
                <a:moveTo>
                  <a:pt x="173738" y="34724"/>
                </a:moveTo>
                <a:lnTo>
                  <a:pt x="173738" y="34724"/>
                </a:lnTo>
                <a:cubicBezTo>
                  <a:pt x="395662" y="135599"/>
                  <a:pt x="218944" y="60633"/>
                  <a:pt x="370508" y="115747"/>
                </a:cubicBezTo>
                <a:cubicBezTo>
                  <a:pt x="466400" y="150616"/>
                  <a:pt x="390424" y="129407"/>
                  <a:pt x="474680" y="150471"/>
                </a:cubicBezTo>
                <a:cubicBezTo>
                  <a:pt x="486255" y="158187"/>
                  <a:pt x="496962" y="167399"/>
                  <a:pt x="509404" y="173620"/>
                </a:cubicBezTo>
                <a:cubicBezTo>
                  <a:pt x="520317" y="179076"/>
                  <a:pt x="532397" y="181843"/>
                  <a:pt x="544128" y="185195"/>
                </a:cubicBezTo>
                <a:cubicBezTo>
                  <a:pt x="587914" y="197706"/>
                  <a:pt x="576036" y="196770"/>
                  <a:pt x="602001" y="196770"/>
                </a:cubicBezTo>
                <a:lnTo>
                  <a:pt x="602001" y="196770"/>
                </a:lnTo>
                <a:cubicBezTo>
                  <a:pt x="551844" y="223778"/>
                  <a:pt x="491811" y="237512"/>
                  <a:pt x="451530" y="277793"/>
                </a:cubicBezTo>
                <a:cubicBezTo>
                  <a:pt x="396605" y="332718"/>
                  <a:pt x="425937" y="317189"/>
                  <a:pt x="370508" y="335666"/>
                </a:cubicBezTo>
                <a:cubicBezTo>
                  <a:pt x="351217" y="327950"/>
                  <a:pt x="332088" y="319812"/>
                  <a:pt x="312634" y="312517"/>
                </a:cubicBezTo>
                <a:cubicBezTo>
                  <a:pt x="301210" y="308233"/>
                  <a:pt x="289124" y="305748"/>
                  <a:pt x="277910" y="300942"/>
                </a:cubicBezTo>
                <a:cubicBezTo>
                  <a:pt x="262051" y="294145"/>
                  <a:pt x="248570" y="280973"/>
                  <a:pt x="231611" y="277793"/>
                </a:cubicBezTo>
                <a:cubicBezTo>
                  <a:pt x="185948" y="269231"/>
                  <a:pt x="139014" y="270076"/>
                  <a:pt x="92715" y="266218"/>
                </a:cubicBezTo>
                <a:cubicBezTo>
                  <a:pt x="73424" y="262360"/>
                  <a:pt x="53928" y="259414"/>
                  <a:pt x="34842" y="254643"/>
                </a:cubicBezTo>
                <a:cubicBezTo>
                  <a:pt x="23006" y="251684"/>
                  <a:pt x="1332" y="255209"/>
                  <a:pt x="118" y="243069"/>
                </a:cubicBezTo>
                <a:cubicBezTo>
                  <a:pt x="-1865" y="223238"/>
                  <a:pt x="21546" y="139628"/>
                  <a:pt x="34842" y="104172"/>
                </a:cubicBezTo>
                <a:cubicBezTo>
                  <a:pt x="42137" y="84718"/>
                  <a:pt x="46466" y="63587"/>
                  <a:pt x="57991" y="46299"/>
                </a:cubicBezTo>
                <a:cubicBezTo>
                  <a:pt x="70098" y="28139"/>
                  <a:pt x="104290" y="0"/>
                  <a:pt x="104290" y="0"/>
                </a:cubicBezTo>
                <a:cubicBezTo>
                  <a:pt x="127439" y="3858"/>
                  <a:pt x="152292" y="2043"/>
                  <a:pt x="173738" y="11575"/>
                </a:cubicBezTo>
                <a:cubicBezTo>
                  <a:pt x="188696" y="18223"/>
                  <a:pt x="173738" y="30866"/>
                  <a:pt x="173738" y="34724"/>
                </a:cubicBezTo>
                <a:close/>
              </a:path>
            </a:pathLst>
          </a:cu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Freeform: Shape 22">
            <a:extLst>
              <a:ext uri="{FF2B5EF4-FFF2-40B4-BE49-F238E27FC236}">
                <a16:creationId xmlns:a16="http://schemas.microsoft.com/office/drawing/2014/main" id="{ED976FE9-07F6-7579-1282-F1B6BF0CC4B9}"/>
              </a:ext>
            </a:extLst>
          </p:cNvPr>
          <p:cNvSpPr/>
          <p:nvPr/>
        </p:nvSpPr>
        <p:spPr>
          <a:xfrm>
            <a:off x="7903890" y="-644980"/>
            <a:ext cx="602001" cy="335666"/>
          </a:xfrm>
          <a:custGeom>
            <a:avLst/>
            <a:gdLst>
              <a:gd name="connsiteX0" fmla="*/ 173738 w 602001"/>
              <a:gd name="connsiteY0" fmla="*/ 34724 h 335666"/>
              <a:gd name="connsiteX1" fmla="*/ 173738 w 602001"/>
              <a:gd name="connsiteY1" fmla="*/ 34724 h 335666"/>
              <a:gd name="connsiteX2" fmla="*/ 370508 w 602001"/>
              <a:gd name="connsiteY2" fmla="*/ 115747 h 335666"/>
              <a:gd name="connsiteX3" fmla="*/ 474680 w 602001"/>
              <a:gd name="connsiteY3" fmla="*/ 150471 h 335666"/>
              <a:gd name="connsiteX4" fmla="*/ 509404 w 602001"/>
              <a:gd name="connsiteY4" fmla="*/ 173620 h 335666"/>
              <a:gd name="connsiteX5" fmla="*/ 544128 w 602001"/>
              <a:gd name="connsiteY5" fmla="*/ 185195 h 335666"/>
              <a:gd name="connsiteX6" fmla="*/ 602001 w 602001"/>
              <a:gd name="connsiteY6" fmla="*/ 196770 h 335666"/>
              <a:gd name="connsiteX7" fmla="*/ 602001 w 602001"/>
              <a:gd name="connsiteY7" fmla="*/ 196770 h 335666"/>
              <a:gd name="connsiteX8" fmla="*/ 451530 w 602001"/>
              <a:gd name="connsiteY8" fmla="*/ 277793 h 335666"/>
              <a:gd name="connsiteX9" fmla="*/ 370508 w 602001"/>
              <a:gd name="connsiteY9" fmla="*/ 335666 h 335666"/>
              <a:gd name="connsiteX10" fmla="*/ 312634 w 602001"/>
              <a:gd name="connsiteY10" fmla="*/ 312517 h 335666"/>
              <a:gd name="connsiteX11" fmla="*/ 277910 w 602001"/>
              <a:gd name="connsiteY11" fmla="*/ 300942 h 335666"/>
              <a:gd name="connsiteX12" fmla="*/ 231611 w 602001"/>
              <a:gd name="connsiteY12" fmla="*/ 277793 h 335666"/>
              <a:gd name="connsiteX13" fmla="*/ 92715 w 602001"/>
              <a:gd name="connsiteY13" fmla="*/ 266218 h 335666"/>
              <a:gd name="connsiteX14" fmla="*/ 34842 w 602001"/>
              <a:gd name="connsiteY14" fmla="*/ 254643 h 335666"/>
              <a:gd name="connsiteX15" fmla="*/ 118 w 602001"/>
              <a:gd name="connsiteY15" fmla="*/ 243069 h 335666"/>
              <a:gd name="connsiteX16" fmla="*/ 34842 w 602001"/>
              <a:gd name="connsiteY16" fmla="*/ 104172 h 335666"/>
              <a:gd name="connsiteX17" fmla="*/ 57991 w 602001"/>
              <a:gd name="connsiteY17" fmla="*/ 46299 h 335666"/>
              <a:gd name="connsiteX18" fmla="*/ 104290 w 602001"/>
              <a:gd name="connsiteY18" fmla="*/ 0 h 335666"/>
              <a:gd name="connsiteX19" fmla="*/ 173738 w 602001"/>
              <a:gd name="connsiteY19" fmla="*/ 11575 h 335666"/>
              <a:gd name="connsiteX20" fmla="*/ 173738 w 602001"/>
              <a:gd name="connsiteY20" fmla="*/ 34724 h 33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001" h="335666">
                <a:moveTo>
                  <a:pt x="173738" y="34724"/>
                </a:moveTo>
                <a:lnTo>
                  <a:pt x="173738" y="34724"/>
                </a:lnTo>
                <a:cubicBezTo>
                  <a:pt x="395662" y="135599"/>
                  <a:pt x="218944" y="60633"/>
                  <a:pt x="370508" y="115747"/>
                </a:cubicBezTo>
                <a:cubicBezTo>
                  <a:pt x="466400" y="150616"/>
                  <a:pt x="390424" y="129407"/>
                  <a:pt x="474680" y="150471"/>
                </a:cubicBezTo>
                <a:cubicBezTo>
                  <a:pt x="486255" y="158187"/>
                  <a:pt x="496962" y="167399"/>
                  <a:pt x="509404" y="173620"/>
                </a:cubicBezTo>
                <a:cubicBezTo>
                  <a:pt x="520317" y="179076"/>
                  <a:pt x="532397" y="181843"/>
                  <a:pt x="544128" y="185195"/>
                </a:cubicBezTo>
                <a:cubicBezTo>
                  <a:pt x="587914" y="197706"/>
                  <a:pt x="576036" y="196770"/>
                  <a:pt x="602001" y="196770"/>
                </a:cubicBezTo>
                <a:lnTo>
                  <a:pt x="602001" y="196770"/>
                </a:lnTo>
                <a:cubicBezTo>
                  <a:pt x="551844" y="223778"/>
                  <a:pt x="491811" y="237512"/>
                  <a:pt x="451530" y="277793"/>
                </a:cubicBezTo>
                <a:cubicBezTo>
                  <a:pt x="396605" y="332718"/>
                  <a:pt x="425937" y="317189"/>
                  <a:pt x="370508" y="335666"/>
                </a:cubicBezTo>
                <a:cubicBezTo>
                  <a:pt x="351217" y="327950"/>
                  <a:pt x="332088" y="319812"/>
                  <a:pt x="312634" y="312517"/>
                </a:cubicBezTo>
                <a:cubicBezTo>
                  <a:pt x="301210" y="308233"/>
                  <a:pt x="289124" y="305748"/>
                  <a:pt x="277910" y="300942"/>
                </a:cubicBezTo>
                <a:cubicBezTo>
                  <a:pt x="262051" y="294145"/>
                  <a:pt x="248570" y="280973"/>
                  <a:pt x="231611" y="277793"/>
                </a:cubicBezTo>
                <a:cubicBezTo>
                  <a:pt x="185948" y="269231"/>
                  <a:pt x="139014" y="270076"/>
                  <a:pt x="92715" y="266218"/>
                </a:cubicBezTo>
                <a:cubicBezTo>
                  <a:pt x="73424" y="262360"/>
                  <a:pt x="53928" y="259414"/>
                  <a:pt x="34842" y="254643"/>
                </a:cubicBezTo>
                <a:cubicBezTo>
                  <a:pt x="23006" y="251684"/>
                  <a:pt x="1332" y="255209"/>
                  <a:pt x="118" y="243069"/>
                </a:cubicBezTo>
                <a:cubicBezTo>
                  <a:pt x="-1865" y="223238"/>
                  <a:pt x="21546" y="139628"/>
                  <a:pt x="34842" y="104172"/>
                </a:cubicBezTo>
                <a:cubicBezTo>
                  <a:pt x="42137" y="84718"/>
                  <a:pt x="46466" y="63587"/>
                  <a:pt x="57991" y="46299"/>
                </a:cubicBezTo>
                <a:cubicBezTo>
                  <a:pt x="70098" y="28139"/>
                  <a:pt x="104290" y="0"/>
                  <a:pt x="104290" y="0"/>
                </a:cubicBezTo>
                <a:cubicBezTo>
                  <a:pt x="127439" y="3858"/>
                  <a:pt x="152292" y="2043"/>
                  <a:pt x="173738" y="11575"/>
                </a:cubicBezTo>
                <a:cubicBezTo>
                  <a:pt x="188696" y="18223"/>
                  <a:pt x="173738" y="30866"/>
                  <a:pt x="173738" y="34724"/>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reeform: Shape 23">
            <a:extLst>
              <a:ext uri="{FF2B5EF4-FFF2-40B4-BE49-F238E27FC236}">
                <a16:creationId xmlns:a16="http://schemas.microsoft.com/office/drawing/2014/main" id="{E835171A-2F70-875F-2148-1A82081159DB}"/>
              </a:ext>
            </a:extLst>
          </p:cNvPr>
          <p:cNvSpPr/>
          <p:nvPr/>
        </p:nvSpPr>
        <p:spPr>
          <a:xfrm>
            <a:off x="9658545" y="-622268"/>
            <a:ext cx="602001" cy="335666"/>
          </a:xfrm>
          <a:custGeom>
            <a:avLst/>
            <a:gdLst>
              <a:gd name="connsiteX0" fmla="*/ 173738 w 602001"/>
              <a:gd name="connsiteY0" fmla="*/ 34724 h 335666"/>
              <a:gd name="connsiteX1" fmla="*/ 173738 w 602001"/>
              <a:gd name="connsiteY1" fmla="*/ 34724 h 335666"/>
              <a:gd name="connsiteX2" fmla="*/ 370508 w 602001"/>
              <a:gd name="connsiteY2" fmla="*/ 115747 h 335666"/>
              <a:gd name="connsiteX3" fmla="*/ 474680 w 602001"/>
              <a:gd name="connsiteY3" fmla="*/ 150471 h 335666"/>
              <a:gd name="connsiteX4" fmla="*/ 509404 w 602001"/>
              <a:gd name="connsiteY4" fmla="*/ 173620 h 335666"/>
              <a:gd name="connsiteX5" fmla="*/ 544128 w 602001"/>
              <a:gd name="connsiteY5" fmla="*/ 185195 h 335666"/>
              <a:gd name="connsiteX6" fmla="*/ 602001 w 602001"/>
              <a:gd name="connsiteY6" fmla="*/ 196770 h 335666"/>
              <a:gd name="connsiteX7" fmla="*/ 602001 w 602001"/>
              <a:gd name="connsiteY7" fmla="*/ 196770 h 335666"/>
              <a:gd name="connsiteX8" fmla="*/ 451530 w 602001"/>
              <a:gd name="connsiteY8" fmla="*/ 277793 h 335666"/>
              <a:gd name="connsiteX9" fmla="*/ 370508 w 602001"/>
              <a:gd name="connsiteY9" fmla="*/ 335666 h 335666"/>
              <a:gd name="connsiteX10" fmla="*/ 312634 w 602001"/>
              <a:gd name="connsiteY10" fmla="*/ 312517 h 335666"/>
              <a:gd name="connsiteX11" fmla="*/ 277910 w 602001"/>
              <a:gd name="connsiteY11" fmla="*/ 300942 h 335666"/>
              <a:gd name="connsiteX12" fmla="*/ 231611 w 602001"/>
              <a:gd name="connsiteY12" fmla="*/ 277793 h 335666"/>
              <a:gd name="connsiteX13" fmla="*/ 92715 w 602001"/>
              <a:gd name="connsiteY13" fmla="*/ 266218 h 335666"/>
              <a:gd name="connsiteX14" fmla="*/ 34842 w 602001"/>
              <a:gd name="connsiteY14" fmla="*/ 254643 h 335666"/>
              <a:gd name="connsiteX15" fmla="*/ 118 w 602001"/>
              <a:gd name="connsiteY15" fmla="*/ 243069 h 335666"/>
              <a:gd name="connsiteX16" fmla="*/ 34842 w 602001"/>
              <a:gd name="connsiteY16" fmla="*/ 104172 h 335666"/>
              <a:gd name="connsiteX17" fmla="*/ 57991 w 602001"/>
              <a:gd name="connsiteY17" fmla="*/ 46299 h 335666"/>
              <a:gd name="connsiteX18" fmla="*/ 104290 w 602001"/>
              <a:gd name="connsiteY18" fmla="*/ 0 h 335666"/>
              <a:gd name="connsiteX19" fmla="*/ 173738 w 602001"/>
              <a:gd name="connsiteY19" fmla="*/ 11575 h 335666"/>
              <a:gd name="connsiteX20" fmla="*/ 173738 w 602001"/>
              <a:gd name="connsiteY20" fmla="*/ 34724 h 33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001" h="335666">
                <a:moveTo>
                  <a:pt x="173738" y="34724"/>
                </a:moveTo>
                <a:lnTo>
                  <a:pt x="173738" y="34724"/>
                </a:lnTo>
                <a:cubicBezTo>
                  <a:pt x="395662" y="135599"/>
                  <a:pt x="218944" y="60633"/>
                  <a:pt x="370508" y="115747"/>
                </a:cubicBezTo>
                <a:cubicBezTo>
                  <a:pt x="466400" y="150616"/>
                  <a:pt x="390424" y="129407"/>
                  <a:pt x="474680" y="150471"/>
                </a:cubicBezTo>
                <a:cubicBezTo>
                  <a:pt x="486255" y="158187"/>
                  <a:pt x="496962" y="167399"/>
                  <a:pt x="509404" y="173620"/>
                </a:cubicBezTo>
                <a:cubicBezTo>
                  <a:pt x="520317" y="179076"/>
                  <a:pt x="532397" y="181843"/>
                  <a:pt x="544128" y="185195"/>
                </a:cubicBezTo>
                <a:cubicBezTo>
                  <a:pt x="587914" y="197706"/>
                  <a:pt x="576036" y="196770"/>
                  <a:pt x="602001" y="196770"/>
                </a:cubicBezTo>
                <a:lnTo>
                  <a:pt x="602001" y="196770"/>
                </a:lnTo>
                <a:cubicBezTo>
                  <a:pt x="551844" y="223778"/>
                  <a:pt x="491811" y="237512"/>
                  <a:pt x="451530" y="277793"/>
                </a:cubicBezTo>
                <a:cubicBezTo>
                  <a:pt x="396605" y="332718"/>
                  <a:pt x="425937" y="317189"/>
                  <a:pt x="370508" y="335666"/>
                </a:cubicBezTo>
                <a:cubicBezTo>
                  <a:pt x="351217" y="327950"/>
                  <a:pt x="332088" y="319812"/>
                  <a:pt x="312634" y="312517"/>
                </a:cubicBezTo>
                <a:cubicBezTo>
                  <a:pt x="301210" y="308233"/>
                  <a:pt x="289124" y="305748"/>
                  <a:pt x="277910" y="300942"/>
                </a:cubicBezTo>
                <a:cubicBezTo>
                  <a:pt x="262051" y="294145"/>
                  <a:pt x="248570" y="280973"/>
                  <a:pt x="231611" y="277793"/>
                </a:cubicBezTo>
                <a:cubicBezTo>
                  <a:pt x="185948" y="269231"/>
                  <a:pt x="139014" y="270076"/>
                  <a:pt x="92715" y="266218"/>
                </a:cubicBezTo>
                <a:cubicBezTo>
                  <a:pt x="73424" y="262360"/>
                  <a:pt x="53928" y="259414"/>
                  <a:pt x="34842" y="254643"/>
                </a:cubicBezTo>
                <a:cubicBezTo>
                  <a:pt x="23006" y="251684"/>
                  <a:pt x="1332" y="255209"/>
                  <a:pt x="118" y="243069"/>
                </a:cubicBezTo>
                <a:cubicBezTo>
                  <a:pt x="-1865" y="223238"/>
                  <a:pt x="21546" y="139628"/>
                  <a:pt x="34842" y="104172"/>
                </a:cubicBezTo>
                <a:cubicBezTo>
                  <a:pt x="42137" y="84718"/>
                  <a:pt x="46466" y="63587"/>
                  <a:pt x="57991" y="46299"/>
                </a:cubicBezTo>
                <a:cubicBezTo>
                  <a:pt x="70098" y="28139"/>
                  <a:pt x="104290" y="0"/>
                  <a:pt x="104290" y="0"/>
                </a:cubicBezTo>
                <a:cubicBezTo>
                  <a:pt x="127439" y="3858"/>
                  <a:pt x="152292" y="2043"/>
                  <a:pt x="173738" y="11575"/>
                </a:cubicBezTo>
                <a:cubicBezTo>
                  <a:pt x="188696" y="18223"/>
                  <a:pt x="173738" y="30866"/>
                  <a:pt x="173738" y="34724"/>
                </a:cubicBezTo>
                <a:close/>
              </a:path>
            </a:pathLst>
          </a:cu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Freeform: Shape 24">
            <a:extLst>
              <a:ext uri="{FF2B5EF4-FFF2-40B4-BE49-F238E27FC236}">
                <a16:creationId xmlns:a16="http://schemas.microsoft.com/office/drawing/2014/main" id="{EF6CE7CD-E991-C2BA-798C-088BCDBCB80F}"/>
              </a:ext>
            </a:extLst>
          </p:cNvPr>
          <p:cNvSpPr/>
          <p:nvPr/>
        </p:nvSpPr>
        <p:spPr>
          <a:xfrm>
            <a:off x="2736272" y="-515511"/>
            <a:ext cx="602001" cy="335666"/>
          </a:xfrm>
          <a:custGeom>
            <a:avLst/>
            <a:gdLst>
              <a:gd name="connsiteX0" fmla="*/ 173738 w 602001"/>
              <a:gd name="connsiteY0" fmla="*/ 34724 h 335666"/>
              <a:gd name="connsiteX1" fmla="*/ 173738 w 602001"/>
              <a:gd name="connsiteY1" fmla="*/ 34724 h 335666"/>
              <a:gd name="connsiteX2" fmla="*/ 370508 w 602001"/>
              <a:gd name="connsiteY2" fmla="*/ 115747 h 335666"/>
              <a:gd name="connsiteX3" fmla="*/ 474680 w 602001"/>
              <a:gd name="connsiteY3" fmla="*/ 150471 h 335666"/>
              <a:gd name="connsiteX4" fmla="*/ 509404 w 602001"/>
              <a:gd name="connsiteY4" fmla="*/ 173620 h 335666"/>
              <a:gd name="connsiteX5" fmla="*/ 544128 w 602001"/>
              <a:gd name="connsiteY5" fmla="*/ 185195 h 335666"/>
              <a:gd name="connsiteX6" fmla="*/ 602001 w 602001"/>
              <a:gd name="connsiteY6" fmla="*/ 196770 h 335666"/>
              <a:gd name="connsiteX7" fmla="*/ 602001 w 602001"/>
              <a:gd name="connsiteY7" fmla="*/ 196770 h 335666"/>
              <a:gd name="connsiteX8" fmla="*/ 451530 w 602001"/>
              <a:gd name="connsiteY8" fmla="*/ 277793 h 335666"/>
              <a:gd name="connsiteX9" fmla="*/ 370508 w 602001"/>
              <a:gd name="connsiteY9" fmla="*/ 335666 h 335666"/>
              <a:gd name="connsiteX10" fmla="*/ 312634 w 602001"/>
              <a:gd name="connsiteY10" fmla="*/ 312517 h 335666"/>
              <a:gd name="connsiteX11" fmla="*/ 277910 w 602001"/>
              <a:gd name="connsiteY11" fmla="*/ 300942 h 335666"/>
              <a:gd name="connsiteX12" fmla="*/ 231611 w 602001"/>
              <a:gd name="connsiteY12" fmla="*/ 277793 h 335666"/>
              <a:gd name="connsiteX13" fmla="*/ 92715 w 602001"/>
              <a:gd name="connsiteY13" fmla="*/ 266218 h 335666"/>
              <a:gd name="connsiteX14" fmla="*/ 34842 w 602001"/>
              <a:gd name="connsiteY14" fmla="*/ 254643 h 335666"/>
              <a:gd name="connsiteX15" fmla="*/ 118 w 602001"/>
              <a:gd name="connsiteY15" fmla="*/ 243069 h 335666"/>
              <a:gd name="connsiteX16" fmla="*/ 34842 w 602001"/>
              <a:gd name="connsiteY16" fmla="*/ 104172 h 335666"/>
              <a:gd name="connsiteX17" fmla="*/ 57991 w 602001"/>
              <a:gd name="connsiteY17" fmla="*/ 46299 h 335666"/>
              <a:gd name="connsiteX18" fmla="*/ 104290 w 602001"/>
              <a:gd name="connsiteY18" fmla="*/ 0 h 335666"/>
              <a:gd name="connsiteX19" fmla="*/ 173738 w 602001"/>
              <a:gd name="connsiteY19" fmla="*/ 11575 h 335666"/>
              <a:gd name="connsiteX20" fmla="*/ 173738 w 602001"/>
              <a:gd name="connsiteY20" fmla="*/ 34724 h 33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001" h="335666">
                <a:moveTo>
                  <a:pt x="173738" y="34724"/>
                </a:moveTo>
                <a:lnTo>
                  <a:pt x="173738" y="34724"/>
                </a:lnTo>
                <a:cubicBezTo>
                  <a:pt x="395662" y="135599"/>
                  <a:pt x="218944" y="60633"/>
                  <a:pt x="370508" y="115747"/>
                </a:cubicBezTo>
                <a:cubicBezTo>
                  <a:pt x="466400" y="150616"/>
                  <a:pt x="390424" y="129407"/>
                  <a:pt x="474680" y="150471"/>
                </a:cubicBezTo>
                <a:cubicBezTo>
                  <a:pt x="486255" y="158187"/>
                  <a:pt x="496962" y="167399"/>
                  <a:pt x="509404" y="173620"/>
                </a:cubicBezTo>
                <a:cubicBezTo>
                  <a:pt x="520317" y="179076"/>
                  <a:pt x="532397" y="181843"/>
                  <a:pt x="544128" y="185195"/>
                </a:cubicBezTo>
                <a:cubicBezTo>
                  <a:pt x="587914" y="197706"/>
                  <a:pt x="576036" y="196770"/>
                  <a:pt x="602001" y="196770"/>
                </a:cubicBezTo>
                <a:lnTo>
                  <a:pt x="602001" y="196770"/>
                </a:lnTo>
                <a:cubicBezTo>
                  <a:pt x="551844" y="223778"/>
                  <a:pt x="491811" y="237512"/>
                  <a:pt x="451530" y="277793"/>
                </a:cubicBezTo>
                <a:cubicBezTo>
                  <a:pt x="396605" y="332718"/>
                  <a:pt x="425937" y="317189"/>
                  <a:pt x="370508" y="335666"/>
                </a:cubicBezTo>
                <a:cubicBezTo>
                  <a:pt x="351217" y="327950"/>
                  <a:pt x="332088" y="319812"/>
                  <a:pt x="312634" y="312517"/>
                </a:cubicBezTo>
                <a:cubicBezTo>
                  <a:pt x="301210" y="308233"/>
                  <a:pt x="289124" y="305748"/>
                  <a:pt x="277910" y="300942"/>
                </a:cubicBezTo>
                <a:cubicBezTo>
                  <a:pt x="262051" y="294145"/>
                  <a:pt x="248570" y="280973"/>
                  <a:pt x="231611" y="277793"/>
                </a:cubicBezTo>
                <a:cubicBezTo>
                  <a:pt x="185948" y="269231"/>
                  <a:pt x="139014" y="270076"/>
                  <a:pt x="92715" y="266218"/>
                </a:cubicBezTo>
                <a:cubicBezTo>
                  <a:pt x="73424" y="262360"/>
                  <a:pt x="53928" y="259414"/>
                  <a:pt x="34842" y="254643"/>
                </a:cubicBezTo>
                <a:cubicBezTo>
                  <a:pt x="23006" y="251684"/>
                  <a:pt x="1332" y="255209"/>
                  <a:pt x="118" y="243069"/>
                </a:cubicBezTo>
                <a:cubicBezTo>
                  <a:pt x="-1865" y="223238"/>
                  <a:pt x="21546" y="139628"/>
                  <a:pt x="34842" y="104172"/>
                </a:cubicBezTo>
                <a:cubicBezTo>
                  <a:pt x="42137" y="84718"/>
                  <a:pt x="46466" y="63587"/>
                  <a:pt x="57991" y="46299"/>
                </a:cubicBezTo>
                <a:cubicBezTo>
                  <a:pt x="70098" y="28139"/>
                  <a:pt x="104290" y="0"/>
                  <a:pt x="104290" y="0"/>
                </a:cubicBezTo>
                <a:cubicBezTo>
                  <a:pt x="127439" y="3858"/>
                  <a:pt x="152292" y="2043"/>
                  <a:pt x="173738" y="11575"/>
                </a:cubicBezTo>
                <a:cubicBezTo>
                  <a:pt x="188696" y="18223"/>
                  <a:pt x="173738" y="30866"/>
                  <a:pt x="173738" y="34724"/>
                </a:cubicBezTo>
                <a:close/>
              </a:path>
            </a:pathLst>
          </a:cu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Freeform: Shape 25">
            <a:extLst>
              <a:ext uri="{FF2B5EF4-FFF2-40B4-BE49-F238E27FC236}">
                <a16:creationId xmlns:a16="http://schemas.microsoft.com/office/drawing/2014/main" id="{74D08E6F-8C56-761C-F93C-468E4821EF8A}"/>
              </a:ext>
            </a:extLst>
          </p:cNvPr>
          <p:cNvSpPr/>
          <p:nvPr/>
        </p:nvSpPr>
        <p:spPr>
          <a:xfrm>
            <a:off x="8862231" y="-454435"/>
            <a:ext cx="602001" cy="335666"/>
          </a:xfrm>
          <a:custGeom>
            <a:avLst/>
            <a:gdLst>
              <a:gd name="connsiteX0" fmla="*/ 173738 w 602001"/>
              <a:gd name="connsiteY0" fmla="*/ 34724 h 335666"/>
              <a:gd name="connsiteX1" fmla="*/ 173738 w 602001"/>
              <a:gd name="connsiteY1" fmla="*/ 34724 h 335666"/>
              <a:gd name="connsiteX2" fmla="*/ 370508 w 602001"/>
              <a:gd name="connsiteY2" fmla="*/ 115747 h 335666"/>
              <a:gd name="connsiteX3" fmla="*/ 474680 w 602001"/>
              <a:gd name="connsiteY3" fmla="*/ 150471 h 335666"/>
              <a:gd name="connsiteX4" fmla="*/ 509404 w 602001"/>
              <a:gd name="connsiteY4" fmla="*/ 173620 h 335666"/>
              <a:gd name="connsiteX5" fmla="*/ 544128 w 602001"/>
              <a:gd name="connsiteY5" fmla="*/ 185195 h 335666"/>
              <a:gd name="connsiteX6" fmla="*/ 602001 w 602001"/>
              <a:gd name="connsiteY6" fmla="*/ 196770 h 335666"/>
              <a:gd name="connsiteX7" fmla="*/ 602001 w 602001"/>
              <a:gd name="connsiteY7" fmla="*/ 196770 h 335666"/>
              <a:gd name="connsiteX8" fmla="*/ 451530 w 602001"/>
              <a:gd name="connsiteY8" fmla="*/ 277793 h 335666"/>
              <a:gd name="connsiteX9" fmla="*/ 370508 w 602001"/>
              <a:gd name="connsiteY9" fmla="*/ 335666 h 335666"/>
              <a:gd name="connsiteX10" fmla="*/ 312634 w 602001"/>
              <a:gd name="connsiteY10" fmla="*/ 312517 h 335666"/>
              <a:gd name="connsiteX11" fmla="*/ 277910 w 602001"/>
              <a:gd name="connsiteY11" fmla="*/ 300942 h 335666"/>
              <a:gd name="connsiteX12" fmla="*/ 231611 w 602001"/>
              <a:gd name="connsiteY12" fmla="*/ 277793 h 335666"/>
              <a:gd name="connsiteX13" fmla="*/ 92715 w 602001"/>
              <a:gd name="connsiteY13" fmla="*/ 266218 h 335666"/>
              <a:gd name="connsiteX14" fmla="*/ 34842 w 602001"/>
              <a:gd name="connsiteY14" fmla="*/ 254643 h 335666"/>
              <a:gd name="connsiteX15" fmla="*/ 118 w 602001"/>
              <a:gd name="connsiteY15" fmla="*/ 243069 h 335666"/>
              <a:gd name="connsiteX16" fmla="*/ 34842 w 602001"/>
              <a:gd name="connsiteY16" fmla="*/ 104172 h 335666"/>
              <a:gd name="connsiteX17" fmla="*/ 57991 w 602001"/>
              <a:gd name="connsiteY17" fmla="*/ 46299 h 335666"/>
              <a:gd name="connsiteX18" fmla="*/ 104290 w 602001"/>
              <a:gd name="connsiteY18" fmla="*/ 0 h 335666"/>
              <a:gd name="connsiteX19" fmla="*/ 173738 w 602001"/>
              <a:gd name="connsiteY19" fmla="*/ 11575 h 335666"/>
              <a:gd name="connsiteX20" fmla="*/ 173738 w 602001"/>
              <a:gd name="connsiteY20" fmla="*/ 34724 h 33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001" h="335666">
                <a:moveTo>
                  <a:pt x="173738" y="34724"/>
                </a:moveTo>
                <a:lnTo>
                  <a:pt x="173738" y="34724"/>
                </a:lnTo>
                <a:cubicBezTo>
                  <a:pt x="395662" y="135599"/>
                  <a:pt x="218944" y="60633"/>
                  <a:pt x="370508" y="115747"/>
                </a:cubicBezTo>
                <a:cubicBezTo>
                  <a:pt x="466400" y="150616"/>
                  <a:pt x="390424" y="129407"/>
                  <a:pt x="474680" y="150471"/>
                </a:cubicBezTo>
                <a:cubicBezTo>
                  <a:pt x="486255" y="158187"/>
                  <a:pt x="496962" y="167399"/>
                  <a:pt x="509404" y="173620"/>
                </a:cubicBezTo>
                <a:cubicBezTo>
                  <a:pt x="520317" y="179076"/>
                  <a:pt x="532397" y="181843"/>
                  <a:pt x="544128" y="185195"/>
                </a:cubicBezTo>
                <a:cubicBezTo>
                  <a:pt x="587914" y="197706"/>
                  <a:pt x="576036" y="196770"/>
                  <a:pt x="602001" y="196770"/>
                </a:cubicBezTo>
                <a:lnTo>
                  <a:pt x="602001" y="196770"/>
                </a:lnTo>
                <a:cubicBezTo>
                  <a:pt x="551844" y="223778"/>
                  <a:pt x="491811" y="237512"/>
                  <a:pt x="451530" y="277793"/>
                </a:cubicBezTo>
                <a:cubicBezTo>
                  <a:pt x="396605" y="332718"/>
                  <a:pt x="425937" y="317189"/>
                  <a:pt x="370508" y="335666"/>
                </a:cubicBezTo>
                <a:cubicBezTo>
                  <a:pt x="351217" y="327950"/>
                  <a:pt x="332088" y="319812"/>
                  <a:pt x="312634" y="312517"/>
                </a:cubicBezTo>
                <a:cubicBezTo>
                  <a:pt x="301210" y="308233"/>
                  <a:pt x="289124" y="305748"/>
                  <a:pt x="277910" y="300942"/>
                </a:cubicBezTo>
                <a:cubicBezTo>
                  <a:pt x="262051" y="294145"/>
                  <a:pt x="248570" y="280973"/>
                  <a:pt x="231611" y="277793"/>
                </a:cubicBezTo>
                <a:cubicBezTo>
                  <a:pt x="185948" y="269231"/>
                  <a:pt x="139014" y="270076"/>
                  <a:pt x="92715" y="266218"/>
                </a:cubicBezTo>
                <a:cubicBezTo>
                  <a:pt x="73424" y="262360"/>
                  <a:pt x="53928" y="259414"/>
                  <a:pt x="34842" y="254643"/>
                </a:cubicBezTo>
                <a:cubicBezTo>
                  <a:pt x="23006" y="251684"/>
                  <a:pt x="1332" y="255209"/>
                  <a:pt x="118" y="243069"/>
                </a:cubicBezTo>
                <a:cubicBezTo>
                  <a:pt x="-1865" y="223238"/>
                  <a:pt x="21546" y="139628"/>
                  <a:pt x="34842" y="104172"/>
                </a:cubicBezTo>
                <a:cubicBezTo>
                  <a:pt x="42137" y="84718"/>
                  <a:pt x="46466" y="63587"/>
                  <a:pt x="57991" y="46299"/>
                </a:cubicBezTo>
                <a:cubicBezTo>
                  <a:pt x="70098" y="28139"/>
                  <a:pt x="104290" y="0"/>
                  <a:pt x="104290" y="0"/>
                </a:cubicBezTo>
                <a:cubicBezTo>
                  <a:pt x="127439" y="3858"/>
                  <a:pt x="152292" y="2043"/>
                  <a:pt x="173738" y="11575"/>
                </a:cubicBezTo>
                <a:cubicBezTo>
                  <a:pt x="188696" y="18223"/>
                  <a:pt x="173738" y="30866"/>
                  <a:pt x="173738" y="34724"/>
                </a:cubicBezTo>
                <a:close/>
              </a:path>
            </a:pathLst>
          </a:custGeom>
          <a:solidFill>
            <a:srgbClr val="FF6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reeform: Shape 26">
            <a:extLst>
              <a:ext uri="{FF2B5EF4-FFF2-40B4-BE49-F238E27FC236}">
                <a16:creationId xmlns:a16="http://schemas.microsoft.com/office/drawing/2014/main" id="{E7A68132-2F43-DC45-FD23-012FC8A19B5F}"/>
              </a:ext>
            </a:extLst>
          </p:cNvPr>
          <p:cNvSpPr/>
          <p:nvPr/>
        </p:nvSpPr>
        <p:spPr>
          <a:xfrm>
            <a:off x="7234857" y="-454435"/>
            <a:ext cx="602001" cy="335666"/>
          </a:xfrm>
          <a:custGeom>
            <a:avLst/>
            <a:gdLst>
              <a:gd name="connsiteX0" fmla="*/ 173738 w 602001"/>
              <a:gd name="connsiteY0" fmla="*/ 34724 h 335666"/>
              <a:gd name="connsiteX1" fmla="*/ 173738 w 602001"/>
              <a:gd name="connsiteY1" fmla="*/ 34724 h 335666"/>
              <a:gd name="connsiteX2" fmla="*/ 370508 w 602001"/>
              <a:gd name="connsiteY2" fmla="*/ 115747 h 335666"/>
              <a:gd name="connsiteX3" fmla="*/ 474680 w 602001"/>
              <a:gd name="connsiteY3" fmla="*/ 150471 h 335666"/>
              <a:gd name="connsiteX4" fmla="*/ 509404 w 602001"/>
              <a:gd name="connsiteY4" fmla="*/ 173620 h 335666"/>
              <a:gd name="connsiteX5" fmla="*/ 544128 w 602001"/>
              <a:gd name="connsiteY5" fmla="*/ 185195 h 335666"/>
              <a:gd name="connsiteX6" fmla="*/ 602001 w 602001"/>
              <a:gd name="connsiteY6" fmla="*/ 196770 h 335666"/>
              <a:gd name="connsiteX7" fmla="*/ 602001 w 602001"/>
              <a:gd name="connsiteY7" fmla="*/ 196770 h 335666"/>
              <a:gd name="connsiteX8" fmla="*/ 451530 w 602001"/>
              <a:gd name="connsiteY8" fmla="*/ 277793 h 335666"/>
              <a:gd name="connsiteX9" fmla="*/ 370508 w 602001"/>
              <a:gd name="connsiteY9" fmla="*/ 335666 h 335666"/>
              <a:gd name="connsiteX10" fmla="*/ 312634 w 602001"/>
              <a:gd name="connsiteY10" fmla="*/ 312517 h 335666"/>
              <a:gd name="connsiteX11" fmla="*/ 277910 w 602001"/>
              <a:gd name="connsiteY11" fmla="*/ 300942 h 335666"/>
              <a:gd name="connsiteX12" fmla="*/ 231611 w 602001"/>
              <a:gd name="connsiteY12" fmla="*/ 277793 h 335666"/>
              <a:gd name="connsiteX13" fmla="*/ 92715 w 602001"/>
              <a:gd name="connsiteY13" fmla="*/ 266218 h 335666"/>
              <a:gd name="connsiteX14" fmla="*/ 34842 w 602001"/>
              <a:gd name="connsiteY14" fmla="*/ 254643 h 335666"/>
              <a:gd name="connsiteX15" fmla="*/ 118 w 602001"/>
              <a:gd name="connsiteY15" fmla="*/ 243069 h 335666"/>
              <a:gd name="connsiteX16" fmla="*/ 34842 w 602001"/>
              <a:gd name="connsiteY16" fmla="*/ 104172 h 335666"/>
              <a:gd name="connsiteX17" fmla="*/ 57991 w 602001"/>
              <a:gd name="connsiteY17" fmla="*/ 46299 h 335666"/>
              <a:gd name="connsiteX18" fmla="*/ 104290 w 602001"/>
              <a:gd name="connsiteY18" fmla="*/ 0 h 335666"/>
              <a:gd name="connsiteX19" fmla="*/ 173738 w 602001"/>
              <a:gd name="connsiteY19" fmla="*/ 11575 h 335666"/>
              <a:gd name="connsiteX20" fmla="*/ 173738 w 602001"/>
              <a:gd name="connsiteY20" fmla="*/ 34724 h 33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001" h="335666">
                <a:moveTo>
                  <a:pt x="173738" y="34724"/>
                </a:moveTo>
                <a:lnTo>
                  <a:pt x="173738" y="34724"/>
                </a:lnTo>
                <a:cubicBezTo>
                  <a:pt x="395662" y="135599"/>
                  <a:pt x="218944" y="60633"/>
                  <a:pt x="370508" y="115747"/>
                </a:cubicBezTo>
                <a:cubicBezTo>
                  <a:pt x="466400" y="150616"/>
                  <a:pt x="390424" y="129407"/>
                  <a:pt x="474680" y="150471"/>
                </a:cubicBezTo>
                <a:cubicBezTo>
                  <a:pt x="486255" y="158187"/>
                  <a:pt x="496962" y="167399"/>
                  <a:pt x="509404" y="173620"/>
                </a:cubicBezTo>
                <a:cubicBezTo>
                  <a:pt x="520317" y="179076"/>
                  <a:pt x="532397" y="181843"/>
                  <a:pt x="544128" y="185195"/>
                </a:cubicBezTo>
                <a:cubicBezTo>
                  <a:pt x="587914" y="197706"/>
                  <a:pt x="576036" y="196770"/>
                  <a:pt x="602001" y="196770"/>
                </a:cubicBezTo>
                <a:lnTo>
                  <a:pt x="602001" y="196770"/>
                </a:lnTo>
                <a:cubicBezTo>
                  <a:pt x="551844" y="223778"/>
                  <a:pt x="491811" y="237512"/>
                  <a:pt x="451530" y="277793"/>
                </a:cubicBezTo>
                <a:cubicBezTo>
                  <a:pt x="396605" y="332718"/>
                  <a:pt x="425937" y="317189"/>
                  <a:pt x="370508" y="335666"/>
                </a:cubicBezTo>
                <a:cubicBezTo>
                  <a:pt x="351217" y="327950"/>
                  <a:pt x="332088" y="319812"/>
                  <a:pt x="312634" y="312517"/>
                </a:cubicBezTo>
                <a:cubicBezTo>
                  <a:pt x="301210" y="308233"/>
                  <a:pt x="289124" y="305748"/>
                  <a:pt x="277910" y="300942"/>
                </a:cubicBezTo>
                <a:cubicBezTo>
                  <a:pt x="262051" y="294145"/>
                  <a:pt x="248570" y="280973"/>
                  <a:pt x="231611" y="277793"/>
                </a:cubicBezTo>
                <a:cubicBezTo>
                  <a:pt x="185948" y="269231"/>
                  <a:pt x="139014" y="270076"/>
                  <a:pt x="92715" y="266218"/>
                </a:cubicBezTo>
                <a:cubicBezTo>
                  <a:pt x="73424" y="262360"/>
                  <a:pt x="53928" y="259414"/>
                  <a:pt x="34842" y="254643"/>
                </a:cubicBezTo>
                <a:cubicBezTo>
                  <a:pt x="23006" y="251684"/>
                  <a:pt x="1332" y="255209"/>
                  <a:pt x="118" y="243069"/>
                </a:cubicBezTo>
                <a:cubicBezTo>
                  <a:pt x="-1865" y="223238"/>
                  <a:pt x="21546" y="139628"/>
                  <a:pt x="34842" y="104172"/>
                </a:cubicBezTo>
                <a:cubicBezTo>
                  <a:pt x="42137" y="84718"/>
                  <a:pt x="46466" y="63587"/>
                  <a:pt x="57991" y="46299"/>
                </a:cubicBezTo>
                <a:cubicBezTo>
                  <a:pt x="70098" y="28139"/>
                  <a:pt x="104290" y="0"/>
                  <a:pt x="104290" y="0"/>
                </a:cubicBezTo>
                <a:cubicBezTo>
                  <a:pt x="127439" y="3858"/>
                  <a:pt x="152292" y="2043"/>
                  <a:pt x="173738" y="11575"/>
                </a:cubicBezTo>
                <a:cubicBezTo>
                  <a:pt x="188696" y="18223"/>
                  <a:pt x="173738" y="30866"/>
                  <a:pt x="173738" y="34724"/>
                </a:cubicBezTo>
                <a:close/>
              </a:path>
            </a:pathLst>
          </a:cu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Freeform: Shape 27">
            <a:extLst>
              <a:ext uri="{FF2B5EF4-FFF2-40B4-BE49-F238E27FC236}">
                <a16:creationId xmlns:a16="http://schemas.microsoft.com/office/drawing/2014/main" id="{B994E1CF-36DA-BA7A-D85C-2E388855B497}"/>
              </a:ext>
            </a:extLst>
          </p:cNvPr>
          <p:cNvSpPr/>
          <p:nvPr/>
        </p:nvSpPr>
        <p:spPr>
          <a:xfrm>
            <a:off x="2229813" y="-622268"/>
            <a:ext cx="602001" cy="335666"/>
          </a:xfrm>
          <a:custGeom>
            <a:avLst/>
            <a:gdLst>
              <a:gd name="connsiteX0" fmla="*/ 173738 w 602001"/>
              <a:gd name="connsiteY0" fmla="*/ 34724 h 335666"/>
              <a:gd name="connsiteX1" fmla="*/ 173738 w 602001"/>
              <a:gd name="connsiteY1" fmla="*/ 34724 h 335666"/>
              <a:gd name="connsiteX2" fmla="*/ 370508 w 602001"/>
              <a:gd name="connsiteY2" fmla="*/ 115747 h 335666"/>
              <a:gd name="connsiteX3" fmla="*/ 474680 w 602001"/>
              <a:gd name="connsiteY3" fmla="*/ 150471 h 335666"/>
              <a:gd name="connsiteX4" fmla="*/ 509404 w 602001"/>
              <a:gd name="connsiteY4" fmla="*/ 173620 h 335666"/>
              <a:gd name="connsiteX5" fmla="*/ 544128 w 602001"/>
              <a:gd name="connsiteY5" fmla="*/ 185195 h 335666"/>
              <a:gd name="connsiteX6" fmla="*/ 602001 w 602001"/>
              <a:gd name="connsiteY6" fmla="*/ 196770 h 335666"/>
              <a:gd name="connsiteX7" fmla="*/ 602001 w 602001"/>
              <a:gd name="connsiteY7" fmla="*/ 196770 h 335666"/>
              <a:gd name="connsiteX8" fmla="*/ 451530 w 602001"/>
              <a:gd name="connsiteY8" fmla="*/ 277793 h 335666"/>
              <a:gd name="connsiteX9" fmla="*/ 370508 w 602001"/>
              <a:gd name="connsiteY9" fmla="*/ 335666 h 335666"/>
              <a:gd name="connsiteX10" fmla="*/ 312634 w 602001"/>
              <a:gd name="connsiteY10" fmla="*/ 312517 h 335666"/>
              <a:gd name="connsiteX11" fmla="*/ 277910 w 602001"/>
              <a:gd name="connsiteY11" fmla="*/ 300942 h 335666"/>
              <a:gd name="connsiteX12" fmla="*/ 231611 w 602001"/>
              <a:gd name="connsiteY12" fmla="*/ 277793 h 335666"/>
              <a:gd name="connsiteX13" fmla="*/ 92715 w 602001"/>
              <a:gd name="connsiteY13" fmla="*/ 266218 h 335666"/>
              <a:gd name="connsiteX14" fmla="*/ 34842 w 602001"/>
              <a:gd name="connsiteY14" fmla="*/ 254643 h 335666"/>
              <a:gd name="connsiteX15" fmla="*/ 118 w 602001"/>
              <a:gd name="connsiteY15" fmla="*/ 243069 h 335666"/>
              <a:gd name="connsiteX16" fmla="*/ 34842 w 602001"/>
              <a:gd name="connsiteY16" fmla="*/ 104172 h 335666"/>
              <a:gd name="connsiteX17" fmla="*/ 57991 w 602001"/>
              <a:gd name="connsiteY17" fmla="*/ 46299 h 335666"/>
              <a:gd name="connsiteX18" fmla="*/ 104290 w 602001"/>
              <a:gd name="connsiteY18" fmla="*/ 0 h 335666"/>
              <a:gd name="connsiteX19" fmla="*/ 173738 w 602001"/>
              <a:gd name="connsiteY19" fmla="*/ 11575 h 335666"/>
              <a:gd name="connsiteX20" fmla="*/ 173738 w 602001"/>
              <a:gd name="connsiteY20" fmla="*/ 34724 h 33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001" h="335666">
                <a:moveTo>
                  <a:pt x="173738" y="34724"/>
                </a:moveTo>
                <a:lnTo>
                  <a:pt x="173738" y="34724"/>
                </a:lnTo>
                <a:cubicBezTo>
                  <a:pt x="395662" y="135599"/>
                  <a:pt x="218944" y="60633"/>
                  <a:pt x="370508" y="115747"/>
                </a:cubicBezTo>
                <a:cubicBezTo>
                  <a:pt x="466400" y="150616"/>
                  <a:pt x="390424" y="129407"/>
                  <a:pt x="474680" y="150471"/>
                </a:cubicBezTo>
                <a:cubicBezTo>
                  <a:pt x="486255" y="158187"/>
                  <a:pt x="496962" y="167399"/>
                  <a:pt x="509404" y="173620"/>
                </a:cubicBezTo>
                <a:cubicBezTo>
                  <a:pt x="520317" y="179076"/>
                  <a:pt x="532397" y="181843"/>
                  <a:pt x="544128" y="185195"/>
                </a:cubicBezTo>
                <a:cubicBezTo>
                  <a:pt x="587914" y="197706"/>
                  <a:pt x="576036" y="196770"/>
                  <a:pt x="602001" y="196770"/>
                </a:cubicBezTo>
                <a:lnTo>
                  <a:pt x="602001" y="196770"/>
                </a:lnTo>
                <a:cubicBezTo>
                  <a:pt x="551844" y="223778"/>
                  <a:pt x="491811" y="237512"/>
                  <a:pt x="451530" y="277793"/>
                </a:cubicBezTo>
                <a:cubicBezTo>
                  <a:pt x="396605" y="332718"/>
                  <a:pt x="425937" y="317189"/>
                  <a:pt x="370508" y="335666"/>
                </a:cubicBezTo>
                <a:cubicBezTo>
                  <a:pt x="351217" y="327950"/>
                  <a:pt x="332088" y="319812"/>
                  <a:pt x="312634" y="312517"/>
                </a:cubicBezTo>
                <a:cubicBezTo>
                  <a:pt x="301210" y="308233"/>
                  <a:pt x="289124" y="305748"/>
                  <a:pt x="277910" y="300942"/>
                </a:cubicBezTo>
                <a:cubicBezTo>
                  <a:pt x="262051" y="294145"/>
                  <a:pt x="248570" y="280973"/>
                  <a:pt x="231611" y="277793"/>
                </a:cubicBezTo>
                <a:cubicBezTo>
                  <a:pt x="185948" y="269231"/>
                  <a:pt x="139014" y="270076"/>
                  <a:pt x="92715" y="266218"/>
                </a:cubicBezTo>
                <a:cubicBezTo>
                  <a:pt x="73424" y="262360"/>
                  <a:pt x="53928" y="259414"/>
                  <a:pt x="34842" y="254643"/>
                </a:cubicBezTo>
                <a:cubicBezTo>
                  <a:pt x="23006" y="251684"/>
                  <a:pt x="1332" y="255209"/>
                  <a:pt x="118" y="243069"/>
                </a:cubicBezTo>
                <a:cubicBezTo>
                  <a:pt x="-1865" y="223238"/>
                  <a:pt x="21546" y="139628"/>
                  <a:pt x="34842" y="104172"/>
                </a:cubicBezTo>
                <a:cubicBezTo>
                  <a:pt x="42137" y="84718"/>
                  <a:pt x="46466" y="63587"/>
                  <a:pt x="57991" y="46299"/>
                </a:cubicBezTo>
                <a:cubicBezTo>
                  <a:pt x="70098" y="28139"/>
                  <a:pt x="104290" y="0"/>
                  <a:pt x="104290" y="0"/>
                </a:cubicBezTo>
                <a:cubicBezTo>
                  <a:pt x="127439" y="3858"/>
                  <a:pt x="152292" y="2043"/>
                  <a:pt x="173738" y="11575"/>
                </a:cubicBezTo>
                <a:cubicBezTo>
                  <a:pt x="188696" y="18223"/>
                  <a:pt x="173738" y="30866"/>
                  <a:pt x="173738" y="34724"/>
                </a:cubicBezTo>
                <a:close/>
              </a:path>
            </a:pathLst>
          </a:cu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Freeform: Shape 31">
            <a:extLst>
              <a:ext uri="{FF2B5EF4-FFF2-40B4-BE49-F238E27FC236}">
                <a16:creationId xmlns:a16="http://schemas.microsoft.com/office/drawing/2014/main" id="{9FD6A44D-05F3-473F-E679-9B20F71D2906}"/>
              </a:ext>
            </a:extLst>
          </p:cNvPr>
          <p:cNvSpPr/>
          <p:nvPr/>
        </p:nvSpPr>
        <p:spPr>
          <a:xfrm>
            <a:off x="958780" y="-643644"/>
            <a:ext cx="602001" cy="335666"/>
          </a:xfrm>
          <a:custGeom>
            <a:avLst/>
            <a:gdLst>
              <a:gd name="connsiteX0" fmla="*/ 173738 w 602001"/>
              <a:gd name="connsiteY0" fmla="*/ 34724 h 335666"/>
              <a:gd name="connsiteX1" fmla="*/ 173738 w 602001"/>
              <a:gd name="connsiteY1" fmla="*/ 34724 h 335666"/>
              <a:gd name="connsiteX2" fmla="*/ 370508 w 602001"/>
              <a:gd name="connsiteY2" fmla="*/ 115747 h 335666"/>
              <a:gd name="connsiteX3" fmla="*/ 474680 w 602001"/>
              <a:gd name="connsiteY3" fmla="*/ 150471 h 335666"/>
              <a:gd name="connsiteX4" fmla="*/ 509404 w 602001"/>
              <a:gd name="connsiteY4" fmla="*/ 173620 h 335666"/>
              <a:gd name="connsiteX5" fmla="*/ 544128 w 602001"/>
              <a:gd name="connsiteY5" fmla="*/ 185195 h 335666"/>
              <a:gd name="connsiteX6" fmla="*/ 602001 w 602001"/>
              <a:gd name="connsiteY6" fmla="*/ 196770 h 335666"/>
              <a:gd name="connsiteX7" fmla="*/ 602001 w 602001"/>
              <a:gd name="connsiteY7" fmla="*/ 196770 h 335666"/>
              <a:gd name="connsiteX8" fmla="*/ 451530 w 602001"/>
              <a:gd name="connsiteY8" fmla="*/ 277793 h 335666"/>
              <a:gd name="connsiteX9" fmla="*/ 370508 w 602001"/>
              <a:gd name="connsiteY9" fmla="*/ 335666 h 335666"/>
              <a:gd name="connsiteX10" fmla="*/ 312634 w 602001"/>
              <a:gd name="connsiteY10" fmla="*/ 312517 h 335666"/>
              <a:gd name="connsiteX11" fmla="*/ 277910 w 602001"/>
              <a:gd name="connsiteY11" fmla="*/ 300942 h 335666"/>
              <a:gd name="connsiteX12" fmla="*/ 231611 w 602001"/>
              <a:gd name="connsiteY12" fmla="*/ 277793 h 335666"/>
              <a:gd name="connsiteX13" fmla="*/ 92715 w 602001"/>
              <a:gd name="connsiteY13" fmla="*/ 266218 h 335666"/>
              <a:gd name="connsiteX14" fmla="*/ 34842 w 602001"/>
              <a:gd name="connsiteY14" fmla="*/ 254643 h 335666"/>
              <a:gd name="connsiteX15" fmla="*/ 118 w 602001"/>
              <a:gd name="connsiteY15" fmla="*/ 243069 h 335666"/>
              <a:gd name="connsiteX16" fmla="*/ 34842 w 602001"/>
              <a:gd name="connsiteY16" fmla="*/ 104172 h 335666"/>
              <a:gd name="connsiteX17" fmla="*/ 57991 w 602001"/>
              <a:gd name="connsiteY17" fmla="*/ 46299 h 335666"/>
              <a:gd name="connsiteX18" fmla="*/ 104290 w 602001"/>
              <a:gd name="connsiteY18" fmla="*/ 0 h 335666"/>
              <a:gd name="connsiteX19" fmla="*/ 173738 w 602001"/>
              <a:gd name="connsiteY19" fmla="*/ 11575 h 335666"/>
              <a:gd name="connsiteX20" fmla="*/ 173738 w 602001"/>
              <a:gd name="connsiteY20" fmla="*/ 34724 h 33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001" h="335666">
                <a:moveTo>
                  <a:pt x="173738" y="34724"/>
                </a:moveTo>
                <a:lnTo>
                  <a:pt x="173738" y="34724"/>
                </a:lnTo>
                <a:cubicBezTo>
                  <a:pt x="395662" y="135599"/>
                  <a:pt x="218944" y="60633"/>
                  <a:pt x="370508" y="115747"/>
                </a:cubicBezTo>
                <a:cubicBezTo>
                  <a:pt x="466400" y="150616"/>
                  <a:pt x="390424" y="129407"/>
                  <a:pt x="474680" y="150471"/>
                </a:cubicBezTo>
                <a:cubicBezTo>
                  <a:pt x="486255" y="158187"/>
                  <a:pt x="496962" y="167399"/>
                  <a:pt x="509404" y="173620"/>
                </a:cubicBezTo>
                <a:cubicBezTo>
                  <a:pt x="520317" y="179076"/>
                  <a:pt x="532397" y="181843"/>
                  <a:pt x="544128" y="185195"/>
                </a:cubicBezTo>
                <a:cubicBezTo>
                  <a:pt x="587914" y="197706"/>
                  <a:pt x="576036" y="196770"/>
                  <a:pt x="602001" y="196770"/>
                </a:cubicBezTo>
                <a:lnTo>
                  <a:pt x="602001" y="196770"/>
                </a:lnTo>
                <a:cubicBezTo>
                  <a:pt x="551844" y="223778"/>
                  <a:pt x="491811" y="237512"/>
                  <a:pt x="451530" y="277793"/>
                </a:cubicBezTo>
                <a:cubicBezTo>
                  <a:pt x="396605" y="332718"/>
                  <a:pt x="425937" y="317189"/>
                  <a:pt x="370508" y="335666"/>
                </a:cubicBezTo>
                <a:cubicBezTo>
                  <a:pt x="351217" y="327950"/>
                  <a:pt x="332088" y="319812"/>
                  <a:pt x="312634" y="312517"/>
                </a:cubicBezTo>
                <a:cubicBezTo>
                  <a:pt x="301210" y="308233"/>
                  <a:pt x="289124" y="305748"/>
                  <a:pt x="277910" y="300942"/>
                </a:cubicBezTo>
                <a:cubicBezTo>
                  <a:pt x="262051" y="294145"/>
                  <a:pt x="248570" y="280973"/>
                  <a:pt x="231611" y="277793"/>
                </a:cubicBezTo>
                <a:cubicBezTo>
                  <a:pt x="185948" y="269231"/>
                  <a:pt x="139014" y="270076"/>
                  <a:pt x="92715" y="266218"/>
                </a:cubicBezTo>
                <a:cubicBezTo>
                  <a:pt x="73424" y="262360"/>
                  <a:pt x="53928" y="259414"/>
                  <a:pt x="34842" y="254643"/>
                </a:cubicBezTo>
                <a:cubicBezTo>
                  <a:pt x="23006" y="251684"/>
                  <a:pt x="1332" y="255209"/>
                  <a:pt x="118" y="243069"/>
                </a:cubicBezTo>
                <a:cubicBezTo>
                  <a:pt x="-1865" y="223238"/>
                  <a:pt x="21546" y="139628"/>
                  <a:pt x="34842" y="104172"/>
                </a:cubicBezTo>
                <a:cubicBezTo>
                  <a:pt x="42137" y="84718"/>
                  <a:pt x="46466" y="63587"/>
                  <a:pt x="57991" y="46299"/>
                </a:cubicBezTo>
                <a:cubicBezTo>
                  <a:pt x="70098" y="28139"/>
                  <a:pt x="104290" y="0"/>
                  <a:pt x="104290" y="0"/>
                </a:cubicBezTo>
                <a:cubicBezTo>
                  <a:pt x="127439" y="3858"/>
                  <a:pt x="152292" y="2043"/>
                  <a:pt x="173738" y="11575"/>
                </a:cubicBezTo>
                <a:cubicBezTo>
                  <a:pt x="188696" y="18223"/>
                  <a:pt x="173738" y="30866"/>
                  <a:pt x="173738" y="34724"/>
                </a:cubicBezTo>
                <a:close/>
              </a:path>
            </a:pathLst>
          </a:custGeom>
          <a:solidFill>
            <a:srgbClr val="FF6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05421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6148"/>
                                        </p:tgtEl>
                                      </p:cBhvr>
                                      <p:by x="150000" y="150000"/>
                                    </p:animScale>
                                  </p:childTnLst>
                                </p:cTn>
                              </p:par>
                              <p:par>
                                <p:cTn id="7" presetID="21" presetClass="entr" presetSubtype="1"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wheel(1)">
                                      <p:cBhvr>
                                        <p:cTn id="9" dur="500"/>
                                        <p:tgtEl>
                                          <p:spTgt spid="14"/>
                                        </p:tgtEl>
                                      </p:cBhvr>
                                    </p:animEffect>
                                  </p:childTnLst>
                                </p:cTn>
                              </p:par>
                              <p:par>
                                <p:cTn id="10" presetID="10" presetClass="entr" presetSubtype="0" fill="hold" nodeType="withEffect">
                                  <p:stCondLst>
                                    <p:cond delay="7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55" presetClass="entr" presetSubtype="0" fill="hold" grpId="0" nodeType="withEffect">
                                  <p:stCondLst>
                                    <p:cond delay="750"/>
                                  </p:stCondLst>
                                  <p:childTnLst>
                                    <p:set>
                                      <p:cBhvr>
                                        <p:cTn id="14" dur="1" fill="hold">
                                          <p:stCondLst>
                                            <p:cond delay="0"/>
                                          </p:stCondLst>
                                        </p:cTn>
                                        <p:tgtEl>
                                          <p:spTgt spid="17"/>
                                        </p:tgtEl>
                                        <p:attrNameLst>
                                          <p:attrName>style.visibility</p:attrName>
                                        </p:attrNameLst>
                                      </p:cBhvr>
                                      <p:to>
                                        <p:strVal val="visible"/>
                                      </p:to>
                                    </p:set>
                                    <p:anim calcmode="lin" valueType="num">
                                      <p:cBhvr>
                                        <p:cTn id="15" dur="1000" fill="hold"/>
                                        <p:tgtEl>
                                          <p:spTgt spid="17"/>
                                        </p:tgtEl>
                                        <p:attrNameLst>
                                          <p:attrName>ppt_w</p:attrName>
                                        </p:attrNameLst>
                                      </p:cBhvr>
                                      <p:tavLst>
                                        <p:tav tm="0">
                                          <p:val>
                                            <p:strVal val="#ppt_w*0.70"/>
                                          </p:val>
                                        </p:tav>
                                        <p:tav tm="100000">
                                          <p:val>
                                            <p:strVal val="#ppt_w"/>
                                          </p:val>
                                        </p:tav>
                                      </p:tavLst>
                                    </p:anim>
                                    <p:anim calcmode="lin" valueType="num">
                                      <p:cBhvr>
                                        <p:cTn id="16" dur="1000" fill="hold"/>
                                        <p:tgtEl>
                                          <p:spTgt spid="17"/>
                                        </p:tgtEl>
                                        <p:attrNameLst>
                                          <p:attrName>ppt_h</p:attrName>
                                        </p:attrNameLst>
                                      </p:cBhvr>
                                      <p:tavLst>
                                        <p:tav tm="0">
                                          <p:val>
                                            <p:strVal val="#ppt_h"/>
                                          </p:val>
                                        </p:tav>
                                        <p:tav tm="100000">
                                          <p:val>
                                            <p:strVal val="#ppt_h"/>
                                          </p:val>
                                        </p:tav>
                                      </p:tavLst>
                                    </p:anim>
                                    <p:animEffect transition="in" filter="fade">
                                      <p:cBhvr>
                                        <p:cTn id="17" dur="1000"/>
                                        <p:tgtEl>
                                          <p:spTgt spid="17"/>
                                        </p:tgtEl>
                                      </p:cBhvr>
                                    </p:animEffect>
                                  </p:childTnLst>
                                </p:cTn>
                              </p:par>
                              <p:par>
                                <p:cTn id="18" presetID="0" presetClass="path" presetSubtype="0" repeatCount="indefinite" accel="50000" decel="50000" fill="hold" grpId="0" nodeType="withEffect">
                                  <p:stCondLst>
                                    <p:cond delay="0"/>
                                  </p:stCondLst>
                                  <p:childTnLst>
                                    <p:animMotion origin="layout" path="M 0.06758 -0.00671 L 0.06758 -0.00578 C 0.06706 0.00625 0.06445 0.05949 0.06341 0.07037 C 0.06237 0.08033 0.06172 0.09074 0.06055 0.1007 C 0.05977 0.10718 0.05872 0.11297 0.0582 0.11968 C 0.05651 0.14051 0.05794 0.12361 0.05482 0.15047 C 0.05221 0.17246 0.05417 0.16088 0.05117 0.17685 C 0.05234 0.18334 0.05326 0.19167 0.05482 0.19769 C 0.06615 0.24051 0.05703 0.19283 0.06719 0.23565 C 0.07044 0.24931 0.07161 0.25973 0.07383 0.27523 C 0.07396 0.28102 0.07448 0.28658 0.07422 0.29213 C 0.07357 0.30718 0.07135 0.32223 0.06901 0.3338 C 0.06849 0.33681 0.06771 0.33866 0.06719 0.34167 C 0.06615 0.3456 0.06523 0.35023 0.06432 0.35486 C 0.06263 0.36412 0.0612 0.37431 0.05964 0.38334 C 0.05872 0.38797 0.05755 0.3919 0.05677 0.39653 C 0.05625 0.39908 0.05443 0.4169 0.0543 0.41736 C 0.05339 0.4294 0.05234 0.4507 0.05156 0.46459 C 0.05195 0.47037 0.05182 0.47778 0.053 0.48195 C 0.05625 0.49468 0.06068 0.50301 0.06432 0.51389 C 0.07148 0.53611 0.06823 0.52755 0.07383 0.54051 C 0.07422 0.54422 0.07487 0.54676 0.07526 0.55023 C 0.07552 0.55301 0.07565 0.55625 0.07565 0.55949 C 0.07565 0.5882 0.07461 0.5794 0.0724 0.6125 C 0.07057 0.63866 0.07005 0.66412 0.06901 0.69051 C 0.06641 0.75672 0.06862 0.68959 0.06667 0.75278 C 0.0668 0.76297 0.06654 0.77361 0.06719 0.78357 C 0.0681 0.8 0.07331 0.82084 0.07617 0.82848 C 0.08112 0.84144 0.08633 0.85278 0.0918 0.86065 C 0.0957 0.86667 0.1 0.8676 0.10417 0.8706 C 0.10951 0.87385 0.11484 0.87593 0.12031 0.87778 C 0.12617 0.88565 0.12435 0.88125 0.11406 0.93079 C 0.10755 0.96273 0.09896 0.98727 0.09284 1.02014 C 0.09141 1.02801 0.08984 1.03496 0.08854 1.04283 C 0.08776 1.04792 0.08724 1.05348 0.08659 1.0581 C 0.08633 1.05973 0.08594 1.06181 0.08568 1.06343 C 0.08594 1.0713 0.08607 1.0794 0.08659 1.08658 C 0.08672 1.0882 0.08672 1.09098 0.08711 1.0919 C 0.08789 1.09514 0.08906 1.09607 0.08997 1.09792 C 0.09349 1.10556 0.09102 1.10185 0.09375 1.10556 C 0.09388 1.10648 0.09596 1.11968 0.09609 1.12269 C 0.09635 1.12709 0.09609 1.13125 0.09609 1.13611 " pathEditMode="relative" rAng="0" ptsTypes="AAAAAAAAAAAAAAAAAAAAAAAAAAAAAAAAAAAAAAAAAA">
                                      <p:cBhvr>
                                        <p:cTn id="19" dur="3000" fill="hold"/>
                                        <p:tgtEl>
                                          <p:spTgt spid="20"/>
                                        </p:tgtEl>
                                        <p:attrNameLst>
                                          <p:attrName>ppt_x</p:attrName>
                                          <p:attrName>ppt_y</p:attrName>
                                        </p:attrNameLst>
                                      </p:cBhvr>
                                      <p:rCtr x="1979" y="57130"/>
                                    </p:animMotion>
                                  </p:childTnLst>
                                </p:cTn>
                              </p:par>
                              <p:par>
                                <p:cTn id="20" presetID="0" presetClass="path" presetSubtype="0" repeatCount="indefinite" accel="50000" decel="50000" fill="hold" grpId="0" nodeType="withEffect">
                                  <p:stCondLst>
                                    <p:cond delay="0"/>
                                  </p:stCondLst>
                                  <p:childTnLst>
                                    <p:animMotion origin="layout" path="M 0.07865 0.00555 L 0.07865 0.00648 C 0.07839 0.01851 0.07682 0.06944 0.0763 0.08055 C 0.07578 0.0905 0.07539 0.10023 0.07461 0.10995 C 0.07422 0.11597 0.07357 0.12222 0.07331 0.1287 C 0.0724 0.14838 0.07318 0.13194 0.07148 0.15833 C 0.06992 0.18009 0.07096 0.16898 0.0694 0.18402 C 0.06992 0.19074 0.07057 0.19814 0.07148 0.20439 C 0.07787 0.24606 0.07266 0.2 0.07839 0.24097 C 0.08021 0.25463 0.08099 0.26481 0.08216 0.28032 C 0.08229 0.28495 0.08255 0.2912 0.08242 0.29675 C 0.08203 0.31064 0.08073 0.32546 0.07943 0.33726 C 0.07917 0.33981 0.07878 0.34143 0.07839 0.34467 C 0.07787 0.34884 0.07734 0.35277 0.07682 0.35717 C 0.07591 0.3662 0.075 0.37662 0.07422 0.38541 C 0.07357 0.38935 0.07292 0.39328 0.07253 0.39791 C 0.07227 0.40023 0.07122 0.41805 0.07109 0.41805 C 0.07057 0.42986 0.06992 0.45092 0.06953 0.46458 C 0.06979 0.47013 0.06966 0.47708 0.07031 0.48125 C 0.07227 0.49375 0.07474 0.50162 0.07682 0.5125 C 0.08086 0.53402 0.07904 0.52592 0.08216 0.53842 C 0.08242 0.54166 0.08281 0.54444 0.08294 0.54791 C 0.0832 0.55046 0.0832 0.5537 0.0832 0.55694 C 0.0832 0.58472 0.08268 0.57638 0.08138 0.6081 C 0.08034 0.63379 0.08008 0.65833 0.07943 0.68402 C 0.078 0.74861 0.0793 0.68333 0.07813 0.74537 C 0.07826 0.75509 0.07813 0.76527 0.07839 0.775 C 0.07904 0.7912 0.0819 0.81157 0.08359 0.81898 C 0.08633 0.83148 0.08932 0.84259 0.09245 0.85023 C 0.09466 0.85555 0.09714 0.8574 0.09948 0.85949 C 0.10247 0.8625 0.1056 0.86458 0.10859 0.86643 C 0.11198 0.87453 0.11094 0.87037 0.10508 0.91875 C 0.1013 0.94976 0.09648 0.97314 0.09297 1.00532 C 0.09219 1.01296 0.09128 1.0199 0.0905 1.02754 C 0.0901 1.0324 0.08984 1.0375 0.08945 1.04259 C 0.08932 1.04421 0.08906 1.04629 0.08893 1.04791 C 0.08906 1.05532 0.08906 1.06342 0.08945 1.0699 C 0.08958 1.07199 0.08958 1.07453 0.08971 1.07569 C 0.09023 1.07777 0.09089 1.07939 0.09141 1.08125 C 0.09336 1.08865 0.09193 1.08472 0.09349 1.08865 C 0.09362 1.08958 0.09479 1.10231 0.09492 1.10509 C 0.09505 1.10925 0.09492 1.11342 0.09492 1.11875 " pathEditMode="relative" rAng="0" ptsTypes="AAAAAAAAAAAAAAAAAAAAAAAAAAAAAAAAAAAAAAAAAA">
                                      <p:cBhvr>
                                        <p:cTn id="21" dur="2500" fill="hold"/>
                                        <p:tgtEl>
                                          <p:spTgt spid="21"/>
                                        </p:tgtEl>
                                        <p:attrNameLst>
                                          <p:attrName>ppt_x</p:attrName>
                                          <p:attrName>ppt_y</p:attrName>
                                        </p:attrNameLst>
                                      </p:cBhvr>
                                      <p:rCtr x="1120" y="55648"/>
                                    </p:animMotion>
                                  </p:childTnLst>
                                </p:cTn>
                              </p:par>
                              <p:par>
                                <p:cTn id="22" presetID="0" presetClass="path" presetSubtype="0" repeatCount="indefinite" accel="50000" decel="50000" fill="hold" grpId="0" nodeType="withEffect">
                                  <p:stCondLst>
                                    <p:cond delay="0"/>
                                  </p:stCondLst>
                                  <p:childTnLst>
                                    <p:animMotion origin="layout" path="M 0.04714 4.44444E-6 L 0.04714 0.00069 C 0.04662 0.01273 0.04388 0.06203 0.04284 0.07245 C 0.0418 0.08194 0.04115 0.09213 0.03984 0.10092 C 0.03906 0.1074 0.03802 0.11273 0.03737 0.11898 C 0.03568 0.13842 0.03724 0.12222 0.03399 0.14814 C 0.03125 0.16875 0.0332 0.1581 0.03021 0.17268 C 0.03125 0.17916 0.03229 0.18703 0.03399 0.19259 C 0.0457 0.23263 0.0362 0.18819 0.04675 0.22847 C 0.05013 0.24143 0.05143 0.25092 0.05352 0.26597 C 0.05391 0.27083 0.0543 0.27685 0.05404 0.28194 C 0.05339 0.29606 0.05104 0.30995 0.0487 0.32129 C 0.04818 0.32384 0.0474 0.32569 0.04675 0.32847 C 0.0457 0.3324 0.04466 0.33634 0.04375 0.34074 C 0.04206 0.3493 0.0405 0.35925 0.03893 0.36759 C 0.03802 0.37175 0.03685 0.37592 0.03594 0.38009 C 0.03542 0.38263 0.03346 0.39953 0.03346 0.39976 C 0.03242 0.41111 0.03125 0.43125 0.0306 0.44467 C 0.03099 0.45 0.03086 0.45694 0.03203 0.46088 C 0.03542 0.47291 0.03998 0.48078 0.04375 0.4912 C 0.0513 0.51226 0.04779 0.50416 0.05352 0.51597 C 0.05404 0.51944 0.05482 0.52222 0.05508 0.52546 C 0.05547 0.528 0.0556 0.53101 0.0556 0.53425 C 0.0556 0.56134 0.05456 0.553 0.05208 0.58379 C 0.05039 0.60856 0.04974 0.6324 0.0487 0.65717 C 0.04596 0.72037 0.04831 0.65671 0.04623 0.71666 C 0.04636 0.72638 0.04609 0.73588 0.04675 0.74513 C 0.04766 0.76134 0.05313 0.78101 0.05612 0.78819 C 0.0612 0.8 0.06667 0.81111 0.0724 0.81851 C 0.07643 0.82361 0.08086 0.82523 0.08503 0.82777 C 0.09076 0.83055 0.09623 0.8324 0.10182 0.83449 C 0.10794 0.84166 0.10612 0.83773 0.09544 0.88472 C 0.08867 0.91481 0.07969 0.93773 0.07331 0.96898 C 0.07188 0.97615 0.07018 0.98287 0.06888 0.99027 C 0.0681 0.99513 0.06758 0.99976 0.06693 1.00486 C 0.06667 1.00648 0.06615 1.00856 0.06589 1.00995 C 0.06615 1.01713 0.06641 1.02476 0.06693 1.03125 C 0.06706 1.0331 0.06693 1.03588 0.06745 1.03703 C 0.06823 1.03912 0.0694 1.04027 0.07031 1.04213 C 0.07409 1.0493 0.07149 1.04583 0.07422 1.0493 C 0.07448 1.05023 0.07669 1.06273 0.07682 1.06527 C 0.07695 1.06944 0.07682 1.07361 0.07682 1.07847 " pathEditMode="relative" rAng="0" ptsTypes="AAAAAAAAAAAAAAAAAAAAAAAAAAAAAAAAAAAAAAAAAA">
                                      <p:cBhvr>
                                        <p:cTn id="23" dur="1750" fill="hold"/>
                                        <p:tgtEl>
                                          <p:spTgt spid="22"/>
                                        </p:tgtEl>
                                        <p:attrNameLst>
                                          <p:attrName>ppt_x</p:attrName>
                                          <p:attrName>ppt_y</p:attrName>
                                        </p:attrNameLst>
                                      </p:cBhvr>
                                      <p:rCtr x="2057" y="53912"/>
                                    </p:animMotion>
                                  </p:childTnLst>
                                </p:cTn>
                              </p:par>
                              <p:par>
                                <p:cTn id="24" presetID="0" presetClass="path" presetSubtype="0" repeatCount="indefinite" accel="50000" decel="50000" fill="hold" grpId="0" nodeType="withEffect">
                                  <p:stCondLst>
                                    <p:cond delay="0"/>
                                  </p:stCondLst>
                                  <p:childTnLst>
                                    <p:animMotion origin="layout" path="M -0.00782 4.44444E-6 L -0.00782 0.00092 C -0.0086 0.01296 -0.01185 0.06481 -0.01328 0.07523 C -0.01459 0.08541 -0.01537 0.0956 -0.01693 0.10486 C -0.01784 0.11134 -0.01927 0.11713 -0.02006 0.12338 C -0.02214 0.14351 -0.02019 0.12685 -0.02422 0.1537 C -0.02761 0.17523 -0.02513 0.16412 -0.02891 0.17916 C -0.02748 0.18588 -0.02618 0.19375 -0.02422 0.19976 C -0.00964 0.24166 -0.02149 0.19513 -0.00834 0.23657 C -0.00417 0.25023 -0.00261 0.26018 0.00013 0.27569 C 0.00039 0.28078 0.00104 0.2868 0.00078 0.29236 C -0.00013 0.30648 -0.00313 0.32129 -0.00599 0.3331 C -0.00664 0.33564 -0.00756 0.3375 -0.00834 0.34027 C -0.00964 0.34467 -0.01094 0.34861 -0.01211 0.35324 C -0.0142 0.36226 -0.01602 0.37222 -0.0181 0.38101 C -0.01927 0.38564 -0.02071 0.38935 -0.02175 0.39398 C -0.02253 0.39652 -0.02474 0.41412 -0.02487 0.41435 C -0.02604 0.42615 -0.02748 0.44722 -0.02852 0.46088 C -0.02787 0.46643 -0.028 0.47361 -0.02657 0.47777 C -0.0224 0.49004 -0.0168 0.49814 -0.01211 0.50902 C -0.00274 0.53055 -0.00703 0.52245 0.00013 0.53495 C 0.00078 0.53842 0.00156 0.54097 0.00208 0.54444 C 0.00247 0.54722 0.0026 0.55046 0.0026 0.55347 C 0.0026 0.58171 0.00117 0.57314 -0.0017 0.60509 C -0.00391 0.63078 -0.00456 0.65532 -0.00599 0.68078 C -0.00925 0.74652 -0.00638 0.68032 -0.00899 0.74282 C -0.00886 0.75254 -0.00912 0.7625 -0.00834 0.77222 C -0.00716 0.78865 -0.00052 0.80902 0.00325 0.81666 C 0.00963 0.82916 0.01627 0.84027 0.02343 0.84814 C 0.02838 0.85393 0.03398 0.85509 0.03919 0.85763 C 0.04609 0.86041 0.05299 0.86273 0.05989 0.86481 C 0.06757 0.87245 0.06536 0.86828 0.05208 0.91666 C 0.04362 0.94791 0.03255 0.97152 0.02461 1.00393 C 0.02278 1.01134 0.02083 1.01851 0.01914 1.02615 C 0.0181 1.03078 0.01757 1.03611 0.01666 1.0412 C 0.01627 1.04282 0.01588 1.0449 0.01549 1.04629 C 0.01588 1.05393 0.01588 1.0618 0.01666 1.06875 C 0.01692 1.0706 0.01679 1.07314 0.01731 1.0743 C 0.01836 1.07685 0.01979 1.078 0.02096 1.07986 C 0.02552 1.08726 0.02239 1.08379 0.02578 1.08726 C 0.02604 1.08819 0.02877 1.10138 0.0289 1.10393 C 0.02916 1.1081 0.0289 1.11226 0.0289 1.11759 " pathEditMode="relative" rAng="0" ptsTypes="AAAAAAAAAAAAAAAAAAAAAAAAAAAAAAAAAAAAAAAAAA">
                                      <p:cBhvr>
                                        <p:cTn id="25" dur="2250" fill="hold"/>
                                        <p:tgtEl>
                                          <p:spTgt spid="23"/>
                                        </p:tgtEl>
                                        <p:attrNameLst>
                                          <p:attrName>ppt_x</p:attrName>
                                          <p:attrName>ppt_y</p:attrName>
                                        </p:attrNameLst>
                                      </p:cBhvr>
                                      <p:rCtr x="2552" y="55880"/>
                                    </p:animMotion>
                                  </p:childTnLst>
                                </p:cTn>
                              </p:par>
                              <p:par>
                                <p:cTn id="26" presetID="0" presetClass="path" presetSubtype="0" repeatCount="indefinite" accel="50000" decel="50000" fill="hold" grpId="0" nodeType="withEffect">
                                  <p:stCondLst>
                                    <p:cond delay="0"/>
                                  </p:stCondLst>
                                  <p:childTnLst>
                                    <p:animMotion origin="layout" path="M 0.08502 3.7037E-6 L 0.08502 0.00069 C 0.08424 0.01296 0.08034 0.06481 0.07877 0.07546 C 0.07747 0.08541 0.07643 0.0956 0.07461 0.10486 C 0.07356 0.11134 0.072 0.11713 0.07122 0.12361 C 0.06875 0.14351 0.07096 0.12708 0.0664 0.1537 C 0.0625 0.17546 0.06536 0.16412 0.06093 0.17916 C 0.06263 0.18611 0.06406 0.19398 0.0664 0.19976 C 0.08281 0.24166 0.06953 0.19514 0.08437 0.2368 C 0.08906 0.25023 0.09101 0.26018 0.09414 0.27569 C 0.0944 0.28101 0.09505 0.2868 0.09479 0.29236 C 0.09375 0.30671 0.09049 0.32152 0.08711 0.3331 C 0.08633 0.33611 0.08515 0.33773 0.08437 0.34051 C 0.08294 0.34467 0.08151 0.34884 0.08021 0.35324 C 0.07786 0.3625 0.07565 0.37245 0.0733 0.38125 C 0.072 0.38541 0.07044 0.38958 0.06914 0.39398 C 0.06836 0.39676 0.06575 0.41435 0.06562 0.41458 C 0.06432 0.42615 0.06263 0.44722 0.06146 0.46111 C 0.06211 0.46666 0.06198 0.47361 0.06367 0.47777 C 0.06849 0.49027 0.07487 0.49814 0.08021 0.50902 C 0.09075 0.53078 0.08593 0.52245 0.09414 0.53495 C 0.09479 0.53842 0.0957 0.5412 0.09622 0.54467 C 0.09661 0.54722 0.09687 0.55046 0.09687 0.5537 C 0.09687 0.58171 0.09531 0.57314 0.09192 0.60532 C 0.08945 0.63101 0.08867 0.65555 0.08711 0.68125 C 0.08333 0.74652 0.08659 0.68055 0.08372 0.74282 C 0.08385 0.75277 0.08346 0.76273 0.08437 0.77245 C 0.0858 0.78889 0.09336 0.80926 0.09765 0.81689 C 0.10481 0.82939 0.1125 0.84051 0.12044 0.84814 C 0.12617 0.8537 0.13255 0.85532 0.13854 0.85764 C 0.14635 0.86064 0.15416 0.86273 0.16211 0.86481 C 0.1707 0.87245 0.1681 0.86851 0.15312 0.91689 C 0.14349 0.94814 0.13086 0.97176 0.12187 1.00393 C 0.11979 1.01157 0.11758 1.01851 0.11562 1.02639 C 0.11445 1.03101 0.1138 1.03634 0.11289 1.0412 C 0.1125 1.04282 0.11198 1.0449 0.11146 1.04652 C 0.11198 1.05393 0.11198 1.06203 0.11289 1.06875 C 0.11302 1.0706 0.11289 1.07338 0.11354 1.07453 C 0.11471 1.07708 0.1164 1.07824 0.11771 1.07986 C 0.12278 1.0875 0.11927 1.08379 0.12317 1.0875 C 0.12356 1.08842 0.12656 1.10139 0.12669 1.10416 C 0.12708 1.10833 0.12669 1.1125 0.12669 1.11759 " pathEditMode="relative" rAng="0" ptsTypes="AAAAAAAAAAAAAAAAAAAAAAAAAAAAAAAAAAAAAAAAAA">
                                      <p:cBhvr>
                                        <p:cTn id="27" dur="1750" fill="hold"/>
                                        <p:tgtEl>
                                          <p:spTgt spid="24"/>
                                        </p:tgtEl>
                                        <p:attrNameLst>
                                          <p:attrName>ppt_x</p:attrName>
                                          <p:attrName>ppt_y</p:attrName>
                                        </p:attrNameLst>
                                      </p:cBhvr>
                                      <p:rCtr x="2891" y="55880"/>
                                    </p:animMotion>
                                  </p:childTnLst>
                                </p:cTn>
                              </p:par>
                              <p:par>
                                <p:cTn id="28" presetID="0" presetClass="path" presetSubtype="0" repeatCount="indefinite" accel="50000" decel="50000" fill="hold" grpId="0" nodeType="withEffect">
                                  <p:stCondLst>
                                    <p:cond delay="0"/>
                                  </p:stCondLst>
                                  <p:childTnLst>
                                    <p:animMotion origin="layout" path="M 5E-6 3.7037E-7 L 5E-6 0.00069 C 0.0004 0.0125 0.00209 0.0625 0.00274 0.07315 C 0.00339 0.08241 0.00378 0.09259 0.00456 0.10185 C 0.00507 0.10764 0.00573 0.11389 0.00599 0.11991 C 0.00716 0.13912 0.00626 0.12338 0.00821 0.14884 C 0.01003 0.17037 0.00873 0.15926 0.01068 0.17338 C 0.0099 0.18079 0.00925 0.18819 0.00821 0.19398 C 0.00091 0.23449 0.00678 0.18958 0.00027 0.23009 C -0.00182 0.24282 -0.0026 0.25278 -0.00403 0.26759 C -0.00416 0.27292 -0.00455 0.27847 -0.00429 0.2838 C -0.0039 0.29745 -0.00248 0.31204 -0.00092 0.32338 C -0.00065 0.32616 -0.00014 0.32778 0.00027 0.33032 C 0.00091 0.33472 0.00156 0.33866 0.00209 0.34306 C 0.00312 0.35185 0.00404 0.36157 0.00521 0.37014 C 0.00573 0.37431 0.00651 0.37824 0.00704 0.38218 C 0.0073 0.38518 0.0086 0.40231 0.0086 0.40255 C 0.00911 0.41389 0.0099 0.43403 0.01042 0.44792 C 0.01003 0.45301 0.01016 0.45995 0.0095 0.46389 C 0.0073 0.47593 0.00443 0.48403 0.00209 0.49444 C -0.00248 0.51551 -0.0004 0.50764 -0.00403 0.51944 C -0.00429 0.52292 -0.00481 0.52569 -0.00494 0.52893 C -0.0052 0.53148 -0.0052 0.53449 -0.0052 0.53773 C -0.0052 0.56505 -0.00455 0.55671 -0.00312 0.58796 C -0.00195 0.61273 -0.0017 0.63657 -0.00092 0.66111 C 0.00079 0.72523 -0.00065 0.66042 0.00052 0.72153 C 0.00052 0.73056 0.00066 0.74074 0.00027 0.75046 C -0.0004 0.76574 -0.00364 0.78588 -0.00559 0.79329 C -0.00872 0.80556 -0.01224 0.81643 -0.01563 0.82384 C -0.01823 0.8287 -0.02097 0.83032 -0.02369 0.83264 C -0.02721 0.83542 -0.0306 0.83796 -0.03412 0.84005 C -0.0379 0.84745 -0.03671 0.84329 -0.03008 0.89051 C -0.02591 0.92083 -0.02032 0.94375 -0.01641 0.97523 C -0.01537 0.98241 -0.01433 0.98935 -0.01355 0.99676 C -0.01303 1.00162 -0.01277 1.00648 -0.01237 1.01134 C -0.01224 1.01296 -0.01198 1.01505 -0.01172 1.01643 C -0.01198 1.02384 -0.01198 1.03148 -0.01237 1.03819 C -0.01237 1.03981 -0.01237 1.04259 -0.01264 1.04375 C -0.01316 1.04606 -0.01394 1.04722 -0.01446 1.04907 C -0.0168 1.05625 -0.01524 1.05255 -0.01693 1.05625 C -0.01706 1.05718 -0.01836 1.06968 -0.01849 1.07245 C -0.01862 1.07662 -0.01849 1.08056 -0.01849 1.08565 " pathEditMode="relative" rAng="0" ptsTypes="AAAAAAAAAAAAAAAAAAAAAAAAAAAAAAAAAAAAAAAAAA">
                                      <p:cBhvr>
                                        <p:cTn id="29" dur="2000" fill="hold"/>
                                        <p:tgtEl>
                                          <p:spTgt spid="25"/>
                                        </p:tgtEl>
                                        <p:attrNameLst>
                                          <p:attrName>ppt_x</p:attrName>
                                          <p:attrName>ppt_y</p:attrName>
                                        </p:attrNameLst>
                                      </p:cBhvr>
                                      <p:rCtr x="-1276" y="54282"/>
                                    </p:animMotion>
                                  </p:childTnLst>
                                </p:cTn>
                              </p:par>
                              <p:par>
                                <p:cTn id="30" presetID="0" presetClass="path" presetSubtype="0" repeatCount="indefinite" accel="50000" decel="50000" fill="hold" grpId="0" nodeType="withEffect">
                                  <p:stCondLst>
                                    <p:cond delay="0"/>
                                  </p:stCondLst>
                                  <p:childTnLst>
                                    <p:animMotion origin="layout" path="M 0.06706 -3.33333E-6 L 0.06706 0.0007 C 0.06667 0.01181 0.06446 0.06019 0.06367 0.07014 C 0.06289 0.07917 0.06237 0.08889 0.06133 0.09792 C 0.06081 0.10371 0.0599 0.10903 0.05951 0.11528 C 0.05821 0.13426 0.05938 0.11875 0.0569 0.14329 C 0.05469 0.16343 0.05625 0.15278 0.05391 0.16713 C 0.05482 0.17315 0.0556 0.18079 0.0569 0.18635 C 0.06589 0.22523 0.0586 0.18172 0.06667 0.22084 C 0.06927 0.23334 0.07032 0.24283 0.07201 0.25718 C 0.07214 0.26227 0.07253 0.26736 0.0724 0.27223 C 0.07188 0.28611 0.07005 0.29977 0.06823 0.31019 C 0.06784 0.31297 0.06719 0.31482 0.06667 0.3176 C 0.06589 0.3213 0.06511 0.32523 0.06446 0.32963 C 0.06315 0.33797 0.06198 0.34723 0.06068 0.35556 C 0.0599 0.35973 0.05899 0.3632 0.05834 0.3676 C 0.05795 0.36991 0.05651 0.38611 0.05638 0.38635 C 0.05573 0.39769 0.05482 0.4169 0.05417 0.42963 C 0.05456 0.43496 0.05443 0.44167 0.05534 0.44537 C 0.05795 0.45695 0.06146 0.46459 0.06446 0.47454 C 0.07018 0.49468 0.06758 0.48704 0.07201 0.49885 C 0.0724 0.50209 0.07292 0.5044 0.07318 0.50764 C 0.07344 0.51019 0.07357 0.5132 0.07357 0.51598 C 0.07357 0.54213 0.07266 0.53426 0.07084 0.56459 C 0.0694 0.5882 0.06901 0.61135 0.06823 0.63542 C 0.06615 0.69584 0.06784 0.63473 0.06628 0.69236 C 0.06641 0.70162 0.06628 0.71111 0.06667 0.72014 C 0.06745 0.73519 0.07162 0.7544 0.07396 0.76111 C 0.07787 0.77292 0.08203 0.78357 0.08646 0.79051 C 0.08959 0.79607 0.09297 0.79699 0.09636 0.79954 C 0.10065 0.80255 0.10495 0.80463 0.10925 0.80625 C 0.11393 0.81343 0.1125 0.80949 0.1043 0.8544 C 0.09909 0.88357 0.09219 0.90602 0.08724 0.93611 C 0.08607 0.94306 0.0849 0.94954 0.08373 0.95672 C 0.08321 0.96135 0.08282 0.96621 0.08229 0.97061 C 0.08203 0.97199 0.08177 0.97408 0.08151 0.97547 C 0.08177 0.98264 0.08177 0.99005 0.08229 0.99653 C 0.08242 0.99792 0.08229 1.0007 0.08268 1.00139 C 0.08334 1.00417 0.08425 1.0051 0.0849 1.00672 C 0.08776 1.01389 0.08581 1.01042 0.08802 1.01389 C 0.08815 1.01482 0.08985 1.02686 0.08985 1.0294 C 0.09011 1.03334 0.08985 1.03727 0.08985 1.04167 " pathEditMode="relative" rAng="0" ptsTypes="AAAAAAAAAAAAAAAAAAAAAAAAAAAAAAAAAAAAAAAAAA">
                                      <p:cBhvr>
                                        <p:cTn id="31" dur="3000" fill="hold"/>
                                        <p:tgtEl>
                                          <p:spTgt spid="26"/>
                                        </p:tgtEl>
                                        <p:attrNameLst>
                                          <p:attrName>ppt_x</p:attrName>
                                          <p:attrName>ppt_y</p:attrName>
                                        </p:attrNameLst>
                                      </p:cBhvr>
                                      <p:rCtr x="1589" y="52083"/>
                                    </p:animMotion>
                                  </p:childTnLst>
                                </p:cTn>
                              </p:par>
                              <p:par>
                                <p:cTn id="32" presetID="0" presetClass="path" presetSubtype="0" repeatCount="indefinite" accel="50000" decel="50000" fill="hold" grpId="0" nodeType="withEffect">
                                  <p:stCondLst>
                                    <p:cond delay="0"/>
                                  </p:stCondLst>
                                  <p:childTnLst>
                                    <p:animMotion origin="layout" path="M 0.13008 -3.33333E-6 L 0.13008 0.0007 C 0.12969 0.01227 0.12799 0.06135 0.12734 0.07176 C 0.12669 0.08125 0.12617 0.09098 0.12539 0.1 C 0.12487 0.10602 0.12422 0.11158 0.12383 0.11783 C 0.12279 0.13681 0.1237 0.12107 0.12174 0.1463 C 0.11992 0.16713 0.12122 0.15625 0.11927 0.17061 C 0.12005 0.17732 0.1207 0.18473 0.12174 0.19028 C 0.12917 0.2301 0.12305 0.18588 0.12982 0.22547 C 0.1319 0.23843 0.13281 0.24792 0.13411 0.2625 C 0.13424 0.2676 0.13463 0.27315 0.1345 0.27848 C 0.13398 0.29213 0.13255 0.30625 0.13099 0.31713 C 0.13073 0.31991 0.13021 0.32153 0.12982 0.32431 C 0.12917 0.32824 0.12851 0.33218 0.12786 0.33658 C 0.12682 0.34514 0.12591 0.35463 0.12487 0.3632 C 0.12422 0.36713 0.12344 0.37084 0.12292 0.37523 C 0.12253 0.37778 0.12135 0.39445 0.12135 0.39468 C 0.1207 0.40579 0.12005 0.42593 0.11953 0.43912 C 0.11979 0.44445 0.11966 0.45116 0.12044 0.45486 C 0.12266 0.4669 0.12552 0.47454 0.12786 0.48496 C 0.13268 0.50533 0.13047 0.49769 0.13411 0.50949 C 0.1345 0.51273 0.13489 0.51528 0.13516 0.51852 C 0.13529 0.5213 0.13542 0.52431 0.13542 0.52732 C 0.13542 0.55394 0.13476 0.54584 0.1332 0.57639 C 0.13203 0.60093 0.13177 0.62431 0.13099 0.64885 C 0.1293 0.71088 0.13073 0.64815 0.12943 0.70741 C 0.12956 0.7169 0.12943 0.72639 0.12982 0.73565 C 0.13047 0.75116 0.13385 0.77084 0.13581 0.77801 C 0.13893 0.78982 0.14245 0.80047 0.14609 0.80787 C 0.14857 0.81297 0.15143 0.81459 0.15417 0.8169 C 0.15768 0.81968 0.1612 0.82176 0.16471 0.82361 C 0.16875 0.83102 0.16745 0.82709 0.16068 0.87315 C 0.15638 0.90278 0.15065 0.92547 0.14674 0.95625 C 0.1457 0.9632 0.14466 0.96991 0.14388 0.97732 C 0.14336 0.98195 0.1431 0.98681 0.14258 0.99167 C 0.14245 0.99329 0.14219 0.99514 0.14193 0.99676 C 0.14219 1.00371 0.14219 1.01135 0.14258 1.01783 C 0.14271 1.01968 0.14271 1.02223 0.14297 1.02338 C 0.14349 1.0257 0.14427 1.02686 0.14479 1.02848 C 0.14713 1.03565 0.14557 1.03218 0.14726 1.03565 C 0.14739 1.03658 0.14883 1.04885 0.14883 1.05139 C 0.14896 1.05556 0.14883 1.05949 0.14883 1.06436 " pathEditMode="relative" rAng="0" ptsTypes="AAAAAAAAAAAAAAAAAAAAAAAAAAAAAAAAAAAAAAAAAA">
                                      <p:cBhvr>
                                        <p:cTn id="33" dur="1500" fill="hold"/>
                                        <p:tgtEl>
                                          <p:spTgt spid="27"/>
                                        </p:tgtEl>
                                        <p:attrNameLst>
                                          <p:attrName>ppt_x</p:attrName>
                                          <p:attrName>ppt_y</p:attrName>
                                        </p:attrNameLst>
                                      </p:cBhvr>
                                      <p:rCtr x="1302" y="53218"/>
                                    </p:animMotion>
                                  </p:childTnLst>
                                </p:cTn>
                              </p:par>
                              <p:par>
                                <p:cTn id="34" presetID="0" presetClass="path" presetSubtype="0" repeatCount="indefinite" accel="50000" decel="50000" fill="hold" grpId="0" nodeType="withEffect">
                                  <p:stCondLst>
                                    <p:cond delay="0"/>
                                  </p:stCondLst>
                                  <p:childTnLst>
                                    <p:animMotion origin="layout" path="M 0.12422 3.7037E-6 L 0.12422 0.00069 C 0.12448 0.01273 0.12539 0.06157 0.12578 0.07176 C 0.12617 0.08125 0.12643 0.0912 0.12696 0.09976 C 0.12722 0.10578 0.12761 0.1118 0.12774 0.11782 C 0.12839 0.1368 0.12787 0.12083 0.12904 0.14629 C 0.12995 0.16713 0.1293 0.15648 0.13047 0.17083 C 0.12995 0.17754 0.12956 0.18472 0.12904 0.19051 C 0.12474 0.23032 0.12826 0.18611 0.12448 0.22569 C 0.12318 0.23865 0.12279 0.24814 0.12201 0.26296 C 0.12188 0.26782 0.12162 0.27361 0.12175 0.2787 C 0.12201 0.29259 0.12292 0.30648 0.1237 0.31736 C 0.12396 0.32037 0.12422 0.32199 0.12448 0.32453 C 0.12474 0.3287 0.12513 0.33264 0.12552 0.33657 C 0.12604 0.3456 0.12669 0.35532 0.12722 0.36342 C 0.12761 0.36759 0.128 0.37152 0.12826 0.37546 C 0.12852 0.37801 0.12917 0.3949 0.12917 0.39514 C 0.12956 0.40648 0.12995 0.42639 0.13021 0.43981 C 0.13008 0.44467 0.13008 0.45185 0.12969 0.45555 C 0.12852 0.46736 0.12683 0.47523 0.12552 0.48564 C 0.12279 0.50648 0.12396 0.49838 0.12201 0.51018 C 0.12175 0.51342 0.12149 0.5162 0.12136 0.51967 C 0.12123 0.52199 0.12123 0.525 0.12123 0.52801 C 0.12123 0.55486 0.12162 0.54629 0.12253 0.57731 C 0.12318 0.60185 0.12331 0.62523 0.1237 0.65 C 0.12474 0.71203 0.12383 0.6493 0.12461 0.70856 C 0.12448 0.71805 0.12461 0.72754 0.12448 0.73703 C 0.12409 0.75231 0.12214 0.77199 0.1211 0.77916 C 0.11927 0.79074 0.11719 0.80185 0.11524 0.80902 C 0.1138 0.81412 0.11211 0.81597 0.11055 0.81805 C 0.1086 0.82106 0.10664 0.82291 0.10456 0.825 C 0.10235 0.83217 0.103 0.82824 0.1069 0.87476 C 0.10938 0.90439 0.1125 0.92708 0.11485 0.95787 C 0.11537 0.96504 0.11602 0.97176 0.11641 0.97916 C 0.1168 0.98379 0.11693 0.98842 0.11719 0.99351 C 0.11719 0.9949 0.11745 0.99699 0.11758 0.99861 C 0.11745 1.00555 0.11732 1.01319 0.11719 1.01967 C 0.11706 1.02129 0.11719 1.02407 0.11693 1.02523 C 0.11667 1.02731 0.11628 1.02847 0.11589 1.03032 C 0.11459 1.0375 0.1155 1.03379 0.11446 1.0375 C 0.11446 1.03842 0.11367 1.05069 0.11354 1.05301 C 0.11354 1.0574 0.11354 1.06134 0.11354 1.0662 " pathEditMode="relative" rAng="0" ptsTypes="AAAAAAAAAAAAAAAAAAAAAAAAAAAAAAAAAAAAAAAAAA">
                                      <p:cBhvr>
                                        <p:cTn id="35" dur="1250" fill="hold"/>
                                        <p:tgtEl>
                                          <p:spTgt spid="28"/>
                                        </p:tgtEl>
                                        <p:attrNameLst>
                                          <p:attrName>ppt_x</p:attrName>
                                          <p:attrName>ppt_y</p:attrName>
                                        </p:attrNameLst>
                                      </p:cBhvr>
                                      <p:rCtr x="-742" y="53310"/>
                                    </p:animMotion>
                                  </p:childTnLst>
                                </p:cTn>
                              </p:par>
                              <p:par>
                                <p:cTn id="36" presetID="0" presetClass="path" presetSubtype="0" repeatCount="indefinite" accel="50000" decel="50000" fill="hold" grpId="0" nodeType="withEffect">
                                  <p:stCondLst>
                                    <p:cond delay="0"/>
                                  </p:stCondLst>
                                  <p:childTnLst>
                                    <p:animMotion origin="layout" path="M 0.06757 -0.00672 L 0.06757 -0.00579 C 0.06705 0.00625 0.06445 0.05949 0.06341 0.07037 C 0.06237 0.08032 0.06171 0.09074 0.06054 0.10069 C 0.05976 0.10717 0.05872 0.11296 0.0582 0.11967 C 0.05651 0.14051 0.05794 0.12361 0.05481 0.15046 C 0.05221 0.17245 0.05416 0.16088 0.05117 0.17685 C 0.05234 0.18333 0.05325 0.19166 0.05481 0.19768 C 0.06614 0.24051 0.05703 0.19282 0.06718 0.23565 C 0.07044 0.2493 0.07161 0.25972 0.07382 0.27523 C 0.07395 0.28102 0.07447 0.28657 0.07421 0.29213 C 0.07356 0.30717 0.07135 0.32222 0.06901 0.33379 C 0.06848 0.3368 0.0677 0.33865 0.06718 0.34166 C 0.06614 0.3456 0.06523 0.35023 0.06432 0.35486 C 0.06263 0.36412 0.06119 0.3743 0.05963 0.38333 C 0.05872 0.38796 0.05755 0.3919 0.05677 0.39652 C 0.05625 0.39907 0.05442 0.4169 0.05429 0.41736 C 0.05338 0.4294 0.05234 0.45069 0.05156 0.46458 C 0.05195 0.47037 0.05182 0.47777 0.05299 0.48194 C 0.05625 0.49467 0.06067 0.50301 0.06432 0.51389 C 0.07148 0.53611 0.06822 0.52754 0.07382 0.54051 C 0.07421 0.54421 0.07487 0.54676 0.07526 0.55023 C 0.07552 0.55301 0.07565 0.55625 0.07565 0.55949 C 0.07565 0.58819 0.0746 0.5794 0.07239 0.6125 C 0.07057 0.63865 0.07005 0.66412 0.06901 0.69051 C 0.0664 0.75671 0.06862 0.68958 0.06666 0.75277 C 0.06679 0.76296 0.06653 0.77361 0.06718 0.78356 C 0.06809 0.8 0.0733 0.82083 0.07617 0.82847 C 0.08112 0.84143 0.08632 0.85277 0.09179 0.86065 C 0.0957 0.86666 0.1 0.86759 0.10416 0.8706 C 0.1095 0.87384 0.11484 0.87592 0.12031 0.87777 C 0.12617 0.88565 0.12434 0.88125 0.11406 0.93078 C 0.10755 0.96273 0.09895 0.98727 0.09283 1.02014 C 0.0914 1.02801 0.08984 1.03495 0.08854 1.04282 C 0.08776 1.04791 0.08723 1.05347 0.08658 1.0581 C 0.08632 1.05972 0.08593 1.0618 0.08567 1.06342 C 0.08593 1.07129 0.08606 1.0794 0.08658 1.08657 C 0.08671 1.08819 0.08671 1.09097 0.0871 1.0919 C 0.08789 1.09514 0.08906 1.09606 0.08997 1.09791 C 0.09348 1.10555 0.09101 1.10185 0.09375 1.10555 C 0.09388 1.10648 0.09596 1.11967 0.09609 1.12268 C 0.09635 1.12708 0.09609 1.13125 0.09609 1.13611 " pathEditMode="relative" rAng="0" ptsTypes="AAAAAAAAAAAAAAAAAAAAAAAAAAAAAAAAAAAAAAAAAA">
                                      <p:cBhvr>
                                        <p:cTn id="37" dur="3000" fill="hold"/>
                                        <p:tgtEl>
                                          <p:spTgt spid="32"/>
                                        </p:tgtEl>
                                        <p:attrNameLst>
                                          <p:attrName>ppt_x</p:attrName>
                                          <p:attrName>ppt_y</p:attrName>
                                        </p:attrNameLst>
                                      </p:cBhvr>
                                      <p:rCtr x="1979" y="57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animBg="1"/>
      <p:bldP spid="21" grpId="0" animBg="1"/>
      <p:bldP spid="22" grpId="0" animBg="1"/>
      <p:bldP spid="23" grpId="0" animBg="1"/>
      <p:bldP spid="24" grpId="0" animBg="1"/>
      <p:bldP spid="25" grpId="0" animBg="1"/>
      <p:bldP spid="26" grpId="0" animBg="1"/>
      <p:bldP spid="27" grpId="0" animBg="1"/>
      <p:bldP spid="28" grpId="0" animBg="1"/>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FD17E3DA-D7FC-3376-AECE-3EE41420B1CC}"/>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22752"/>
            <a:ext cx="12192000" cy="68807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FBF60391-508C-92CF-5A29-544A1D311668}"/>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4023345" y="-74013"/>
            <a:ext cx="2179306" cy="6854835"/>
          </a:xfrm>
          <a:prstGeom prst="rect">
            <a:avLst/>
          </a:prstGeom>
          <a:effectLst>
            <a:outerShdw blurRad="50800" dist="50800" dir="5400000" algn="ctr" rotWithShape="0">
              <a:schemeClr val="tx1">
                <a:alpha val="47000"/>
              </a:schemeClr>
            </a:outerShdw>
          </a:effectLst>
        </p:spPr>
      </p:pic>
      <p:pic>
        <p:nvPicPr>
          <p:cNvPr id="2" name="Picture 2">
            <a:extLst>
              <a:ext uri="{FF2B5EF4-FFF2-40B4-BE49-F238E27FC236}">
                <a16:creationId xmlns:a16="http://schemas.microsoft.com/office/drawing/2014/main" id="{AD246A82-24E9-978F-352F-CF0A450D0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0858" y="148866"/>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hidden="1">
            <a:extLst>
              <a:ext uri="{FF2B5EF4-FFF2-40B4-BE49-F238E27FC236}">
                <a16:creationId xmlns:a16="http://schemas.microsoft.com/office/drawing/2014/main" id="{DE86C851-B5B9-2844-22FE-B3563828C536}"/>
              </a:ext>
            </a:extLst>
          </p:cNvPr>
          <p:cNvSpPr txBox="1"/>
          <p:nvPr/>
        </p:nvSpPr>
        <p:spPr>
          <a:xfrm>
            <a:off x="5269493" y="-3633741"/>
            <a:ext cx="1653013" cy="830997"/>
          </a:xfrm>
          <a:prstGeom prst="rect">
            <a:avLst/>
          </a:prstGeom>
          <a:noFill/>
        </p:spPr>
        <p:txBody>
          <a:bodyPr wrap="square" numCol="1" rtlCol="0">
            <a:spAutoFit/>
          </a:bodyPr>
          <a:lstStyle/>
          <a:p>
            <a:pPr algn="just"/>
            <a:r>
              <a:rPr lang="de-DE" altLang="de-DE" sz="4800" b="1" dirty="0">
                <a:solidFill>
                  <a:schemeClr val="bg1"/>
                </a:solidFill>
                <a:latin typeface="Sitka Banner" pitchFamily="2" charset="0"/>
              </a:rPr>
              <a:t>2022</a:t>
            </a:r>
          </a:p>
        </p:txBody>
      </p:sp>
      <p:sp>
        <p:nvSpPr>
          <p:cNvPr id="4" name="TextBox 3" hidden="1">
            <a:extLst>
              <a:ext uri="{FF2B5EF4-FFF2-40B4-BE49-F238E27FC236}">
                <a16:creationId xmlns:a16="http://schemas.microsoft.com/office/drawing/2014/main" id="{EC478753-0A5F-BE46-338C-DB2F35658C7D}"/>
              </a:ext>
            </a:extLst>
          </p:cNvPr>
          <p:cNvSpPr txBox="1"/>
          <p:nvPr/>
        </p:nvSpPr>
        <p:spPr>
          <a:xfrm>
            <a:off x="3091542" y="-2802744"/>
            <a:ext cx="6008914" cy="1815882"/>
          </a:xfrm>
          <a:prstGeom prst="rect">
            <a:avLst/>
          </a:prstGeom>
          <a:noFill/>
        </p:spPr>
        <p:txBody>
          <a:bodyPr wrap="square" numCol="1" rtlCol="0">
            <a:spAutoFit/>
          </a:bodyPr>
          <a:lstStyle/>
          <a:p>
            <a:pPr algn="ctr"/>
            <a:r>
              <a:rPr lang="de-DE" altLang="de-DE" sz="2800" b="1" dirty="0">
                <a:solidFill>
                  <a:schemeClr val="bg1"/>
                </a:solidFill>
                <a:latin typeface="Sitka Banner" pitchFamily="2" charset="0"/>
              </a:rPr>
              <a:t>The government has announced their commitment to enhancing  infrastructure as part of their plan for current year.</a:t>
            </a:r>
          </a:p>
        </p:txBody>
      </p:sp>
      <p:pic>
        <p:nvPicPr>
          <p:cNvPr id="6148" name="Picture 4" hidden="1">
            <a:extLst>
              <a:ext uri="{FF2B5EF4-FFF2-40B4-BE49-F238E27FC236}">
                <a16:creationId xmlns:a16="http://schemas.microsoft.com/office/drawing/2014/main" id="{BCF2287D-5622-A634-400C-A79E70DEAE03}"/>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a:off x="13267373" y="4606786"/>
            <a:ext cx="1933575" cy="1714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8" name="3D Model 7" descr="Dizzy Face Emoji">
                <a:extLst>
                  <a:ext uri="{FF2B5EF4-FFF2-40B4-BE49-F238E27FC236}">
                    <a16:creationId xmlns:a16="http://schemas.microsoft.com/office/drawing/2014/main" id="{DC3C5D5C-F1FC-D0D5-835A-48D54F9BA046}"/>
                  </a:ext>
                </a:extLst>
              </p:cNvPr>
              <p:cNvGraphicFramePr/>
              <p:nvPr>
                <p:extLst>
                  <p:ext uri="{D42A27DB-BD31-4B8C-83A1-F6EECF244321}">
                    <p14:modId xmlns:p14="http://schemas.microsoft.com/office/powerpoint/2010/main" val="1895291008"/>
                  </p:ext>
                </p:extLst>
              </p:nvPr>
            </p:nvGraphicFramePr>
            <p:xfrm>
              <a:off x="238507" y="-22752"/>
              <a:ext cx="1981201" cy="2106195"/>
            </p:xfrm>
            <a:graphic>
              <a:graphicData uri="http://schemas.microsoft.com/office/drawing/2017/model3d">
                <am3d:model3d r:embed="rId6">
                  <am3d:spPr>
                    <a:xfrm>
                      <a:off x="0" y="0"/>
                      <a:ext cx="1981201" cy="2106195"/>
                    </a:xfrm>
                    <a:prstGeom prst="rect">
                      <a:avLst/>
                    </a:prstGeom>
                  </am3d:spPr>
                  <am3d:camera>
                    <am3d:pos x="0" y="0" z="81034804"/>
                    <am3d:up dx="0" dy="36000000" dz="0"/>
                    <am3d:lookAt x="0" y="0" z="0"/>
                    <am3d:perspective fov="2700000"/>
                  </am3d:camera>
                  <am3d:trans>
                    <am3d:meterPerModelUnit n="94546" d="1000000"/>
                    <am3d:preTrans dx="0" dy="-17857803" dz="-155218"/>
                    <am3d:scale>
                      <am3d:sx n="1000000" d="1000000"/>
                      <am3d:sy n="1000000" d="1000000"/>
                      <am3d:sz n="1000000" d="1000000"/>
                    </am3d:scale>
                    <am3d:rot/>
                    <am3d:postTrans dx="0" dy="0" dz="0"/>
                  </am3d:trans>
                  <am3d:raster rName="Office3DRenderer" rVer="16.0.8326">
                    <am3d:blip r:embed="rId7"/>
                  </am3d:raster>
                  <am3d:objViewport viewportSz="35110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Dizzy Face Emoji">
                <a:extLst>
                  <a:ext uri="{FF2B5EF4-FFF2-40B4-BE49-F238E27FC236}">
                    <a16:creationId xmlns:a16="http://schemas.microsoft.com/office/drawing/2014/main" id="{DC3C5D5C-F1FC-D0D5-835A-48D54F9BA046}"/>
                  </a:ext>
                </a:extLst>
              </p:cNvPr>
              <p:cNvPicPr>
                <a:picLocks noGrp="1" noRot="1" noChangeAspect="1" noMove="1" noResize="1" noEditPoints="1" noAdjustHandles="1" noChangeArrowheads="1" noChangeShapeType="1" noCrop="1"/>
              </p:cNvPicPr>
              <p:nvPr/>
            </p:nvPicPr>
            <p:blipFill>
              <a:blip r:embed="rId7"/>
              <a:stretch>
                <a:fillRect/>
              </a:stretch>
            </p:blipFill>
            <p:spPr>
              <a:xfrm>
                <a:off x="238507" y="-22752"/>
                <a:ext cx="1981201" cy="2106195"/>
              </a:xfrm>
              <a:prstGeom prst="rect">
                <a:avLst/>
              </a:prstGeom>
            </p:spPr>
          </p:pic>
        </mc:Fallback>
      </mc:AlternateContent>
      <p:pic>
        <p:nvPicPr>
          <p:cNvPr id="18436" name="Picture 4">
            <a:extLst>
              <a:ext uri="{FF2B5EF4-FFF2-40B4-BE49-F238E27FC236}">
                <a16:creationId xmlns:a16="http://schemas.microsoft.com/office/drawing/2014/main" id="{17F52413-A260-D3BB-5C52-CCAED4CEF4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566" y="2363405"/>
            <a:ext cx="30765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245F28DA-51EE-1507-734E-76ED42D1CF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4545" y="239034"/>
            <a:ext cx="240982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AE548113-74D8-EF09-6D76-E609701316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6113" y="4208280"/>
            <a:ext cx="2829577" cy="1571987"/>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a:extLst>
              <a:ext uri="{FF2B5EF4-FFF2-40B4-BE49-F238E27FC236}">
                <a16:creationId xmlns:a16="http://schemas.microsoft.com/office/drawing/2014/main" id="{B6AB6D54-E4B0-3952-FE48-47033302E5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4772" y="4611295"/>
            <a:ext cx="1905000" cy="1390650"/>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a:extLst>
              <a:ext uri="{FF2B5EF4-FFF2-40B4-BE49-F238E27FC236}">
                <a16:creationId xmlns:a16="http://schemas.microsoft.com/office/drawing/2014/main" id="{259263AF-EA31-786E-C56D-1DDC4C93610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30894" y="2288904"/>
            <a:ext cx="263842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a:extLst>
              <a:ext uri="{FF2B5EF4-FFF2-40B4-BE49-F238E27FC236}">
                <a16:creationId xmlns:a16="http://schemas.microsoft.com/office/drawing/2014/main" id="{AE1E31E6-3429-1F54-6AAA-E95D56C9DAE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75688" y="352864"/>
            <a:ext cx="25717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8448" name="Picture 16">
            <a:extLst>
              <a:ext uri="{FF2B5EF4-FFF2-40B4-BE49-F238E27FC236}">
                <a16:creationId xmlns:a16="http://schemas.microsoft.com/office/drawing/2014/main" id="{C5241EF4-F295-97D1-87D1-781EAA4ABF4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29050" y="4285087"/>
            <a:ext cx="2737785" cy="2053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05706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6148"/>
                                        </p:tgtEl>
                                      </p:cBhvr>
                                      <p:by x="150000" y="150000"/>
                                    </p:animScale>
                                  </p:childTnLst>
                                </p:cTn>
                              </p:par>
                              <p:par>
                                <p:cTn id="7" presetID="26" presetClass="entr" presetSubtype="0" fill="hold" nodeType="withEffect">
                                  <p:stCondLst>
                                    <p:cond delay="0"/>
                                  </p:stCondLst>
                                  <p:childTnLst>
                                    <p:set>
                                      <p:cBhvr>
                                        <p:cTn id="8" dur="1" fill="hold">
                                          <p:stCondLst>
                                            <p:cond delay="0"/>
                                          </p:stCondLst>
                                        </p:cTn>
                                        <p:tgtEl>
                                          <p:spTgt spid="18436"/>
                                        </p:tgtEl>
                                        <p:attrNameLst>
                                          <p:attrName>style.visibility</p:attrName>
                                        </p:attrNameLst>
                                      </p:cBhvr>
                                      <p:to>
                                        <p:strVal val="visible"/>
                                      </p:to>
                                    </p:set>
                                    <p:animEffect transition="in" filter="wipe(down)">
                                      <p:cBhvr>
                                        <p:cTn id="9" dur="290">
                                          <p:stCondLst>
                                            <p:cond delay="0"/>
                                          </p:stCondLst>
                                        </p:cTn>
                                        <p:tgtEl>
                                          <p:spTgt spid="18436"/>
                                        </p:tgtEl>
                                      </p:cBhvr>
                                    </p:animEffect>
                                    <p:anim calcmode="lin" valueType="num">
                                      <p:cBhvr>
                                        <p:cTn id="10" dur="911" tmFilter="0,0; 0.14,0.36; 0.43,0.73; 0.71,0.91; 1.0,1.0">
                                          <p:stCondLst>
                                            <p:cond delay="0"/>
                                          </p:stCondLst>
                                        </p:cTn>
                                        <p:tgtEl>
                                          <p:spTgt spid="18436"/>
                                        </p:tgtEl>
                                        <p:attrNameLst>
                                          <p:attrName>ppt_x</p:attrName>
                                        </p:attrNameLst>
                                      </p:cBhvr>
                                      <p:tavLst>
                                        <p:tav tm="0">
                                          <p:val>
                                            <p:strVal val="#ppt_x-0.25"/>
                                          </p:val>
                                        </p:tav>
                                        <p:tav tm="100000">
                                          <p:val>
                                            <p:strVal val="#ppt_x"/>
                                          </p:val>
                                        </p:tav>
                                      </p:tavLst>
                                    </p:anim>
                                    <p:anim calcmode="lin" valueType="num">
                                      <p:cBhvr>
                                        <p:cTn id="11" dur="332" tmFilter="0.0,0.0; 0.25,0.07; 0.50,0.2; 0.75,0.467; 1.0,1.0">
                                          <p:stCondLst>
                                            <p:cond delay="0"/>
                                          </p:stCondLst>
                                        </p:cTn>
                                        <p:tgtEl>
                                          <p:spTgt spid="18436"/>
                                        </p:tgtEl>
                                        <p:attrNameLst>
                                          <p:attrName>ppt_y</p:attrName>
                                        </p:attrNameLst>
                                      </p:cBhvr>
                                      <p:tavLst>
                                        <p:tav tm="0" fmla="#ppt_y-sin(pi*$)/3">
                                          <p:val>
                                            <p:fltVal val="0.5"/>
                                          </p:val>
                                        </p:tav>
                                        <p:tav tm="100000">
                                          <p:val>
                                            <p:fltVal val="1"/>
                                          </p:val>
                                        </p:tav>
                                      </p:tavLst>
                                    </p:anim>
                                    <p:anim calcmode="lin" valueType="num">
                                      <p:cBhvr>
                                        <p:cTn id="12" dur="332" tmFilter="0, 0; 0.125,0.2665; 0.25,0.4; 0.375,0.465; 0.5,0.5;  0.625,0.535; 0.75,0.6; 0.875,0.7335; 1,1">
                                          <p:stCondLst>
                                            <p:cond delay="332"/>
                                          </p:stCondLst>
                                        </p:cTn>
                                        <p:tgtEl>
                                          <p:spTgt spid="18436"/>
                                        </p:tgtEl>
                                        <p:attrNameLst>
                                          <p:attrName>ppt_y</p:attrName>
                                        </p:attrNameLst>
                                      </p:cBhvr>
                                      <p:tavLst>
                                        <p:tav tm="0" fmla="#ppt_y-sin(pi*$)/9">
                                          <p:val>
                                            <p:fltVal val="0"/>
                                          </p:val>
                                        </p:tav>
                                        <p:tav tm="100000">
                                          <p:val>
                                            <p:fltVal val="1"/>
                                          </p:val>
                                        </p:tav>
                                      </p:tavLst>
                                    </p:anim>
                                    <p:anim calcmode="lin" valueType="num">
                                      <p:cBhvr>
                                        <p:cTn id="13" dur="166" tmFilter="0, 0; 0.125,0.2665; 0.25,0.4; 0.375,0.465; 0.5,0.5;  0.625,0.535; 0.75,0.6; 0.875,0.7335; 1,1">
                                          <p:stCondLst>
                                            <p:cond delay="662"/>
                                          </p:stCondLst>
                                        </p:cTn>
                                        <p:tgtEl>
                                          <p:spTgt spid="18436"/>
                                        </p:tgtEl>
                                        <p:attrNameLst>
                                          <p:attrName>ppt_y</p:attrName>
                                        </p:attrNameLst>
                                      </p:cBhvr>
                                      <p:tavLst>
                                        <p:tav tm="0" fmla="#ppt_y-sin(pi*$)/27">
                                          <p:val>
                                            <p:fltVal val="0"/>
                                          </p:val>
                                        </p:tav>
                                        <p:tav tm="100000">
                                          <p:val>
                                            <p:fltVal val="1"/>
                                          </p:val>
                                        </p:tav>
                                      </p:tavLst>
                                    </p:anim>
                                    <p:anim calcmode="lin" valueType="num">
                                      <p:cBhvr>
                                        <p:cTn id="14" dur="82" tmFilter="0, 0; 0.125,0.2665; 0.25,0.4; 0.375,0.465; 0.5,0.5;  0.625,0.535; 0.75,0.6; 0.875,0.7335; 1,1">
                                          <p:stCondLst>
                                            <p:cond delay="828"/>
                                          </p:stCondLst>
                                        </p:cTn>
                                        <p:tgtEl>
                                          <p:spTgt spid="18436"/>
                                        </p:tgtEl>
                                        <p:attrNameLst>
                                          <p:attrName>ppt_y</p:attrName>
                                        </p:attrNameLst>
                                      </p:cBhvr>
                                      <p:tavLst>
                                        <p:tav tm="0" fmla="#ppt_y-sin(pi*$)/81">
                                          <p:val>
                                            <p:fltVal val="0"/>
                                          </p:val>
                                        </p:tav>
                                        <p:tav tm="100000">
                                          <p:val>
                                            <p:fltVal val="1"/>
                                          </p:val>
                                        </p:tav>
                                      </p:tavLst>
                                    </p:anim>
                                    <p:animScale>
                                      <p:cBhvr>
                                        <p:cTn id="15" dur="13">
                                          <p:stCondLst>
                                            <p:cond delay="325"/>
                                          </p:stCondLst>
                                        </p:cTn>
                                        <p:tgtEl>
                                          <p:spTgt spid="18436"/>
                                        </p:tgtEl>
                                      </p:cBhvr>
                                      <p:to x="100000" y="60000"/>
                                    </p:animScale>
                                    <p:animScale>
                                      <p:cBhvr>
                                        <p:cTn id="16" dur="83" decel="50000">
                                          <p:stCondLst>
                                            <p:cond delay="338"/>
                                          </p:stCondLst>
                                        </p:cTn>
                                        <p:tgtEl>
                                          <p:spTgt spid="18436"/>
                                        </p:tgtEl>
                                      </p:cBhvr>
                                      <p:to x="100000" y="100000"/>
                                    </p:animScale>
                                    <p:animScale>
                                      <p:cBhvr>
                                        <p:cTn id="17" dur="13">
                                          <p:stCondLst>
                                            <p:cond delay="656"/>
                                          </p:stCondLst>
                                        </p:cTn>
                                        <p:tgtEl>
                                          <p:spTgt spid="18436"/>
                                        </p:tgtEl>
                                      </p:cBhvr>
                                      <p:to x="100000" y="80000"/>
                                    </p:animScale>
                                    <p:animScale>
                                      <p:cBhvr>
                                        <p:cTn id="18" dur="83" decel="50000">
                                          <p:stCondLst>
                                            <p:cond delay="669"/>
                                          </p:stCondLst>
                                        </p:cTn>
                                        <p:tgtEl>
                                          <p:spTgt spid="18436"/>
                                        </p:tgtEl>
                                      </p:cBhvr>
                                      <p:to x="100000" y="100000"/>
                                    </p:animScale>
                                    <p:animScale>
                                      <p:cBhvr>
                                        <p:cTn id="19" dur="13">
                                          <p:stCondLst>
                                            <p:cond delay="821"/>
                                          </p:stCondLst>
                                        </p:cTn>
                                        <p:tgtEl>
                                          <p:spTgt spid="18436"/>
                                        </p:tgtEl>
                                      </p:cBhvr>
                                      <p:to x="100000" y="90000"/>
                                    </p:animScale>
                                    <p:animScale>
                                      <p:cBhvr>
                                        <p:cTn id="20" dur="83" decel="50000">
                                          <p:stCondLst>
                                            <p:cond delay="834"/>
                                          </p:stCondLst>
                                        </p:cTn>
                                        <p:tgtEl>
                                          <p:spTgt spid="18436"/>
                                        </p:tgtEl>
                                      </p:cBhvr>
                                      <p:to x="100000" y="100000"/>
                                    </p:animScale>
                                    <p:animScale>
                                      <p:cBhvr>
                                        <p:cTn id="21" dur="13">
                                          <p:stCondLst>
                                            <p:cond delay="904"/>
                                          </p:stCondLst>
                                        </p:cTn>
                                        <p:tgtEl>
                                          <p:spTgt spid="18436"/>
                                        </p:tgtEl>
                                      </p:cBhvr>
                                      <p:to x="100000" y="95000"/>
                                    </p:animScale>
                                    <p:animScale>
                                      <p:cBhvr>
                                        <p:cTn id="22" dur="83" decel="50000">
                                          <p:stCondLst>
                                            <p:cond delay="917"/>
                                          </p:stCondLst>
                                        </p:cTn>
                                        <p:tgtEl>
                                          <p:spTgt spid="18436"/>
                                        </p:tgtEl>
                                      </p:cBhvr>
                                      <p:to x="100000" y="100000"/>
                                    </p:animScale>
                                  </p:childTnLst>
                                </p:cTn>
                              </p:par>
                              <p:par>
                                <p:cTn id="23" presetID="26" presetClass="entr" presetSubtype="0" fill="hold" nodeType="withEffect">
                                  <p:stCondLst>
                                    <p:cond delay="750"/>
                                  </p:stCondLst>
                                  <p:childTnLst>
                                    <p:set>
                                      <p:cBhvr>
                                        <p:cTn id="24" dur="1" fill="hold">
                                          <p:stCondLst>
                                            <p:cond delay="0"/>
                                          </p:stCondLst>
                                        </p:cTn>
                                        <p:tgtEl>
                                          <p:spTgt spid="18438"/>
                                        </p:tgtEl>
                                        <p:attrNameLst>
                                          <p:attrName>style.visibility</p:attrName>
                                        </p:attrNameLst>
                                      </p:cBhvr>
                                      <p:to>
                                        <p:strVal val="visible"/>
                                      </p:to>
                                    </p:set>
                                    <p:animEffect transition="in" filter="wipe(down)">
                                      <p:cBhvr>
                                        <p:cTn id="25" dur="290">
                                          <p:stCondLst>
                                            <p:cond delay="0"/>
                                          </p:stCondLst>
                                        </p:cTn>
                                        <p:tgtEl>
                                          <p:spTgt spid="18438"/>
                                        </p:tgtEl>
                                      </p:cBhvr>
                                    </p:animEffect>
                                    <p:anim calcmode="lin" valueType="num">
                                      <p:cBhvr>
                                        <p:cTn id="26" dur="911" tmFilter="0,0; 0.14,0.36; 0.43,0.73; 0.71,0.91; 1.0,1.0">
                                          <p:stCondLst>
                                            <p:cond delay="0"/>
                                          </p:stCondLst>
                                        </p:cTn>
                                        <p:tgtEl>
                                          <p:spTgt spid="18438"/>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18438"/>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18438"/>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18438"/>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18438"/>
                                        </p:tgtEl>
                                        <p:attrNameLst>
                                          <p:attrName>ppt_y</p:attrName>
                                        </p:attrNameLst>
                                      </p:cBhvr>
                                      <p:tavLst>
                                        <p:tav tm="0" fmla="#ppt_y-sin(pi*$)/81">
                                          <p:val>
                                            <p:fltVal val="0"/>
                                          </p:val>
                                        </p:tav>
                                        <p:tav tm="100000">
                                          <p:val>
                                            <p:fltVal val="1"/>
                                          </p:val>
                                        </p:tav>
                                      </p:tavLst>
                                    </p:anim>
                                    <p:animScale>
                                      <p:cBhvr>
                                        <p:cTn id="31" dur="13">
                                          <p:stCondLst>
                                            <p:cond delay="325"/>
                                          </p:stCondLst>
                                        </p:cTn>
                                        <p:tgtEl>
                                          <p:spTgt spid="18438"/>
                                        </p:tgtEl>
                                      </p:cBhvr>
                                      <p:to x="100000" y="60000"/>
                                    </p:animScale>
                                    <p:animScale>
                                      <p:cBhvr>
                                        <p:cTn id="32" dur="83" decel="50000">
                                          <p:stCondLst>
                                            <p:cond delay="338"/>
                                          </p:stCondLst>
                                        </p:cTn>
                                        <p:tgtEl>
                                          <p:spTgt spid="18438"/>
                                        </p:tgtEl>
                                      </p:cBhvr>
                                      <p:to x="100000" y="100000"/>
                                    </p:animScale>
                                    <p:animScale>
                                      <p:cBhvr>
                                        <p:cTn id="33" dur="13">
                                          <p:stCondLst>
                                            <p:cond delay="656"/>
                                          </p:stCondLst>
                                        </p:cTn>
                                        <p:tgtEl>
                                          <p:spTgt spid="18438"/>
                                        </p:tgtEl>
                                      </p:cBhvr>
                                      <p:to x="100000" y="80000"/>
                                    </p:animScale>
                                    <p:animScale>
                                      <p:cBhvr>
                                        <p:cTn id="34" dur="83" decel="50000">
                                          <p:stCondLst>
                                            <p:cond delay="669"/>
                                          </p:stCondLst>
                                        </p:cTn>
                                        <p:tgtEl>
                                          <p:spTgt spid="18438"/>
                                        </p:tgtEl>
                                      </p:cBhvr>
                                      <p:to x="100000" y="100000"/>
                                    </p:animScale>
                                    <p:animScale>
                                      <p:cBhvr>
                                        <p:cTn id="35" dur="13">
                                          <p:stCondLst>
                                            <p:cond delay="821"/>
                                          </p:stCondLst>
                                        </p:cTn>
                                        <p:tgtEl>
                                          <p:spTgt spid="18438"/>
                                        </p:tgtEl>
                                      </p:cBhvr>
                                      <p:to x="100000" y="90000"/>
                                    </p:animScale>
                                    <p:animScale>
                                      <p:cBhvr>
                                        <p:cTn id="36" dur="83" decel="50000">
                                          <p:stCondLst>
                                            <p:cond delay="834"/>
                                          </p:stCondLst>
                                        </p:cTn>
                                        <p:tgtEl>
                                          <p:spTgt spid="18438"/>
                                        </p:tgtEl>
                                      </p:cBhvr>
                                      <p:to x="100000" y="100000"/>
                                    </p:animScale>
                                    <p:animScale>
                                      <p:cBhvr>
                                        <p:cTn id="37" dur="13">
                                          <p:stCondLst>
                                            <p:cond delay="904"/>
                                          </p:stCondLst>
                                        </p:cTn>
                                        <p:tgtEl>
                                          <p:spTgt spid="18438"/>
                                        </p:tgtEl>
                                      </p:cBhvr>
                                      <p:to x="100000" y="95000"/>
                                    </p:animScale>
                                    <p:animScale>
                                      <p:cBhvr>
                                        <p:cTn id="38" dur="83" decel="50000">
                                          <p:stCondLst>
                                            <p:cond delay="917"/>
                                          </p:stCondLst>
                                        </p:cTn>
                                        <p:tgtEl>
                                          <p:spTgt spid="18438"/>
                                        </p:tgtEl>
                                      </p:cBhvr>
                                      <p:to x="100000" y="100000"/>
                                    </p:animScale>
                                  </p:childTnLst>
                                </p:cTn>
                              </p:par>
                              <p:par>
                                <p:cTn id="39" presetID="26" presetClass="entr" presetSubtype="0" fill="hold" nodeType="withEffect">
                                  <p:stCondLst>
                                    <p:cond delay="2000"/>
                                  </p:stCondLst>
                                  <p:childTnLst>
                                    <p:set>
                                      <p:cBhvr>
                                        <p:cTn id="40" dur="1" fill="hold">
                                          <p:stCondLst>
                                            <p:cond delay="0"/>
                                          </p:stCondLst>
                                        </p:cTn>
                                        <p:tgtEl>
                                          <p:spTgt spid="18440"/>
                                        </p:tgtEl>
                                        <p:attrNameLst>
                                          <p:attrName>style.visibility</p:attrName>
                                        </p:attrNameLst>
                                      </p:cBhvr>
                                      <p:to>
                                        <p:strVal val="visible"/>
                                      </p:to>
                                    </p:set>
                                    <p:animEffect transition="in" filter="wipe(down)">
                                      <p:cBhvr>
                                        <p:cTn id="41" dur="580">
                                          <p:stCondLst>
                                            <p:cond delay="0"/>
                                          </p:stCondLst>
                                        </p:cTn>
                                        <p:tgtEl>
                                          <p:spTgt spid="18440"/>
                                        </p:tgtEl>
                                      </p:cBhvr>
                                    </p:animEffect>
                                    <p:anim calcmode="lin" valueType="num">
                                      <p:cBhvr>
                                        <p:cTn id="42" dur="1822" tmFilter="0,0; 0.14,0.36; 0.43,0.73; 0.71,0.91; 1.0,1.0">
                                          <p:stCondLst>
                                            <p:cond delay="0"/>
                                          </p:stCondLst>
                                        </p:cTn>
                                        <p:tgtEl>
                                          <p:spTgt spid="18440"/>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8440"/>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8440"/>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8440"/>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8440"/>
                                        </p:tgtEl>
                                        <p:attrNameLst>
                                          <p:attrName>ppt_y</p:attrName>
                                        </p:attrNameLst>
                                      </p:cBhvr>
                                      <p:tavLst>
                                        <p:tav tm="0" fmla="#ppt_y-sin(pi*$)/81">
                                          <p:val>
                                            <p:fltVal val="0"/>
                                          </p:val>
                                        </p:tav>
                                        <p:tav tm="100000">
                                          <p:val>
                                            <p:fltVal val="1"/>
                                          </p:val>
                                        </p:tav>
                                      </p:tavLst>
                                    </p:anim>
                                    <p:animScale>
                                      <p:cBhvr>
                                        <p:cTn id="47" dur="26">
                                          <p:stCondLst>
                                            <p:cond delay="650"/>
                                          </p:stCondLst>
                                        </p:cTn>
                                        <p:tgtEl>
                                          <p:spTgt spid="18440"/>
                                        </p:tgtEl>
                                      </p:cBhvr>
                                      <p:to x="100000" y="60000"/>
                                    </p:animScale>
                                    <p:animScale>
                                      <p:cBhvr>
                                        <p:cTn id="48" dur="166" decel="50000">
                                          <p:stCondLst>
                                            <p:cond delay="676"/>
                                          </p:stCondLst>
                                        </p:cTn>
                                        <p:tgtEl>
                                          <p:spTgt spid="18440"/>
                                        </p:tgtEl>
                                      </p:cBhvr>
                                      <p:to x="100000" y="100000"/>
                                    </p:animScale>
                                    <p:animScale>
                                      <p:cBhvr>
                                        <p:cTn id="49" dur="26">
                                          <p:stCondLst>
                                            <p:cond delay="1312"/>
                                          </p:stCondLst>
                                        </p:cTn>
                                        <p:tgtEl>
                                          <p:spTgt spid="18440"/>
                                        </p:tgtEl>
                                      </p:cBhvr>
                                      <p:to x="100000" y="80000"/>
                                    </p:animScale>
                                    <p:animScale>
                                      <p:cBhvr>
                                        <p:cTn id="50" dur="166" decel="50000">
                                          <p:stCondLst>
                                            <p:cond delay="1338"/>
                                          </p:stCondLst>
                                        </p:cTn>
                                        <p:tgtEl>
                                          <p:spTgt spid="18440"/>
                                        </p:tgtEl>
                                      </p:cBhvr>
                                      <p:to x="100000" y="100000"/>
                                    </p:animScale>
                                    <p:animScale>
                                      <p:cBhvr>
                                        <p:cTn id="51" dur="26">
                                          <p:stCondLst>
                                            <p:cond delay="1642"/>
                                          </p:stCondLst>
                                        </p:cTn>
                                        <p:tgtEl>
                                          <p:spTgt spid="18440"/>
                                        </p:tgtEl>
                                      </p:cBhvr>
                                      <p:to x="100000" y="90000"/>
                                    </p:animScale>
                                    <p:animScale>
                                      <p:cBhvr>
                                        <p:cTn id="52" dur="166" decel="50000">
                                          <p:stCondLst>
                                            <p:cond delay="1668"/>
                                          </p:stCondLst>
                                        </p:cTn>
                                        <p:tgtEl>
                                          <p:spTgt spid="18440"/>
                                        </p:tgtEl>
                                      </p:cBhvr>
                                      <p:to x="100000" y="100000"/>
                                    </p:animScale>
                                    <p:animScale>
                                      <p:cBhvr>
                                        <p:cTn id="53" dur="26">
                                          <p:stCondLst>
                                            <p:cond delay="1808"/>
                                          </p:stCondLst>
                                        </p:cTn>
                                        <p:tgtEl>
                                          <p:spTgt spid="18440"/>
                                        </p:tgtEl>
                                      </p:cBhvr>
                                      <p:to x="100000" y="95000"/>
                                    </p:animScale>
                                    <p:animScale>
                                      <p:cBhvr>
                                        <p:cTn id="54" dur="166" decel="50000">
                                          <p:stCondLst>
                                            <p:cond delay="1834"/>
                                          </p:stCondLst>
                                        </p:cTn>
                                        <p:tgtEl>
                                          <p:spTgt spid="18440"/>
                                        </p:tgtEl>
                                      </p:cBhvr>
                                      <p:to x="100000" y="100000"/>
                                    </p:animScale>
                                  </p:childTnLst>
                                </p:cTn>
                              </p:par>
                              <p:par>
                                <p:cTn id="55" presetID="26" presetClass="entr" presetSubtype="0" fill="hold" nodeType="withEffect">
                                  <p:stCondLst>
                                    <p:cond delay="1000"/>
                                  </p:stCondLst>
                                  <p:childTnLst>
                                    <p:set>
                                      <p:cBhvr>
                                        <p:cTn id="56" dur="1" fill="hold">
                                          <p:stCondLst>
                                            <p:cond delay="0"/>
                                          </p:stCondLst>
                                        </p:cTn>
                                        <p:tgtEl>
                                          <p:spTgt spid="18442"/>
                                        </p:tgtEl>
                                        <p:attrNameLst>
                                          <p:attrName>style.visibility</p:attrName>
                                        </p:attrNameLst>
                                      </p:cBhvr>
                                      <p:to>
                                        <p:strVal val="visible"/>
                                      </p:to>
                                    </p:set>
                                    <p:animEffect transition="in" filter="wipe(down)">
                                      <p:cBhvr>
                                        <p:cTn id="57" dur="290">
                                          <p:stCondLst>
                                            <p:cond delay="0"/>
                                          </p:stCondLst>
                                        </p:cTn>
                                        <p:tgtEl>
                                          <p:spTgt spid="18442"/>
                                        </p:tgtEl>
                                      </p:cBhvr>
                                    </p:animEffect>
                                    <p:anim calcmode="lin" valueType="num">
                                      <p:cBhvr>
                                        <p:cTn id="58" dur="911" tmFilter="0,0; 0.14,0.36; 0.43,0.73; 0.71,0.91; 1.0,1.0">
                                          <p:stCondLst>
                                            <p:cond delay="0"/>
                                          </p:stCondLst>
                                        </p:cTn>
                                        <p:tgtEl>
                                          <p:spTgt spid="18442"/>
                                        </p:tgtEl>
                                        <p:attrNameLst>
                                          <p:attrName>ppt_x</p:attrName>
                                        </p:attrNameLst>
                                      </p:cBhvr>
                                      <p:tavLst>
                                        <p:tav tm="0">
                                          <p:val>
                                            <p:strVal val="#ppt_x-0.25"/>
                                          </p:val>
                                        </p:tav>
                                        <p:tav tm="100000">
                                          <p:val>
                                            <p:strVal val="#ppt_x"/>
                                          </p:val>
                                        </p:tav>
                                      </p:tavLst>
                                    </p:anim>
                                    <p:anim calcmode="lin" valueType="num">
                                      <p:cBhvr>
                                        <p:cTn id="59" dur="332" tmFilter="0.0,0.0; 0.25,0.07; 0.50,0.2; 0.75,0.467; 1.0,1.0">
                                          <p:stCondLst>
                                            <p:cond delay="0"/>
                                          </p:stCondLst>
                                        </p:cTn>
                                        <p:tgtEl>
                                          <p:spTgt spid="18442"/>
                                        </p:tgtEl>
                                        <p:attrNameLst>
                                          <p:attrName>ppt_y</p:attrName>
                                        </p:attrNameLst>
                                      </p:cBhvr>
                                      <p:tavLst>
                                        <p:tav tm="0" fmla="#ppt_y-sin(pi*$)/3">
                                          <p:val>
                                            <p:fltVal val="0.5"/>
                                          </p:val>
                                        </p:tav>
                                        <p:tav tm="100000">
                                          <p:val>
                                            <p:fltVal val="1"/>
                                          </p:val>
                                        </p:tav>
                                      </p:tavLst>
                                    </p:anim>
                                    <p:anim calcmode="lin" valueType="num">
                                      <p:cBhvr>
                                        <p:cTn id="60" dur="332" tmFilter="0, 0; 0.125,0.2665; 0.25,0.4; 0.375,0.465; 0.5,0.5;  0.625,0.535; 0.75,0.6; 0.875,0.7335; 1,1">
                                          <p:stCondLst>
                                            <p:cond delay="332"/>
                                          </p:stCondLst>
                                        </p:cTn>
                                        <p:tgtEl>
                                          <p:spTgt spid="18442"/>
                                        </p:tgtEl>
                                        <p:attrNameLst>
                                          <p:attrName>ppt_y</p:attrName>
                                        </p:attrNameLst>
                                      </p:cBhvr>
                                      <p:tavLst>
                                        <p:tav tm="0" fmla="#ppt_y-sin(pi*$)/9">
                                          <p:val>
                                            <p:fltVal val="0"/>
                                          </p:val>
                                        </p:tav>
                                        <p:tav tm="100000">
                                          <p:val>
                                            <p:fltVal val="1"/>
                                          </p:val>
                                        </p:tav>
                                      </p:tavLst>
                                    </p:anim>
                                    <p:anim calcmode="lin" valueType="num">
                                      <p:cBhvr>
                                        <p:cTn id="61" dur="166" tmFilter="0, 0; 0.125,0.2665; 0.25,0.4; 0.375,0.465; 0.5,0.5;  0.625,0.535; 0.75,0.6; 0.875,0.7335; 1,1">
                                          <p:stCondLst>
                                            <p:cond delay="662"/>
                                          </p:stCondLst>
                                        </p:cTn>
                                        <p:tgtEl>
                                          <p:spTgt spid="18442"/>
                                        </p:tgtEl>
                                        <p:attrNameLst>
                                          <p:attrName>ppt_y</p:attrName>
                                        </p:attrNameLst>
                                      </p:cBhvr>
                                      <p:tavLst>
                                        <p:tav tm="0" fmla="#ppt_y-sin(pi*$)/27">
                                          <p:val>
                                            <p:fltVal val="0"/>
                                          </p:val>
                                        </p:tav>
                                        <p:tav tm="100000">
                                          <p:val>
                                            <p:fltVal val="1"/>
                                          </p:val>
                                        </p:tav>
                                      </p:tavLst>
                                    </p:anim>
                                    <p:anim calcmode="lin" valueType="num">
                                      <p:cBhvr>
                                        <p:cTn id="62" dur="82" tmFilter="0, 0; 0.125,0.2665; 0.25,0.4; 0.375,0.465; 0.5,0.5;  0.625,0.535; 0.75,0.6; 0.875,0.7335; 1,1">
                                          <p:stCondLst>
                                            <p:cond delay="828"/>
                                          </p:stCondLst>
                                        </p:cTn>
                                        <p:tgtEl>
                                          <p:spTgt spid="18442"/>
                                        </p:tgtEl>
                                        <p:attrNameLst>
                                          <p:attrName>ppt_y</p:attrName>
                                        </p:attrNameLst>
                                      </p:cBhvr>
                                      <p:tavLst>
                                        <p:tav tm="0" fmla="#ppt_y-sin(pi*$)/81">
                                          <p:val>
                                            <p:fltVal val="0"/>
                                          </p:val>
                                        </p:tav>
                                        <p:tav tm="100000">
                                          <p:val>
                                            <p:fltVal val="1"/>
                                          </p:val>
                                        </p:tav>
                                      </p:tavLst>
                                    </p:anim>
                                    <p:animScale>
                                      <p:cBhvr>
                                        <p:cTn id="63" dur="13">
                                          <p:stCondLst>
                                            <p:cond delay="325"/>
                                          </p:stCondLst>
                                        </p:cTn>
                                        <p:tgtEl>
                                          <p:spTgt spid="18442"/>
                                        </p:tgtEl>
                                      </p:cBhvr>
                                      <p:to x="100000" y="60000"/>
                                    </p:animScale>
                                    <p:animScale>
                                      <p:cBhvr>
                                        <p:cTn id="64" dur="83" decel="50000">
                                          <p:stCondLst>
                                            <p:cond delay="338"/>
                                          </p:stCondLst>
                                        </p:cTn>
                                        <p:tgtEl>
                                          <p:spTgt spid="18442"/>
                                        </p:tgtEl>
                                      </p:cBhvr>
                                      <p:to x="100000" y="100000"/>
                                    </p:animScale>
                                    <p:animScale>
                                      <p:cBhvr>
                                        <p:cTn id="65" dur="13">
                                          <p:stCondLst>
                                            <p:cond delay="656"/>
                                          </p:stCondLst>
                                        </p:cTn>
                                        <p:tgtEl>
                                          <p:spTgt spid="18442"/>
                                        </p:tgtEl>
                                      </p:cBhvr>
                                      <p:to x="100000" y="80000"/>
                                    </p:animScale>
                                    <p:animScale>
                                      <p:cBhvr>
                                        <p:cTn id="66" dur="83" decel="50000">
                                          <p:stCondLst>
                                            <p:cond delay="669"/>
                                          </p:stCondLst>
                                        </p:cTn>
                                        <p:tgtEl>
                                          <p:spTgt spid="18442"/>
                                        </p:tgtEl>
                                      </p:cBhvr>
                                      <p:to x="100000" y="100000"/>
                                    </p:animScale>
                                    <p:animScale>
                                      <p:cBhvr>
                                        <p:cTn id="67" dur="13">
                                          <p:stCondLst>
                                            <p:cond delay="821"/>
                                          </p:stCondLst>
                                        </p:cTn>
                                        <p:tgtEl>
                                          <p:spTgt spid="18442"/>
                                        </p:tgtEl>
                                      </p:cBhvr>
                                      <p:to x="100000" y="90000"/>
                                    </p:animScale>
                                    <p:animScale>
                                      <p:cBhvr>
                                        <p:cTn id="68" dur="83" decel="50000">
                                          <p:stCondLst>
                                            <p:cond delay="834"/>
                                          </p:stCondLst>
                                        </p:cTn>
                                        <p:tgtEl>
                                          <p:spTgt spid="18442"/>
                                        </p:tgtEl>
                                      </p:cBhvr>
                                      <p:to x="100000" y="100000"/>
                                    </p:animScale>
                                    <p:animScale>
                                      <p:cBhvr>
                                        <p:cTn id="69" dur="13">
                                          <p:stCondLst>
                                            <p:cond delay="904"/>
                                          </p:stCondLst>
                                        </p:cTn>
                                        <p:tgtEl>
                                          <p:spTgt spid="18442"/>
                                        </p:tgtEl>
                                      </p:cBhvr>
                                      <p:to x="100000" y="95000"/>
                                    </p:animScale>
                                    <p:animScale>
                                      <p:cBhvr>
                                        <p:cTn id="70" dur="83" decel="50000">
                                          <p:stCondLst>
                                            <p:cond delay="917"/>
                                          </p:stCondLst>
                                        </p:cTn>
                                        <p:tgtEl>
                                          <p:spTgt spid="18442"/>
                                        </p:tgtEl>
                                      </p:cBhvr>
                                      <p:to x="100000" y="100000"/>
                                    </p:animScale>
                                  </p:childTnLst>
                                </p:cTn>
                              </p:par>
                              <p:par>
                                <p:cTn id="71" presetID="26" presetClass="entr" presetSubtype="0" fill="hold" nodeType="withEffect">
                                  <p:stCondLst>
                                    <p:cond delay="1250"/>
                                  </p:stCondLst>
                                  <p:childTnLst>
                                    <p:set>
                                      <p:cBhvr>
                                        <p:cTn id="72" dur="1" fill="hold">
                                          <p:stCondLst>
                                            <p:cond delay="0"/>
                                          </p:stCondLst>
                                        </p:cTn>
                                        <p:tgtEl>
                                          <p:spTgt spid="18444"/>
                                        </p:tgtEl>
                                        <p:attrNameLst>
                                          <p:attrName>style.visibility</p:attrName>
                                        </p:attrNameLst>
                                      </p:cBhvr>
                                      <p:to>
                                        <p:strVal val="visible"/>
                                      </p:to>
                                    </p:set>
                                    <p:animEffect transition="in" filter="wipe(down)">
                                      <p:cBhvr>
                                        <p:cTn id="73" dur="290">
                                          <p:stCondLst>
                                            <p:cond delay="0"/>
                                          </p:stCondLst>
                                        </p:cTn>
                                        <p:tgtEl>
                                          <p:spTgt spid="18444"/>
                                        </p:tgtEl>
                                      </p:cBhvr>
                                    </p:animEffect>
                                    <p:anim calcmode="lin" valueType="num">
                                      <p:cBhvr>
                                        <p:cTn id="74" dur="911" tmFilter="0,0; 0.14,0.36; 0.43,0.73; 0.71,0.91; 1.0,1.0">
                                          <p:stCondLst>
                                            <p:cond delay="0"/>
                                          </p:stCondLst>
                                        </p:cTn>
                                        <p:tgtEl>
                                          <p:spTgt spid="18444"/>
                                        </p:tgtEl>
                                        <p:attrNameLst>
                                          <p:attrName>ppt_x</p:attrName>
                                        </p:attrNameLst>
                                      </p:cBhvr>
                                      <p:tavLst>
                                        <p:tav tm="0">
                                          <p:val>
                                            <p:strVal val="#ppt_x-0.25"/>
                                          </p:val>
                                        </p:tav>
                                        <p:tav tm="100000">
                                          <p:val>
                                            <p:strVal val="#ppt_x"/>
                                          </p:val>
                                        </p:tav>
                                      </p:tavLst>
                                    </p:anim>
                                    <p:anim calcmode="lin" valueType="num">
                                      <p:cBhvr>
                                        <p:cTn id="75" dur="332" tmFilter="0.0,0.0; 0.25,0.07; 0.50,0.2; 0.75,0.467; 1.0,1.0">
                                          <p:stCondLst>
                                            <p:cond delay="0"/>
                                          </p:stCondLst>
                                        </p:cTn>
                                        <p:tgtEl>
                                          <p:spTgt spid="18444"/>
                                        </p:tgtEl>
                                        <p:attrNameLst>
                                          <p:attrName>ppt_y</p:attrName>
                                        </p:attrNameLst>
                                      </p:cBhvr>
                                      <p:tavLst>
                                        <p:tav tm="0" fmla="#ppt_y-sin(pi*$)/3">
                                          <p:val>
                                            <p:fltVal val="0.5"/>
                                          </p:val>
                                        </p:tav>
                                        <p:tav tm="100000">
                                          <p:val>
                                            <p:fltVal val="1"/>
                                          </p:val>
                                        </p:tav>
                                      </p:tavLst>
                                    </p:anim>
                                    <p:anim calcmode="lin" valueType="num">
                                      <p:cBhvr>
                                        <p:cTn id="76" dur="332" tmFilter="0, 0; 0.125,0.2665; 0.25,0.4; 0.375,0.465; 0.5,0.5;  0.625,0.535; 0.75,0.6; 0.875,0.7335; 1,1">
                                          <p:stCondLst>
                                            <p:cond delay="332"/>
                                          </p:stCondLst>
                                        </p:cTn>
                                        <p:tgtEl>
                                          <p:spTgt spid="18444"/>
                                        </p:tgtEl>
                                        <p:attrNameLst>
                                          <p:attrName>ppt_y</p:attrName>
                                        </p:attrNameLst>
                                      </p:cBhvr>
                                      <p:tavLst>
                                        <p:tav tm="0" fmla="#ppt_y-sin(pi*$)/9">
                                          <p:val>
                                            <p:fltVal val="0"/>
                                          </p:val>
                                        </p:tav>
                                        <p:tav tm="100000">
                                          <p:val>
                                            <p:fltVal val="1"/>
                                          </p:val>
                                        </p:tav>
                                      </p:tavLst>
                                    </p:anim>
                                    <p:anim calcmode="lin" valueType="num">
                                      <p:cBhvr>
                                        <p:cTn id="77" dur="166" tmFilter="0, 0; 0.125,0.2665; 0.25,0.4; 0.375,0.465; 0.5,0.5;  0.625,0.535; 0.75,0.6; 0.875,0.7335; 1,1">
                                          <p:stCondLst>
                                            <p:cond delay="662"/>
                                          </p:stCondLst>
                                        </p:cTn>
                                        <p:tgtEl>
                                          <p:spTgt spid="18444"/>
                                        </p:tgtEl>
                                        <p:attrNameLst>
                                          <p:attrName>ppt_y</p:attrName>
                                        </p:attrNameLst>
                                      </p:cBhvr>
                                      <p:tavLst>
                                        <p:tav tm="0" fmla="#ppt_y-sin(pi*$)/27">
                                          <p:val>
                                            <p:fltVal val="0"/>
                                          </p:val>
                                        </p:tav>
                                        <p:tav tm="100000">
                                          <p:val>
                                            <p:fltVal val="1"/>
                                          </p:val>
                                        </p:tav>
                                      </p:tavLst>
                                    </p:anim>
                                    <p:anim calcmode="lin" valueType="num">
                                      <p:cBhvr>
                                        <p:cTn id="78" dur="82" tmFilter="0, 0; 0.125,0.2665; 0.25,0.4; 0.375,0.465; 0.5,0.5;  0.625,0.535; 0.75,0.6; 0.875,0.7335; 1,1">
                                          <p:stCondLst>
                                            <p:cond delay="828"/>
                                          </p:stCondLst>
                                        </p:cTn>
                                        <p:tgtEl>
                                          <p:spTgt spid="18444"/>
                                        </p:tgtEl>
                                        <p:attrNameLst>
                                          <p:attrName>ppt_y</p:attrName>
                                        </p:attrNameLst>
                                      </p:cBhvr>
                                      <p:tavLst>
                                        <p:tav tm="0" fmla="#ppt_y-sin(pi*$)/81">
                                          <p:val>
                                            <p:fltVal val="0"/>
                                          </p:val>
                                        </p:tav>
                                        <p:tav tm="100000">
                                          <p:val>
                                            <p:fltVal val="1"/>
                                          </p:val>
                                        </p:tav>
                                      </p:tavLst>
                                    </p:anim>
                                    <p:animScale>
                                      <p:cBhvr>
                                        <p:cTn id="79" dur="13">
                                          <p:stCondLst>
                                            <p:cond delay="325"/>
                                          </p:stCondLst>
                                        </p:cTn>
                                        <p:tgtEl>
                                          <p:spTgt spid="18444"/>
                                        </p:tgtEl>
                                      </p:cBhvr>
                                      <p:to x="100000" y="60000"/>
                                    </p:animScale>
                                    <p:animScale>
                                      <p:cBhvr>
                                        <p:cTn id="80" dur="83" decel="50000">
                                          <p:stCondLst>
                                            <p:cond delay="338"/>
                                          </p:stCondLst>
                                        </p:cTn>
                                        <p:tgtEl>
                                          <p:spTgt spid="18444"/>
                                        </p:tgtEl>
                                      </p:cBhvr>
                                      <p:to x="100000" y="100000"/>
                                    </p:animScale>
                                    <p:animScale>
                                      <p:cBhvr>
                                        <p:cTn id="81" dur="13">
                                          <p:stCondLst>
                                            <p:cond delay="656"/>
                                          </p:stCondLst>
                                        </p:cTn>
                                        <p:tgtEl>
                                          <p:spTgt spid="18444"/>
                                        </p:tgtEl>
                                      </p:cBhvr>
                                      <p:to x="100000" y="80000"/>
                                    </p:animScale>
                                    <p:animScale>
                                      <p:cBhvr>
                                        <p:cTn id="82" dur="83" decel="50000">
                                          <p:stCondLst>
                                            <p:cond delay="669"/>
                                          </p:stCondLst>
                                        </p:cTn>
                                        <p:tgtEl>
                                          <p:spTgt spid="18444"/>
                                        </p:tgtEl>
                                      </p:cBhvr>
                                      <p:to x="100000" y="100000"/>
                                    </p:animScale>
                                    <p:animScale>
                                      <p:cBhvr>
                                        <p:cTn id="83" dur="13">
                                          <p:stCondLst>
                                            <p:cond delay="821"/>
                                          </p:stCondLst>
                                        </p:cTn>
                                        <p:tgtEl>
                                          <p:spTgt spid="18444"/>
                                        </p:tgtEl>
                                      </p:cBhvr>
                                      <p:to x="100000" y="90000"/>
                                    </p:animScale>
                                    <p:animScale>
                                      <p:cBhvr>
                                        <p:cTn id="84" dur="83" decel="50000">
                                          <p:stCondLst>
                                            <p:cond delay="834"/>
                                          </p:stCondLst>
                                        </p:cTn>
                                        <p:tgtEl>
                                          <p:spTgt spid="18444"/>
                                        </p:tgtEl>
                                      </p:cBhvr>
                                      <p:to x="100000" y="100000"/>
                                    </p:animScale>
                                    <p:animScale>
                                      <p:cBhvr>
                                        <p:cTn id="85" dur="13">
                                          <p:stCondLst>
                                            <p:cond delay="904"/>
                                          </p:stCondLst>
                                        </p:cTn>
                                        <p:tgtEl>
                                          <p:spTgt spid="18444"/>
                                        </p:tgtEl>
                                      </p:cBhvr>
                                      <p:to x="100000" y="95000"/>
                                    </p:animScale>
                                    <p:animScale>
                                      <p:cBhvr>
                                        <p:cTn id="86" dur="83" decel="50000">
                                          <p:stCondLst>
                                            <p:cond delay="917"/>
                                          </p:stCondLst>
                                        </p:cTn>
                                        <p:tgtEl>
                                          <p:spTgt spid="18444"/>
                                        </p:tgtEl>
                                      </p:cBhvr>
                                      <p:to x="100000" y="100000"/>
                                    </p:animScale>
                                  </p:childTnLst>
                                </p:cTn>
                              </p:par>
                              <p:par>
                                <p:cTn id="87" presetID="26" presetClass="entr" presetSubtype="0" fill="hold" nodeType="withEffect">
                                  <p:stCondLst>
                                    <p:cond delay="2250"/>
                                  </p:stCondLst>
                                  <p:childTnLst>
                                    <p:set>
                                      <p:cBhvr>
                                        <p:cTn id="88" dur="1" fill="hold">
                                          <p:stCondLst>
                                            <p:cond delay="0"/>
                                          </p:stCondLst>
                                        </p:cTn>
                                        <p:tgtEl>
                                          <p:spTgt spid="18446"/>
                                        </p:tgtEl>
                                        <p:attrNameLst>
                                          <p:attrName>style.visibility</p:attrName>
                                        </p:attrNameLst>
                                      </p:cBhvr>
                                      <p:to>
                                        <p:strVal val="visible"/>
                                      </p:to>
                                    </p:set>
                                    <p:animEffect transition="in" filter="wipe(down)">
                                      <p:cBhvr>
                                        <p:cTn id="89" dur="290">
                                          <p:stCondLst>
                                            <p:cond delay="0"/>
                                          </p:stCondLst>
                                        </p:cTn>
                                        <p:tgtEl>
                                          <p:spTgt spid="18446"/>
                                        </p:tgtEl>
                                      </p:cBhvr>
                                    </p:animEffect>
                                    <p:anim calcmode="lin" valueType="num">
                                      <p:cBhvr>
                                        <p:cTn id="90" dur="911" tmFilter="0,0; 0.14,0.36; 0.43,0.73; 0.71,0.91; 1.0,1.0">
                                          <p:stCondLst>
                                            <p:cond delay="0"/>
                                          </p:stCondLst>
                                        </p:cTn>
                                        <p:tgtEl>
                                          <p:spTgt spid="18446"/>
                                        </p:tgtEl>
                                        <p:attrNameLst>
                                          <p:attrName>ppt_x</p:attrName>
                                        </p:attrNameLst>
                                      </p:cBhvr>
                                      <p:tavLst>
                                        <p:tav tm="0">
                                          <p:val>
                                            <p:strVal val="#ppt_x-0.25"/>
                                          </p:val>
                                        </p:tav>
                                        <p:tav tm="100000">
                                          <p:val>
                                            <p:strVal val="#ppt_x"/>
                                          </p:val>
                                        </p:tav>
                                      </p:tavLst>
                                    </p:anim>
                                    <p:anim calcmode="lin" valueType="num">
                                      <p:cBhvr>
                                        <p:cTn id="91" dur="332" tmFilter="0.0,0.0; 0.25,0.07; 0.50,0.2; 0.75,0.467; 1.0,1.0">
                                          <p:stCondLst>
                                            <p:cond delay="0"/>
                                          </p:stCondLst>
                                        </p:cTn>
                                        <p:tgtEl>
                                          <p:spTgt spid="18446"/>
                                        </p:tgtEl>
                                        <p:attrNameLst>
                                          <p:attrName>ppt_y</p:attrName>
                                        </p:attrNameLst>
                                      </p:cBhvr>
                                      <p:tavLst>
                                        <p:tav tm="0" fmla="#ppt_y-sin(pi*$)/3">
                                          <p:val>
                                            <p:fltVal val="0.5"/>
                                          </p:val>
                                        </p:tav>
                                        <p:tav tm="100000">
                                          <p:val>
                                            <p:fltVal val="1"/>
                                          </p:val>
                                        </p:tav>
                                      </p:tavLst>
                                    </p:anim>
                                    <p:anim calcmode="lin" valueType="num">
                                      <p:cBhvr>
                                        <p:cTn id="92" dur="332" tmFilter="0, 0; 0.125,0.2665; 0.25,0.4; 0.375,0.465; 0.5,0.5;  0.625,0.535; 0.75,0.6; 0.875,0.7335; 1,1">
                                          <p:stCondLst>
                                            <p:cond delay="332"/>
                                          </p:stCondLst>
                                        </p:cTn>
                                        <p:tgtEl>
                                          <p:spTgt spid="18446"/>
                                        </p:tgtEl>
                                        <p:attrNameLst>
                                          <p:attrName>ppt_y</p:attrName>
                                        </p:attrNameLst>
                                      </p:cBhvr>
                                      <p:tavLst>
                                        <p:tav tm="0" fmla="#ppt_y-sin(pi*$)/9">
                                          <p:val>
                                            <p:fltVal val="0"/>
                                          </p:val>
                                        </p:tav>
                                        <p:tav tm="100000">
                                          <p:val>
                                            <p:fltVal val="1"/>
                                          </p:val>
                                        </p:tav>
                                      </p:tavLst>
                                    </p:anim>
                                    <p:anim calcmode="lin" valueType="num">
                                      <p:cBhvr>
                                        <p:cTn id="93" dur="166" tmFilter="0, 0; 0.125,0.2665; 0.25,0.4; 0.375,0.465; 0.5,0.5;  0.625,0.535; 0.75,0.6; 0.875,0.7335; 1,1">
                                          <p:stCondLst>
                                            <p:cond delay="662"/>
                                          </p:stCondLst>
                                        </p:cTn>
                                        <p:tgtEl>
                                          <p:spTgt spid="18446"/>
                                        </p:tgtEl>
                                        <p:attrNameLst>
                                          <p:attrName>ppt_y</p:attrName>
                                        </p:attrNameLst>
                                      </p:cBhvr>
                                      <p:tavLst>
                                        <p:tav tm="0" fmla="#ppt_y-sin(pi*$)/27">
                                          <p:val>
                                            <p:fltVal val="0"/>
                                          </p:val>
                                        </p:tav>
                                        <p:tav tm="100000">
                                          <p:val>
                                            <p:fltVal val="1"/>
                                          </p:val>
                                        </p:tav>
                                      </p:tavLst>
                                    </p:anim>
                                    <p:anim calcmode="lin" valueType="num">
                                      <p:cBhvr>
                                        <p:cTn id="94" dur="82" tmFilter="0, 0; 0.125,0.2665; 0.25,0.4; 0.375,0.465; 0.5,0.5;  0.625,0.535; 0.75,0.6; 0.875,0.7335; 1,1">
                                          <p:stCondLst>
                                            <p:cond delay="828"/>
                                          </p:stCondLst>
                                        </p:cTn>
                                        <p:tgtEl>
                                          <p:spTgt spid="18446"/>
                                        </p:tgtEl>
                                        <p:attrNameLst>
                                          <p:attrName>ppt_y</p:attrName>
                                        </p:attrNameLst>
                                      </p:cBhvr>
                                      <p:tavLst>
                                        <p:tav tm="0" fmla="#ppt_y-sin(pi*$)/81">
                                          <p:val>
                                            <p:fltVal val="0"/>
                                          </p:val>
                                        </p:tav>
                                        <p:tav tm="100000">
                                          <p:val>
                                            <p:fltVal val="1"/>
                                          </p:val>
                                        </p:tav>
                                      </p:tavLst>
                                    </p:anim>
                                    <p:animScale>
                                      <p:cBhvr>
                                        <p:cTn id="95" dur="13">
                                          <p:stCondLst>
                                            <p:cond delay="325"/>
                                          </p:stCondLst>
                                        </p:cTn>
                                        <p:tgtEl>
                                          <p:spTgt spid="18446"/>
                                        </p:tgtEl>
                                      </p:cBhvr>
                                      <p:to x="100000" y="60000"/>
                                    </p:animScale>
                                    <p:animScale>
                                      <p:cBhvr>
                                        <p:cTn id="96" dur="83" decel="50000">
                                          <p:stCondLst>
                                            <p:cond delay="338"/>
                                          </p:stCondLst>
                                        </p:cTn>
                                        <p:tgtEl>
                                          <p:spTgt spid="18446"/>
                                        </p:tgtEl>
                                      </p:cBhvr>
                                      <p:to x="100000" y="100000"/>
                                    </p:animScale>
                                    <p:animScale>
                                      <p:cBhvr>
                                        <p:cTn id="97" dur="13">
                                          <p:stCondLst>
                                            <p:cond delay="656"/>
                                          </p:stCondLst>
                                        </p:cTn>
                                        <p:tgtEl>
                                          <p:spTgt spid="18446"/>
                                        </p:tgtEl>
                                      </p:cBhvr>
                                      <p:to x="100000" y="80000"/>
                                    </p:animScale>
                                    <p:animScale>
                                      <p:cBhvr>
                                        <p:cTn id="98" dur="83" decel="50000">
                                          <p:stCondLst>
                                            <p:cond delay="669"/>
                                          </p:stCondLst>
                                        </p:cTn>
                                        <p:tgtEl>
                                          <p:spTgt spid="18446"/>
                                        </p:tgtEl>
                                      </p:cBhvr>
                                      <p:to x="100000" y="100000"/>
                                    </p:animScale>
                                    <p:animScale>
                                      <p:cBhvr>
                                        <p:cTn id="99" dur="13">
                                          <p:stCondLst>
                                            <p:cond delay="821"/>
                                          </p:stCondLst>
                                        </p:cTn>
                                        <p:tgtEl>
                                          <p:spTgt spid="18446"/>
                                        </p:tgtEl>
                                      </p:cBhvr>
                                      <p:to x="100000" y="90000"/>
                                    </p:animScale>
                                    <p:animScale>
                                      <p:cBhvr>
                                        <p:cTn id="100" dur="83" decel="50000">
                                          <p:stCondLst>
                                            <p:cond delay="834"/>
                                          </p:stCondLst>
                                        </p:cTn>
                                        <p:tgtEl>
                                          <p:spTgt spid="18446"/>
                                        </p:tgtEl>
                                      </p:cBhvr>
                                      <p:to x="100000" y="100000"/>
                                    </p:animScale>
                                    <p:animScale>
                                      <p:cBhvr>
                                        <p:cTn id="101" dur="13">
                                          <p:stCondLst>
                                            <p:cond delay="904"/>
                                          </p:stCondLst>
                                        </p:cTn>
                                        <p:tgtEl>
                                          <p:spTgt spid="18446"/>
                                        </p:tgtEl>
                                      </p:cBhvr>
                                      <p:to x="100000" y="95000"/>
                                    </p:animScale>
                                    <p:animScale>
                                      <p:cBhvr>
                                        <p:cTn id="102" dur="83" decel="50000">
                                          <p:stCondLst>
                                            <p:cond delay="917"/>
                                          </p:stCondLst>
                                        </p:cTn>
                                        <p:tgtEl>
                                          <p:spTgt spid="18446"/>
                                        </p:tgtEl>
                                      </p:cBhvr>
                                      <p:to x="100000" y="100000"/>
                                    </p:animScale>
                                  </p:childTnLst>
                                </p:cTn>
                              </p:par>
                              <p:par>
                                <p:cTn id="103" presetID="26" presetClass="entr" presetSubtype="0" fill="hold" nodeType="withEffect">
                                  <p:stCondLst>
                                    <p:cond delay="1750"/>
                                  </p:stCondLst>
                                  <p:childTnLst>
                                    <p:set>
                                      <p:cBhvr>
                                        <p:cTn id="104" dur="1" fill="hold">
                                          <p:stCondLst>
                                            <p:cond delay="0"/>
                                          </p:stCondLst>
                                        </p:cTn>
                                        <p:tgtEl>
                                          <p:spTgt spid="18448"/>
                                        </p:tgtEl>
                                        <p:attrNameLst>
                                          <p:attrName>style.visibility</p:attrName>
                                        </p:attrNameLst>
                                      </p:cBhvr>
                                      <p:to>
                                        <p:strVal val="visible"/>
                                      </p:to>
                                    </p:set>
                                    <p:animEffect transition="in" filter="wipe(down)">
                                      <p:cBhvr>
                                        <p:cTn id="105" dur="290">
                                          <p:stCondLst>
                                            <p:cond delay="0"/>
                                          </p:stCondLst>
                                        </p:cTn>
                                        <p:tgtEl>
                                          <p:spTgt spid="18448"/>
                                        </p:tgtEl>
                                      </p:cBhvr>
                                    </p:animEffect>
                                    <p:anim calcmode="lin" valueType="num">
                                      <p:cBhvr>
                                        <p:cTn id="106" dur="911" tmFilter="0,0; 0.14,0.36; 0.43,0.73; 0.71,0.91; 1.0,1.0">
                                          <p:stCondLst>
                                            <p:cond delay="0"/>
                                          </p:stCondLst>
                                        </p:cTn>
                                        <p:tgtEl>
                                          <p:spTgt spid="18448"/>
                                        </p:tgtEl>
                                        <p:attrNameLst>
                                          <p:attrName>ppt_x</p:attrName>
                                        </p:attrNameLst>
                                      </p:cBhvr>
                                      <p:tavLst>
                                        <p:tav tm="0">
                                          <p:val>
                                            <p:strVal val="#ppt_x-0.25"/>
                                          </p:val>
                                        </p:tav>
                                        <p:tav tm="100000">
                                          <p:val>
                                            <p:strVal val="#ppt_x"/>
                                          </p:val>
                                        </p:tav>
                                      </p:tavLst>
                                    </p:anim>
                                    <p:anim calcmode="lin" valueType="num">
                                      <p:cBhvr>
                                        <p:cTn id="107" dur="332" tmFilter="0.0,0.0; 0.25,0.07; 0.50,0.2; 0.75,0.467; 1.0,1.0">
                                          <p:stCondLst>
                                            <p:cond delay="0"/>
                                          </p:stCondLst>
                                        </p:cTn>
                                        <p:tgtEl>
                                          <p:spTgt spid="18448"/>
                                        </p:tgtEl>
                                        <p:attrNameLst>
                                          <p:attrName>ppt_y</p:attrName>
                                        </p:attrNameLst>
                                      </p:cBhvr>
                                      <p:tavLst>
                                        <p:tav tm="0" fmla="#ppt_y-sin(pi*$)/3">
                                          <p:val>
                                            <p:fltVal val="0.5"/>
                                          </p:val>
                                        </p:tav>
                                        <p:tav tm="100000">
                                          <p:val>
                                            <p:fltVal val="1"/>
                                          </p:val>
                                        </p:tav>
                                      </p:tavLst>
                                    </p:anim>
                                    <p:anim calcmode="lin" valueType="num">
                                      <p:cBhvr>
                                        <p:cTn id="108" dur="332" tmFilter="0, 0; 0.125,0.2665; 0.25,0.4; 0.375,0.465; 0.5,0.5;  0.625,0.535; 0.75,0.6; 0.875,0.7335; 1,1">
                                          <p:stCondLst>
                                            <p:cond delay="332"/>
                                          </p:stCondLst>
                                        </p:cTn>
                                        <p:tgtEl>
                                          <p:spTgt spid="18448"/>
                                        </p:tgtEl>
                                        <p:attrNameLst>
                                          <p:attrName>ppt_y</p:attrName>
                                        </p:attrNameLst>
                                      </p:cBhvr>
                                      <p:tavLst>
                                        <p:tav tm="0" fmla="#ppt_y-sin(pi*$)/9">
                                          <p:val>
                                            <p:fltVal val="0"/>
                                          </p:val>
                                        </p:tav>
                                        <p:tav tm="100000">
                                          <p:val>
                                            <p:fltVal val="1"/>
                                          </p:val>
                                        </p:tav>
                                      </p:tavLst>
                                    </p:anim>
                                    <p:anim calcmode="lin" valueType="num">
                                      <p:cBhvr>
                                        <p:cTn id="109" dur="166" tmFilter="0, 0; 0.125,0.2665; 0.25,0.4; 0.375,0.465; 0.5,0.5;  0.625,0.535; 0.75,0.6; 0.875,0.7335; 1,1">
                                          <p:stCondLst>
                                            <p:cond delay="662"/>
                                          </p:stCondLst>
                                        </p:cTn>
                                        <p:tgtEl>
                                          <p:spTgt spid="18448"/>
                                        </p:tgtEl>
                                        <p:attrNameLst>
                                          <p:attrName>ppt_y</p:attrName>
                                        </p:attrNameLst>
                                      </p:cBhvr>
                                      <p:tavLst>
                                        <p:tav tm="0" fmla="#ppt_y-sin(pi*$)/27">
                                          <p:val>
                                            <p:fltVal val="0"/>
                                          </p:val>
                                        </p:tav>
                                        <p:tav tm="100000">
                                          <p:val>
                                            <p:fltVal val="1"/>
                                          </p:val>
                                        </p:tav>
                                      </p:tavLst>
                                    </p:anim>
                                    <p:anim calcmode="lin" valueType="num">
                                      <p:cBhvr>
                                        <p:cTn id="110" dur="82" tmFilter="0, 0; 0.125,0.2665; 0.25,0.4; 0.375,0.465; 0.5,0.5;  0.625,0.535; 0.75,0.6; 0.875,0.7335; 1,1">
                                          <p:stCondLst>
                                            <p:cond delay="828"/>
                                          </p:stCondLst>
                                        </p:cTn>
                                        <p:tgtEl>
                                          <p:spTgt spid="18448"/>
                                        </p:tgtEl>
                                        <p:attrNameLst>
                                          <p:attrName>ppt_y</p:attrName>
                                        </p:attrNameLst>
                                      </p:cBhvr>
                                      <p:tavLst>
                                        <p:tav tm="0" fmla="#ppt_y-sin(pi*$)/81">
                                          <p:val>
                                            <p:fltVal val="0"/>
                                          </p:val>
                                        </p:tav>
                                        <p:tav tm="100000">
                                          <p:val>
                                            <p:fltVal val="1"/>
                                          </p:val>
                                        </p:tav>
                                      </p:tavLst>
                                    </p:anim>
                                    <p:animScale>
                                      <p:cBhvr>
                                        <p:cTn id="111" dur="13">
                                          <p:stCondLst>
                                            <p:cond delay="325"/>
                                          </p:stCondLst>
                                        </p:cTn>
                                        <p:tgtEl>
                                          <p:spTgt spid="18448"/>
                                        </p:tgtEl>
                                      </p:cBhvr>
                                      <p:to x="100000" y="60000"/>
                                    </p:animScale>
                                    <p:animScale>
                                      <p:cBhvr>
                                        <p:cTn id="112" dur="83" decel="50000">
                                          <p:stCondLst>
                                            <p:cond delay="338"/>
                                          </p:stCondLst>
                                        </p:cTn>
                                        <p:tgtEl>
                                          <p:spTgt spid="18448"/>
                                        </p:tgtEl>
                                      </p:cBhvr>
                                      <p:to x="100000" y="100000"/>
                                    </p:animScale>
                                    <p:animScale>
                                      <p:cBhvr>
                                        <p:cTn id="113" dur="13">
                                          <p:stCondLst>
                                            <p:cond delay="656"/>
                                          </p:stCondLst>
                                        </p:cTn>
                                        <p:tgtEl>
                                          <p:spTgt spid="18448"/>
                                        </p:tgtEl>
                                      </p:cBhvr>
                                      <p:to x="100000" y="80000"/>
                                    </p:animScale>
                                    <p:animScale>
                                      <p:cBhvr>
                                        <p:cTn id="114" dur="83" decel="50000">
                                          <p:stCondLst>
                                            <p:cond delay="669"/>
                                          </p:stCondLst>
                                        </p:cTn>
                                        <p:tgtEl>
                                          <p:spTgt spid="18448"/>
                                        </p:tgtEl>
                                      </p:cBhvr>
                                      <p:to x="100000" y="100000"/>
                                    </p:animScale>
                                    <p:animScale>
                                      <p:cBhvr>
                                        <p:cTn id="115" dur="13">
                                          <p:stCondLst>
                                            <p:cond delay="821"/>
                                          </p:stCondLst>
                                        </p:cTn>
                                        <p:tgtEl>
                                          <p:spTgt spid="18448"/>
                                        </p:tgtEl>
                                      </p:cBhvr>
                                      <p:to x="100000" y="90000"/>
                                    </p:animScale>
                                    <p:animScale>
                                      <p:cBhvr>
                                        <p:cTn id="116" dur="83" decel="50000">
                                          <p:stCondLst>
                                            <p:cond delay="834"/>
                                          </p:stCondLst>
                                        </p:cTn>
                                        <p:tgtEl>
                                          <p:spTgt spid="18448"/>
                                        </p:tgtEl>
                                      </p:cBhvr>
                                      <p:to x="100000" y="100000"/>
                                    </p:animScale>
                                    <p:animScale>
                                      <p:cBhvr>
                                        <p:cTn id="117" dur="13">
                                          <p:stCondLst>
                                            <p:cond delay="904"/>
                                          </p:stCondLst>
                                        </p:cTn>
                                        <p:tgtEl>
                                          <p:spTgt spid="18448"/>
                                        </p:tgtEl>
                                      </p:cBhvr>
                                      <p:to x="100000" y="95000"/>
                                    </p:animScale>
                                    <p:animScale>
                                      <p:cBhvr>
                                        <p:cTn id="118" dur="83" decel="50000">
                                          <p:stCondLst>
                                            <p:cond delay="917"/>
                                          </p:stCondLst>
                                        </p:cTn>
                                        <p:tgtEl>
                                          <p:spTgt spid="1844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FD17E3DA-D7FC-3376-AECE-3EE41420B1CC}"/>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6283569" y="0"/>
            <a:ext cx="9823938" cy="68807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FBF60391-508C-92CF-5A29-544A1D311668}"/>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4023345" y="-74013"/>
            <a:ext cx="2179306" cy="6854835"/>
          </a:xfrm>
          <a:prstGeom prst="rect">
            <a:avLst/>
          </a:prstGeom>
          <a:effectLst>
            <a:outerShdw blurRad="50800" dist="50800" dir="5400000" algn="ctr" rotWithShape="0">
              <a:schemeClr val="tx1">
                <a:alpha val="47000"/>
              </a:schemeClr>
            </a:outerShdw>
          </a:effectLst>
        </p:spPr>
      </p:pic>
      <p:pic>
        <p:nvPicPr>
          <p:cNvPr id="2" name="Picture 2">
            <a:extLst>
              <a:ext uri="{FF2B5EF4-FFF2-40B4-BE49-F238E27FC236}">
                <a16:creationId xmlns:a16="http://schemas.microsoft.com/office/drawing/2014/main" id="{AD246A82-24E9-978F-352F-CF0A450D0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0858" y="148866"/>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hidden="1">
            <a:extLst>
              <a:ext uri="{FF2B5EF4-FFF2-40B4-BE49-F238E27FC236}">
                <a16:creationId xmlns:a16="http://schemas.microsoft.com/office/drawing/2014/main" id="{DE86C851-B5B9-2844-22FE-B3563828C536}"/>
              </a:ext>
            </a:extLst>
          </p:cNvPr>
          <p:cNvSpPr txBox="1"/>
          <p:nvPr/>
        </p:nvSpPr>
        <p:spPr>
          <a:xfrm>
            <a:off x="5269493" y="-3633741"/>
            <a:ext cx="1653013" cy="830997"/>
          </a:xfrm>
          <a:prstGeom prst="rect">
            <a:avLst/>
          </a:prstGeom>
          <a:noFill/>
        </p:spPr>
        <p:txBody>
          <a:bodyPr wrap="square" numCol="1" rtlCol="0">
            <a:spAutoFit/>
          </a:bodyPr>
          <a:lstStyle/>
          <a:p>
            <a:pPr algn="just"/>
            <a:r>
              <a:rPr lang="de-DE" altLang="de-DE" sz="4800" b="1" dirty="0">
                <a:solidFill>
                  <a:schemeClr val="bg1"/>
                </a:solidFill>
                <a:latin typeface="Sitka Banner" pitchFamily="2" charset="0"/>
              </a:rPr>
              <a:t>2022</a:t>
            </a:r>
          </a:p>
        </p:txBody>
      </p:sp>
      <p:sp>
        <p:nvSpPr>
          <p:cNvPr id="4" name="TextBox 3" hidden="1">
            <a:extLst>
              <a:ext uri="{FF2B5EF4-FFF2-40B4-BE49-F238E27FC236}">
                <a16:creationId xmlns:a16="http://schemas.microsoft.com/office/drawing/2014/main" id="{EC478753-0A5F-BE46-338C-DB2F35658C7D}"/>
              </a:ext>
            </a:extLst>
          </p:cNvPr>
          <p:cNvSpPr txBox="1"/>
          <p:nvPr/>
        </p:nvSpPr>
        <p:spPr>
          <a:xfrm>
            <a:off x="3091542" y="-2802744"/>
            <a:ext cx="6008914" cy="1815882"/>
          </a:xfrm>
          <a:prstGeom prst="rect">
            <a:avLst/>
          </a:prstGeom>
          <a:noFill/>
        </p:spPr>
        <p:txBody>
          <a:bodyPr wrap="square" numCol="1" rtlCol="0">
            <a:spAutoFit/>
          </a:bodyPr>
          <a:lstStyle/>
          <a:p>
            <a:pPr algn="ctr"/>
            <a:r>
              <a:rPr lang="de-DE" altLang="de-DE" sz="2800" b="1" dirty="0">
                <a:solidFill>
                  <a:schemeClr val="bg1"/>
                </a:solidFill>
                <a:latin typeface="Sitka Banner" pitchFamily="2" charset="0"/>
              </a:rPr>
              <a:t>The government has announced their commitment to enhancing  infrastructure as part of their plan for current year.</a:t>
            </a:r>
          </a:p>
        </p:txBody>
      </p:sp>
      <p:pic>
        <p:nvPicPr>
          <p:cNvPr id="6148" name="Picture 4" hidden="1">
            <a:extLst>
              <a:ext uri="{FF2B5EF4-FFF2-40B4-BE49-F238E27FC236}">
                <a16:creationId xmlns:a16="http://schemas.microsoft.com/office/drawing/2014/main" id="{BCF2287D-5622-A634-400C-A79E70DEAE03}"/>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a:off x="13267373" y="4606786"/>
            <a:ext cx="1933575" cy="1714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6CAA2A9C-2595-2876-216E-65949CBE702B}"/>
              </a:ext>
            </a:extLst>
          </p:cNvPr>
          <p:cNvGrpSpPr/>
          <p:nvPr/>
        </p:nvGrpSpPr>
        <p:grpSpPr>
          <a:xfrm>
            <a:off x="4455596" y="1783479"/>
            <a:ext cx="5888695" cy="1342834"/>
            <a:chOff x="4819981" y="2105763"/>
            <a:chExt cx="3669501" cy="634647"/>
          </a:xfrm>
        </p:grpSpPr>
        <p:sp>
          <p:nvSpPr>
            <p:cNvPr id="7" name="Freeform: Shape 6">
              <a:extLst>
                <a:ext uri="{FF2B5EF4-FFF2-40B4-BE49-F238E27FC236}">
                  <a16:creationId xmlns:a16="http://schemas.microsoft.com/office/drawing/2014/main" id="{53174ADC-57D9-20F9-1A1F-2AF1CB149863}"/>
                </a:ext>
              </a:extLst>
            </p:cNvPr>
            <p:cNvSpPr/>
            <p:nvPr/>
          </p:nvSpPr>
          <p:spPr>
            <a:xfrm>
              <a:off x="6249553" y="2105764"/>
              <a:ext cx="2239929" cy="571006"/>
            </a:xfrm>
            <a:custGeom>
              <a:avLst/>
              <a:gdLst>
                <a:gd name="connsiteX0" fmla="*/ 1632455 w 1901520"/>
                <a:gd name="connsiteY0" fmla="*/ 541933 h 538764"/>
                <a:gd name="connsiteX1" fmla="*/ 0 w 1901520"/>
                <a:gd name="connsiteY1" fmla="*/ 541933 h 538764"/>
                <a:gd name="connsiteX2" fmla="*/ 0 w 1901520"/>
                <a:gd name="connsiteY2" fmla="*/ 0 h 538764"/>
                <a:gd name="connsiteX3" fmla="*/ 1632455 w 1901520"/>
                <a:gd name="connsiteY3" fmla="*/ 0 h 538764"/>
                <a:gd name="connsiteX4" fmla="*/ 1903422 w 1901520"/>
                <a:gd name="connsiteY4" fmla="*/ 270967 h 538764"/>
                <a:gd name="connsiteX5" fmla="*/ 1903422 w 1901520"/>
                <a:gd name="connsiteY5" fmla="*/ 270967 h 538764"/>
                <a:gd name="connsiteX6" fmla="*/ 1632455 w 1901520"/>
                <a:gd name="connsiteY6" fmla="*/ 541933 h 53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520" h="538764">
                  <a:moveTo>
                    <a:pt x="1632455" y="541933"/>
                  </a:moveTo>
                  <a:lnTo>
                    <a:pt x="0" y="541933"/>
                  </a:lnTo>
                  <a:lnTo>
                    <a:pt x="0" y="0"/>
                  </a:lnTo>
                  <a:lnTo>
                    <a:pt x="1632455" y="0"/>
                  </a:lnTo>
                  <a:cubicBezTo>
                    <a:pt x="1782147" y="0"/>
                    <a:pt x="1903422" y="121275"/>
                    <a:pt x="1903422" y="270967"/>
                  </a:cubicBezTo>
                  <a:lnTo>
                    <a:pt x="1903422" y="270967"/>
                  </a:lnTo>
                  <a:cubicBezTo>
                    <a:pt x="1903422" y="420553"/>
                    <a:pt x="1782041" y="541933"/>
                    <a:pt x="1632455" y="541933"/>
                  </a:cubicBezTo>
                  <a:close/>
                </a:path>
              </a:pathLst>
            </a:custGeom>
            <a:solidFill>
              <a:schemeClr val="accent2"/>
            </a:solidFill>
            <a:ln w="10563"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084DDD79-B7F4-C18C-329C-D3000F7A259E}"/>
                </a:ext>
              </a:extLst>
            </p:cNvPr>
            <p:cNvSpPr/>
            <p:nvPr/>
          </p:nvSpPr>
          <p:spPr>
            <a:xfrm>
              <a:off x="6067696" y="2186923"/>
              <a:ext cx="174217" cy="472874"/>
            </a:xfrm>
            <a:custGeom>
              <a:avLst/>
              <a:gdLst>
                <a:gd name="connsiteX0" fmla="*/ 154340 w 147896"/>
                <a:gd name="connsiteY0" fmla="*/ 403967 h 401432"/>
                <a:gd name="connsiteX1" fmla="*/ 0 w 147896"/>
                <a:gd name="connsiteY1" fmla="*/ 403967 h 401432"/>
                <a:gd name="connsiteX2" fmla="*/ 0 w 147896"/>
                <a:gd name="connsiteY2" fmla="*/ 0 h 401432"/>
                <a:gd name="connsiteX3" fmla="*/ 154340 w 147896"/>
                <a:gd name="connsiteY3" fmla="*/ 0 h 401432"/>
              </a:gdLst>
              <a:ahLst/>
              <a:cxnLst>
                <a:cxn ang="0">
                  <a:pos x="connsiteX0" y="connsiteY0"/>
                </a:cxn>
                <a:cxn ang="0">
                  <a:pos x="connsiteX1" y="connsiteY1"/>
                </a:cxn>
                <a:cxn ang="0">
                  <a:pos x="connsiteX2" y="connsiteY2"/>
                </a:cxn>
                <a:cxn ang="0">
                  <a:pos x="connsiteX3" y="connsiteY3"/>
                </a:cxn>
              </a:cxnLst>
              <a:rect l="l" t="t" r="r" b="b"/>
              <a:pathLst>
                <a:path w="147896" h="401432">
                  <a:moveTo>
                    <a:pt x="154340" y="403967"/>
                  </a:moveTo>
                  <a:lnTo>
                    <a:pt x="0" y="403967"/>
                  </a:lnTo>
                  <a:lnTo>
                    <a:pt x="0" y="0"/>
                  </a:lnTo>
                  <a:lnTo>
                    <a:pt x="154340" y="0"/>
                  </a:lnTo>
                  <a:close/>
                </a:path>
              </a:pathLst>
            </a:custGeom>
            <a:solidFill>
              <a:srgbClr val="931D69"/>
            </a:solidFill>
            <a:ln w="10563"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6844F37-8F28-FFD2-CD25-8ACE6A8CD6B4}"/>
                </a:ext>
              </a:extLst>
            </p:cNvPr>
            <p:cNvSpPr/>
            <p:nvPr/>
          </p:nvSpPr>
          <p:spPr>
            <a:xfrm>
              <a:off x="6162943" y="2105763"/>
              <a:ext cx="74664" cy="634647"/>
            </a:xfrm>
            <a:custGeom>
              <a:avLst/>
              <a:gdLst>
                <a:gd name="connsiteX0" fmla="*/ 73525 w 63384"/>
                <a:gd name="connsiteY0" fmla="*/ 541933 h 538764"/>
                <a:gd name="connsiteX1" fmla="*/ 0 w 63384"/>
                <a:gd name="connsiteY1" fmla="*/ 472950 h 538764"/>
                <a:gd name="connsiteX2" fmla="*/ 0 w 63384"/>
                <a:gd name="connsiteY2" fmla="*/ 68983 h 538764"/>
                <a:gd name="connsiteX3" fmla="*/ 73525 w 63384"/>
                <a:gd name="connsiteY3" fmla="*/ 0 h 538764"/>
              </a:gdLst>
              <a:ahLst/>
              <a:cxnLst>
                <a:cxn ang="0">
                  <a:pos x="connsiteX0" y="connsiteY0"/>
                </a:cxn>
                <a:cxn ang="0">
                  <a:pos x="connsiteX1" y="connsiteY1"/>
                </a:cxn>
                <a:cxn ang="0">
                  <a:pos x="connsiteX2" y="connsiteY2"/>
                </a:cxn>
                <a:cxn ang="0">
                  <a:pos x="connsiteX3" y="connsiteY3"/>
                </a:cxn>
              </a:cxnLst>
              <a:rect l="l" t="t" r="r" b="b"/>
              <a:pathLst>
                <a:path w="63384" h="538764">
                  <a:moveTo>
                    <a:pt x="73525" y="541933"/>
                  </a:moveTo>
                  <a:lnTo>
                    <a:pt x="0" y="472950"/>
                  </a:lnTo>
                  <a:lnTo>
                    <a:pt x="0" y="68983"/>
                  </a:lnTo>
                  <a:lnTo>
                    <a:pt x="73525" y="0"/>
                  </a:lnTo>
                  <a:close/>
                </a:path>
              </a:pathLst>
            </a:custGeom>
            <a:solidFill>
              <a:schemeClr val="accent2"/>
            </a:solidFill>
            <a:ln w="10563"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A2F7D62-1317-7F0F-6B41-A14C61BFBFC5}"/>
                </a:ext>
              </a:extLst>
            </p:cNvPr>
            <p:cNvSpPr/>
            <p:nvPr/>
          </p:nvSpPr>
          <p:spPr>
            <a:xfrm>
              <a:off x="6067747" y="2187023"/>
              <a:ext cx="87108" cy="472874"/>
            </a:xfrm>
            <a:custGeom>
              <a:avLst/>
              <a:gdLst>
                <a:gd name="connsiteX0" fmla="*/ 0 w 73948"/>
                <a:gd name="connsiteY0" fmla="*/ 0 h 401432"/>
                <a:gd name="connsiteX1" fmla="*/ 80814 w 73948"/>
                <a:gd name="connsiteY1" fmla="*/ 0 h 401432"/>
                <a:gd name="connsiteX2" fmla="*/ 80814 w 73948"/>
                <a:gd name="connsiteY2" fmla="*/ 403967 h 401432"/>
                <a:gd name="connsiteX3" fmla="*/ 0 w 73948"/>
                <a:gd name="connsiteY3" fmla="*/ 403967 h 401432"/>
              </a:gdLst>
              <a:ahLst/>
              <a:cxnLst>
                <a:cxn ang="0">
                  <a:pos x="connsiteX0" y="connsiteY0"/>
                </a:cxn>
                <a:cxn ang="0">
                  <a:pos x="connsiteX1" y="connsiteY1"/>
                </a:cxn>
                <a:cxn ang="0">
                  <a:pos x="connsiteX2" y="connsiteY2"/>
                </a:cxn>
                <a:cxn ang="0">
                  <a:pos x="connsiteX3" y="connsiteY3"/>
                </a:cxn>
              </a:cxnLst>
              <a:rect l="l" t="t" r="r" b="b"/>
              <a:pathLst>
                <a:path w="73948" h="401432">
                  <a:moveTo>
                    <a:pt x="0" y="0"/>
                  </a:moveTo>
                  <a:lnTo>
                    <a:pt x="80814" y="0"/>
                  </a:lnTo>
                  <a:lnTo>
                    <a:pt x="80814" y="403967"/>
                  </a:lnTo>
                  <a:lnTo>
                    <a:pt x="0" y="403967"/>
                  </a:lnTo>
                  <a:close/>
                </a:path>
              </a:pathLst>
            </a:custGeom>
            <a:solidFill>
              <a:schemeClr val="accent2">
                <a:alpha val="40000"/>
              </a:schemeClr>
            </a:solidFill>
            <a:ln w="10563" cap="flat">
              <a:noFill/>
              <a:prstDash val="solid"/>
              <a:miter/>
            </a:ln>
          </p:spPr>
          <p:txBody>
            <a:bodyPr rtlCol="0" anchor="ctr"/>
            <a:lstStyle/>
            <a:p>
              <a:endParaRPr lang="en-US" dirty="0"/>
            </a:p>
          </p:txBody>
        </p:sp>
        <p:grpSp>
          <p:nvGrpSpPr>
            <p:cNvPr id="12" name="Group 11">
              <a:extLst>
                <a:ext uri="{FF2B5EF4-FFF2-40B4-BE49-F238E27FC236}">
                  <a16:creationId xmlns:a16="http://schemas.microsoft.com/office/drawing/2014/main" id="{A106D13A-2B56-29CD-EC9D-F986EAF64DE3}"/>
                </a:ext>
              </a:extLst>
            </p:cNvPr>
            <p:cNvGrpSpPr/>
            <p:nvPr/>
          </p:nvGrpSpPr>
          <p:grpSpPr>
            <a:xfrm>
              <a:off x="4819981" y="2187023"/>
              <a:ext cx="1082632" cy="472874"/>
              <a:chOff x="4819981" y="2187023"/>
              <a:chExt cx="1082632" cy="472874"/>
            </a:xfrm>
          </p:grpSpPr>
          <p:sp>
            <p:nvSpPr>
              <p:cNvPr id="16" name="Freeform: Shape 15">
                <a:extLst>
                  <a:ext uri="{FF2B5EF4-FFF2-40B4-BE49-F238E27FC236}">
                    <a16:creationId xmlns:a16="http://schemas.microsoft.com/office/drawing/2014/main" id="{33F0865E-6B6B-9390-5251-47FFC6943688}"/>
                  </a:ext>
                </a:extLst>
              </p:cNvPr>
              <p:cNvSpPr/>
              <p:nvPr/>
            </p:nvSpPr>
            <p:spPr>
              <a:xfrm>
                <a:off x="4819981" y="2187023"/>
                <a:ext cx="1082632" cy="472874"/>
              </a:xfrm>
              <a:custGeom>
                <a:avLst/>
                <a:gdLst>
                  <a:gd name="connsiteX0" fmla="*/ 201984 w 919068"/>
                  <a:gd name="connsiteY0" fmla="*/ 0 h 401432"/>
                  <a:gd name="connsiteX1" fmla="*/ 929104 w 919068"/>
                  <a:gd name="connsiteY1" fmla="*/ 0 h 401432"/>
                  <a:gd name="connsiteX2" fmla="*/ 929104 w 919068"/>
                  <a:gd name="connsiteY2" fmla="*/ 403967 h 401432"/>
                  <a:gd name="connsiteX3" fmla="*/ 201984 w 919068"/>
                  <a:gd name="connsiteY3" fmla="*/ 403967 h 401432"/>
                  <a:gd name="connsiteX4" fmla="*/ 0 w 919068"/>
                  <a:gd name="connsiteY4" fmla="*/ 201984 h 401432"/>
                  <a:gd name="connsiteX5" fmla="*/ 0 w 919068"/>
                  <a:gd name="connsiteY5" fmla="*/ 201984 h 401432"/>
                  <a:gd name="connsiteX6" fmla="*/ 201984 w 919068"/>
                  <a:gd name="connsiteY6" fmla="*/ 0 h 40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9068" h="401432">
                    <a:moveTo>
                      <a:pt x="201984" y="0"/>
                    </a:moveTo>
                    <a:lnTo>
                      <a:pt x="929104" y="0"/>
                    </a:lnTo>
                    <a:lnTo>
                      <a:pt x="929104" y="403967"/>
                    </a:lnTo>
                    <a:lnTo>
                      <a:pt x="201984" y="403967"/>
                    </a:lnTo>
                    <a:cubicBezTo>
                      <a:pt x="90428" y="403967"/>
                      <a:pt x="0" y="313540"/>
                      <a:pt x="0" y="201984"/>
                    </a:cubicBezTo>
                    <a:lnTo>
                      <a:pt x="0" y="201984"/>
                    </a:lnTo>
                    <a:cubicBezTo>
                      <a:pt x="0" y="90428"/>
                      <a:pt x="90428" y="0"/>
                      <a:pt x="201984" y="0"/>
                    </a:cubicBezTo>
                    <a:close/>
                  </a:path>
                </a:pathLst>
              </a:custGeom>
              <a:solidFill>
                <a:schemeClr val="accent2"/>
              </a:solidFill>
              <a:ln w="10563" cap="flat">
                <a:noFill/>
                <a:prstDash val="solid"/>
                <a:miter/>
              </a:ln>
            </p:spPr>
            <p:txBody>
              <a:bodyPr rtlCol="0" anchor="ctr"/>
              <a:lstStyle/>
              <a:p>
                <a:endParaRPr lang="en-US" dirty="0"/>
              </a:p>
            </p:txBody>
          </p:sp>
          <p:sp>
            <p:nvSpPr>
              <p:cNvPr id="18" name="Rectangle 17">
                <a:extLst>
                  <a:ext uri="{FF2B5EF4-FFF2-40B4-BE49-F238E27FC236}">
                    <a16:creationId xmlns:a16="http://schemas.microsoft.com/office/drawing/2014/main" id="{F42BE9D4-11BE-BC63-DDC0-A26B501B21DE}"/>
                  </a:ext>
                </a:extLst>
              </p:cNvPr>
              <p:cNvSpPr/>
              <p:nvPr/>
            </p:nvSpPr>
            <p:spPr>
              <a:xfrm>
                <a:off x="5006206" y="2229721"/>
                <a:ext cx="201978" cy="189099"/>
              </a:xfrm>
              <a:prstGeom prst="rect">
                <a:avLst/>
              </a:prstGeom>
            </p:spPr>
            <p:txBody>
              <a:bodyPr wrap="none">
                <a:spAutoFit/>
              </a:bodyPr>
              <a:lstStyle/>
              <a:p>
                <a:r>
                  <a:rPr lang="en-US" sz="2000" b="1" dirty="0">
                    <a:solidFill>
                      <a:schemeClr val="bg1"/>
                    </a:solidFill>
                    <a:latin typeface="Roboto Light" panose="02000000000000000000" pitchFamily="2" charset="0"/>
                    <a:ea typeface="Roboto Light" panose="02000000000000000000" pitchFamily="2" charset="0"/>
                  </a:rPr>
                  <a:t>1</a:t>
                </a:r>
              </a:p>
            </p:txBody>
          </p:sp>
        </p:grpSp>
        <p:sp>
          <p:nvSpPr>
            <p:cNvPr id="14" name="Rectangle 13">
              <a:extLst>
                <a:ext uri="{FF2B5EF4-FFF2-40B4-BE49-F238E27FC236}">
                  <a16:creationId xmlns:a16="http://schemas.microsoft.com/office/drawing/2014/main" id="{2D38400E-2712-7B46-601C-B2D65AA8D2A2}"/>
                </a:ext>
              </a:extLst>
            </p:cNvPr>
            <p:cNvSpPr/>
            <p:nvPr/>
          </p:nvSpPr>
          <p:spPr>
            <a:xfrm>
              <a:off x="6356831" y="2256040"/>
              <a:ext cx="1883013" cy="189099"/>
            </a:xfrm>
            <a:prstGeom prst="rect">
              <a:avLst/>
            </a:prstGeom>
          </p:spPr>
          <p:txBody>
            <a:bodyPr wrap="square">
              <a:spAutoFit/>
            </a:bodyPr>
            <a:lstStyle/>
            <a:p>
              <a:r>
                <a:rPr lang="en-US" sz="2000" b="1" dirty="0">
                  <a:solidFill>
                    <a:schemeClr val="bg1"/>
                  </a:solidFill>
                  <a:latin typeface="Roboto" pitchFamily="2" charset="0"/>
                  <a:ea typeface="Roboto" pitchFamily="2" charset="0"/>
                </a:rPr>
                <a:t>Technical Analysis</a:t>
              </a:r>
            </a:p>
          </p:txBody>
        </p:sp>
      </p:grpSp>
      <p:grpSp>
        <p:nvGrpSpPr>
          <p:cNvPr id="18437" name="Group 18436">
            <a:extLst>
              <a:ext uri="{FF2B5EF4-FFF2-40B4-BE49-F238E27FC236}">
                <a16:creationId xmlns:a16="http://schemas.microsoft.com/office/drawing/2014/main" id="{8C010411-6C56-9F2B-A27B-7EC29FBEDF47}"/>
              </a:ext>
            </a:extLst>
          </p:cNvPr>
          <p:cNvGrpSpPr/>
          <p:nvPr/>
        </p:nvGrpSpPr>
        <p:grpSpPr>
          <a:xfrm>
            <a:off x="4455596" y="2629242"/>
            <a:ext cx="5914003" cy="3102525"/>
            <a:chOff x="4819981" y="1661137"/>
            <a:chExt cx="3669501" cy="1518174"/>
          </a:xfrm>
        </p:grpSpPr>
        <p:sp>
          <p:nvSpPr>
            <p:cNvPr id="18439" name="Freeform: Shape 18438">
              <a:extLst>
                <a:ext uri="{FF2B5EF4-FFF2-40B4-BE49-F238E27FC236}">
                  <a16:creationId xmlns:a16="http://schemas.microsoft.com/office/drawing/2014/main" id="{D0B23A8F-427F-540E-9240-2ABB53BC4641}"/>
                </a:ext>
              </a:extLst>
            </p:cNvPr>
            <p:cNvSpPr/>
            <p:nvPr/>
          </p:nvSpPr>
          <p:spPr>
            <a:xfrm>
              <a:off x="6249553" y="2105764"/>
              <a:ext cx="2239929" cy="571006"/>
            </a:xfrm>
            <a:custGeom>
              <a:avLst/>
              <a:gdLst>
                <a:gd name="connsiteX0" fmla="*/ 1632455 w 1901520"/>
                <a:gd name="connsiteY0" fmla="*/ 541933 h 538764"/>
                <a:gd name="connsiteX1" fmla="*/ 0 w 1901520"/>
                <a:gd name="connsiteY1" fmla="*/ 541933 h 538764"/>
                <a:gd name="connsiteX2" fmla="*/ 0 w 1901520"/>
                <a:gd name="connsiteY2" fmla="*/ 0 h 538764"/>
                <a:gd name="connsiteX3" fmla="*/ 1632455 w 1901520"/>
                <a:gd name="connsiteY3" fmla="*/ 0 h 538764"/>
                <a:gd name="connsiteX4" fmla="*/ 1903422 w 1901520"/>
                <a:gd name="connsiteY4" fmla="*/ 270967 h 538764"/>
                <a:gd name="connsiteX5" fmla="*/ 1903422 w 1901520"/>
                <a:gd name="connsiteY5" fmla="*/ 270967 h 538764"/>
                <a:gd name="connsiteX6" fmla="*/ 1632455 w 1901520"/>
                <a:gd name="connsiteY6" fmla="*/ 541933 h 53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520" h="538764">
                  <a:moveTo>
                    <a:pt x="1632455" y="541933"/>
                  </a:moveTo>
                  <a:lnTo>
                    <a:pt x="0" y="541933"/>
                  </a:lnTo>
                  <a:lnTo>
                    <a:pt x="0" y="0"/>
                  </a:lnTo>
                  <a:lnTo>
                    <a:pt x="1632455" y="0"/>
                  </a:lnTo>
                  <a:cubicBezTo>
                    <a:pt x="1782147" y="0"/>
                    <a:pt x="1903422" y="121275"/>
                    <a:pt x="1903422" y="270967"/>
                  </a:cubicBezTo>
                  <a:lnTo>
                    <a:pt x="1903422" y="270967"/>
                  </a:lnTo>
                  <a:cubicBezTo>
                    <a:pt x="1903422" y="420553"/>
                    <a:pt x="1782041" y="541933"/>
                    <a:pt x="1632455" y="541933"/>
                  </a:cubicBezTo>
                  <a:close/>
                </a:path>
              </a:pathLst>
            </a:custGeom>
            <a:solidFill>
              <a:srgbClr val="AE2A79"/>
            </a:solidFill>
            <a:ln w="10563" cap="flat">
              <a:noFill/>
              <a:prstDash val="solid"/>
              <a:miter/>
            </a:ln>
          </p:spPr>
          <p:txBody>
            <a:bodyPr rtlCol="0" anchor="ctr"/>
            <a:lstStyle/>
            <a:p>
              <a:endParaRPr lang="en-US"/>
            </a:p>
          </p:txBody>
        </p:sp>
        <p:sp>
          <p:nvSpPr>
            <p:cNvPr id="18441" name="Freeform: Shape 18440">
              <a:extLst>
                <a:ext uri="{FF2B5EF4-FFF2-40B4-BE49-F238E27FC236}">
                  <a16:creationId xmlns:a16="http://schemas.microsoft.com/office/drawing/2014/main" id="{9C1AB415-1771-EAB3-3F86-93E94AFD6A55}"/>
                </a:ext>
              </a:extLst>
            </p:cNvPr>
            <p:cNvSpPr/>
            <p:nvPr/>
          </p:nvSpPr>
          <p:spPr>
            <a:xfrm>
              <a:off x="6067696" y="2186923"/>
              <a:ext cx="174217" cy="472874"/>
            </a:xfrm>
            <a:custGeom>
              <a:avLst/>
              <a:gdLst>
                <a:gd name="connsiteX0" fmla="*/ 154340 w 147896"/>
                <a:gd name="connsiteY0" fmla="*/ 403967 h 401432"/>
                <a:gd name="connsiteX1" fmla="*/ 0 w 147896"/>
                <a:gd name="connsiteY1" fmla="*/ 403967 h 401432"/>
                <a:gd name="connsiteX2" fmla="*/ 0 w 147896"/>
                <a:gd name="connsiteY2" fmla="*/ 0 h 401432"/>
                <a:gd name="connsiteX3" fmla="*/ 154340 w 147896"/>
                <a:gd name="connsiteY3" fmla="*/ 0 h 401432"/>
              </a:gdLst>
              <a:ahLst/>
              <a:cxnLst>
                <a:cxn ang="0">
                  <a:pos x="connsiteX0" y="connsiteY0"/>
                </a:cxn>
                <a:cxn ang="0">
                  <a:pos x="connsiteX1" y="connsiteY1"/>
                </a:cxn>
                <a:cxn ang="0">
                  <a:pos x="connsiteX2" y="connsiteY2"/>
                </a:cxn>
                <a:cxn ang="0">
                  <a:pos x="connsiteX3" y="connsiteY3"/>
                </a:cxn>
              </a:cxnLst>
              <a:rect l="l" t="t" r="r" b="b"/>
              <a:pathLst>
                <a:path w="147896" h="401432">
                  <a:moveTo>
                    <a:pt x="154340" y="403967"/>
                  </a:moveTo>
                  <a:lnTo>
                    <a:pt x="0" y="403967"/>
                  </a:lnTo>
                  <a:lnTo>
                    <a:pt x="0" y="0"/>
                  </a:lnTo>
                  <a:lnTo>
                    <a:pt x="154340" y="0"/>
                  </a:lnTo>
                  <a:close/>
                </a:path>
              </a:pathLst>
            </a:custGeom>
            <a:solidFill>
              <a:srgbClr val="931D69"/>
            </a:solidFill>
            <a:ln w="10563" cap="flat">
              <a:noFill/>
              <a:prstDash val="solid"/>
              <a:miter/>
            </a:ln>
          </p:spPr>
          <p:txBody>
            <a:bodyPr rtlCol="0" anchor="ctr"/>
            <a:lstStyle/>
            <a:p>
              <a:endParaRPr lang="en-US"/>
            </a:p>
          </p:txBody>
        </p:sp>
        <p:sp>
          <p:nvSpPr>
            <p:cNvPr id="18443" name="Freeform: Shape 18442">
              <a:extLst>
                <a:ext uri="{FF2B5EF4-FFF2-40B4-BE49-F238E27FC236}">
                  <a16:creationId xmlns:a16="http://schemas.microsoft.com/office/drawing/2014/main" id="{4BD3795F-C822-D636-0BA3-93D922147AE2}"/>
                </a:ext>
              </a:extLst>
            </p:cNvPr>
            <p:cNvSpPr/>
            <p:nvPr/>
          </p:nvSpPr>
          <p:spPr>
            <a:xfrm>
              <a:off x="6162943" y="2105763"/>
              <a:ext cx="74664" cy="634647"/>
            </a:xfrm>
            <a:custGeom>
              <a:avLst/>
              <a:gdLst>
                <a:gd name="connsiteX0" fmla="*/ 73525 w 63384"/>
                <a:gd name="connsiteY0" fmla="*/ 541933 h 538764"/>
                <a:gd name="connsiteX1" fmla="*/ 0 w 63384"/>
                <a:gd name="connsiteY1" fmla="*/ 472950 h 538764"/>
                <a:gd name="connsiteX2" fmla="*/ 0 w 63384"/>
                <a:gd name="connsiteY2" fmla="*/ 68983 h 538764"/>
                <a:gd name="connsiteX3" fmla="*/ 73525 w 63384"/>
                <a:gd name="connsiteY3" fmla="*/ 0 h 538764"/>
              </a:gdLst>
              <a:ahLst/>
              <a:cxnLst>
                <a:cxn ang="0">
                  <a:pos x="connsiteX0" y="connsiteY0"/>
                </a:cxn>
                <a:cxn ang="0">
                  <a:pos x="connsiteX1" y="connsiteY1"/>
                </a:cxn>
                <a:cxn ang="0">
                  <a:pos x="connsiteX2" y="connsiteY2"/>
                </a:cxn>
                <a:cxn ang="0">
                  <a:pos x="connsiteX3" y="connsiteY3"/>
                </a:cxn>
              </a:cxnLst>
              <a:rect l="l" t="t" r="r" b="b"/>
              <a:pathLst>
                <a:path w="63384" h="538764">
                  <a:moveTo>
                    <a:pt x="73525" y="541933"/>
                  </a:moveTo>
                  <a:lnTo>
                    <a:pt x="0" y="472950"/>
                  </a:lnTo>
                  <a:lnTo>
                    <a:pt x="0" y="68983"/>
                  </a:lnTo>
                  <a:lnTo>
                    <a:pt x="73525" y="0"/>
                  </a:lnTo>
                  <a:close/>
                </a:path>
              </a:pathLst>
            </a:custGeom>
            <a:solidFill>
              <a:srgbClr val="6A1059"/>
            </a:solidFill>
            <a:ln w="10563" cap="flat">
              <a:noFill/>
              <a:prstDash val="solid"/>
              <a:miter/>
            </a:ln>
          </p:spPr>
          <p:txBody>
            <a:bodyPr rtlCol="0" anchor="ctr"/>
            <a:lstStyle/>
            <a:p>
              <a:endParaRPr lang="en-US"/>
            </a:p>
          </p:txBody>
        </p:sp>
        <p:sp>
          <p:nvSpPr>
            <p:cNvPr id="18445" name="Freeform: Shape 18444">
              <a:extLst>
                <a:ext uri="{FF2B5EF4-FFF2-40B4-BE49-F238E27FC236}">
                  <a16:creationId xmlns:a16="http://schemas.microsoft.com/office/drawing/2014/main" id="{79C0ADE3-4CA6-5C50-EB34-AB453D88AC76}"/>
                </a:ext>
              </a:extLst>
            </p:cNvPr>
            <p:cNvSpPr/>
            <p:nvPr/>
          </p:nvSpPr>
          <p:spPr>
            <a:xfrm>
              <a:off x="6067747" y="2187023"/>
              <a:ext cx="87108" cy="472874"/>
            </a:xfrm>
            <a:custGeom>
              <a:avLst/>
              <a:gdLst>
                <a:gd name="connsiteX0" fmla="*/ 0 w 73948"/>
                <a:gd name="connsiteY0" fmla="*/ 0 h 401432"/>
                <a:gd name="connsiteX1" fmla="*/ 80814 w 73948"/>
                <a:gd name="connsiteY1" fmla="*/ 0 h 401432"/>
                <a:gd name="connsiteX2" fmla="*/ 80814 w 73948"/>
                <a:gd name="connsiteY2" fmla="*/ 403967 h 401432"/>
                <a:gd name="connsiteX3" fmla="*/ 0 w 73948"/>
                <a:gd name="connsiteY3" fmla="*/ 403967 h 401432"/>
              </a:gdLst>
              <a:ahLst/>
              <a:cxnLst>
                <a:cxn ang="0">
                  <a:pos x="connsiteX0" y="connsiteY0"/>
                </a:cxn>
                <a:cxn ang="0">
                  <a:pos x="connsiteX1" y="connsiteY1"/>
                </a:cxn>
                <a:cxn ang="0">
                  <a:pos x="connsiteX2" y="connsiteY2"/>
                </a:cxn>
                <a:cxn ang="0">
                  <a:pos x="connsiteX3" y="connsiteY3"/>
                </a:cxn>
              </a:cxnLst>
              <a:rect l="l" t="t" r="r" b="b"/>
              <a:pathLst>
                <a:path w="73948" h="401432">
                  <a:moveTo>
                    <a:pt x="0" y="0"/>
                  </a:moveTo>
                  <a:lnTo>
                    <a:pt x="80814" y="0"/>
                  </a:lnTo>
                  <a:lnTo>
                    <a:pt x="80814" y="403967"/>
                  </a:lnTo>
                  <a:lnTo>
                    <a:pt x="0" y="403967"/>
                  </a:lnTo>
                  <a:close/>
                </a:path>
              </a:pathLst>
            </a:custGeom>
            <a:solidFill>
              <a:srgbClr val="0B1F42">
                <a:alpha val="40000"/>
              </a:srgbClr>
            </a:solidFill>
            <a:ln w="10563" cap="flat">
              <a:noFill/>
              <a:prstDash val="solid"/>
              <a:miter/>
            </a:ln>
          </p:spPr>
          <p:txBody>
            <a:bodyPr rtlCol="0" anchor="ctr"/>
            <a:lstStyle/>
            <a:p>
              <a:endParaRPr lang="en-US"/>
            </a:p>
          </p:txBody>
        </p:sp>
        <p:grpSp>
          <p:nvGrpSpPr>
            <p:cNvPr id="18447" name="Group 18446">
              <a:extLst>
                <a:ext uri="{FF2B5EF4-FFF2-40B4-BE49-F238E27FC236}">
                  <a16:creationId xmlns:a16="http://schemas.microsoft.com/office/drawing/2014/main" id="{AAD985ED-B543-6DC7-F4EC-288BE9A8EA1B}"/>
                </a:ext>
              </a:extLst>
            </p:cNvPr>
            <p:cNvGrpSpPr/>
            <p:nvPr/>
          </p:nvGrpSpPr>
          <p:grpSpPr>
            <a:xfrm>
              <a:off x="4819981" y="1661137"/>
              <a:ext cx="1623313" cy="1518174"/>
              <a:chOff x="4819981" y="1661137"/>
              <a:chExt cx="1623313" cy="1518174"/>
            </a:xfrm>
          </p:grpSpPr>
          <p:sp>
            <p:nvSpPr>
              <p:cNvPr id="18450" name="Freeform: Shape 18449">
                <a:extLst>
                  <a:ext uri="{FF2B5EF4-FFF2-40B4-BE49-F238E27FC236}">
                    <a16:creationId xmlns:a16="http://schemas.microsoft.com/office/drawing/2014/main" id="{39F5DEC3-60A9-7B40-B2F9-CF5352857984}"/>
                  </a:ext>
                </a:extLst>
              </p:cNvPr>
              <p:cNvSpPr/>
              <p:nvPr/>
            </p:nvSpPr>
            <p:spPr>
              <a:xfrm>
                <a:off x="4819981" y="2187023"/>
                <a:ext cx="1082632" cy="472874"/>
              </a:xfrm>
              <a:custGeom>
                <a:avLst/>
                <a:gdLst>
                  <a:gd name="connsiteX0" fmla="*/ 201984 w 919068"/>
                  <a:gd name="connsiteY0" fmla="*/ 0 h 401432"/>
                  <a:gd name="connsiteX1" fmla="*/ 929104 w 919068"/>
                  <a:gd name="connsiteY1" fmla="*/ 0 h 401432"/>
                  <a:gd name="connsiteX2" fmla="*/ 929104 w 919068"/>
                  <a:gd name="connsiteY2" fmla="*/ 403967 h 401432"/>
                  <a:gd name="connsiteX3" fmla="*/ 201984 w 919068"/>
                  <a:gd name="connsiteY3" fmla="*/ 403967 h 401432"/>
                  <a:gd name="connsiteX4" fmla="*/ 0 w 919068"/>
                  <a:gd name="connsiteY4" fmla="*/ 201984 h 401432"/>
                  <a:gd name="connsiteX5" fmla="*/ 0 w 919068"/>
                  <a:gd name="connsiteY5" fmla="*/ 201984 h 401432"/>
                  <a:gd name="connsiteX6" fmla="*/ 201984 w 919068"/>
                  <a:gd name="connsiteY6" fmla="*/ 0 h 40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9068" h="401432">
                    <a:moveTo>
                      <a:pt x="201984" y="0"/>
                    </a:moveTo>
                    <a:lnTo>
                      <a:pt x="929104" y="0"/>
                    </a:lnTo>
                    <a:lnTo>
                      <a:pt x="929104" y="403967"/>
                    </a:lnTo>
                    <a:lnTo>
                      <a:pt x="201984" y="403967"/>
                    </a:lnTo>
                    <a:cubicBezTo>
                      <a:pt x="90428" y="403967"/>
                      <a:pt x="0" y="313540"/>
                      <a:pt x="0" y="201984"/>
                    </a:cubicBezTo>
                    <a:lnTo>
                      <a:pt x="0" y="201984"/>
                    </a:lnTo>
                    <a:cubicBezTo>
                      <a:pt x="0" y="90428"/>
                      <a:pt x="90428" y="0"/>
                      <a:pt x="201984" y="0"/>
                    </a:cubicBezTo>
                    <a:close/>
                  </a:path>
                </a:pathLst>
              </a:custGeom>
              <a:solidFill>
                <a:srgbClr val="AE2A79"/>
              </a:solidFill>
              <a:ln w="10563" cap="flat">
                <a:noFill/>
                <a:prstDash val="solid"/>
                <a:miter/>
              </a:ln>
            </p:spPr>
            <p:txBody>
              <a:bodyPr rtlCol="0" anchor="ctr"/>
              <a:lstStyle/>
              <a:p>
                <a:endParaRPr lang="en-US"/>
              </a:p>
            </p:txBody>
          </p:sp>
          <p:pic>
            <p:nvPicPr>
              <p:cNvPr id="18451" name="Picture 18450">
                <a:extLst>
                  <a:ext uri="{FF2B5EF4-FFF2-40B4-BE49-F238E27FC236}">
                    <a16:creationId xmlns:a16="http://schemas.microsoft.com/office/drawing/2014/main" id="{F7DA9F29-DA9D-5223-39E3-FB5E7D21A947}"/>
                  </a:ext>
                </a:extLst>
              </p:cNvPr>
              <p:cNvPicPr>
                <a:picLocks noChangeAspect="1"/>
              </p:cNvPicPr>
              <p:nvPr/>
            </p:nvPicPr>
            <p:blipFill>
              <a:blip r:embed="rId6"/>
              <a:stretch>
                <a:fillRect/>
              </a:stretch>
            </p:blipFill>
            <p:spPr>
              <a:xfrm>
                <a:off x="5385550" y="1661137"/>
                <a:ext cx="1057744" cy="1518174"/>
              </a:xfrm>
              <a:custGeom>
                <a:avLst/>
                <a:gdLst>
                  <a:gd name="connsiteX0" fmla="*/ 0 w 897940"/>
                  <a:gd name="connsiteY0" fmla="*/ 0 h 1288808"/>
                  <a:gd name="connsiteX1" fmla="*/ 897940 w 897940"/>
                  <a:gd name="connsiteY1" fmla="*/ 0 h 1288808"/>
                  <a:gd name="connsiteX2" fmla="*/ 897940 w 897940"/>
                  <a:gd name="connsiteY2" fmla="*/ 1288808 h 1288808"/>
                  <a:gd name="connsiteX3" fmla="*/ 0 w 897940"/>
                  <a:gd name="connsiteY3" fmla="*/ 1288808 h 1288808"/>
                </a:gdLst>
                <a:ahLst/>
                <a:cxnLst>
                  <a:cxn ang="0">
                    <a:pos x="connsiteX0" y="connsiteY0"/>
                  </a:cxn>
                  <a:cxn ang="0">
                    <a:pos x="connsiteX1" y="connsiteY1"/>
                  </a:cxn>
                  <a:cxn ang="0">
                    <a:pos x="connsiteX2" y="connsiteY2"/>
                  </a:cxn>
                  <a:cxn ang="0">
                    <a:pos x="connsiteX3" y="connsiteY3"/>
                  </a:cxn>
                </a:cxnLst>
                <a:rect l="l" t="t" r="r" b="b"/>
                <a:pathLst>
                  <a:path w="897940" h="1288808">
                    <a:moveTo>
                      <a:pt x="0" y="0"/>
                    </a:moveTo>
                    <a:lnTo>
                      <a:pt x="897940" y="0"/>
                    </a:lnTo>
                    <a:lnTo>
                      <a:pt x="897940" y="1288808"/>
                    </a:lnTo>
                    <a:lnTo>
                      <a:pt x="0" y="1288808"/>
                    </a:lnTo>
                    <a:close/>
                  </a:path>
                </a:pathLst>
              </a:custGeom>
              <a:ln/>
            </p:spPr>
          </p:pic>
          <p:sp>
            <p:nvSpPr>
              <p:cNvPr id="18452" name="Rectangle 18451">
                <a:extLst>
                  <a:ext uri="{FF2B5EF4-FFF2-40B4-BE49-F238E27FC236}">
                    <a16:creationId xmlns:a16="http://schemas.microsoft.com/office/drawing/2014/main" id="{04D0B9BB-4491-5547-1AFA-82477BE9AAE2}"/>
                  </a:ext>
                </a:extLst>
              </p:cNvPr>
              <p:cNvSpPr/>
              <p:nvPr/>
            </p:nvSpPr>
            <p:spPr>
              <a:xfrm>
                <a:off x="5006206" y="2229721"/>
                <a:ext cx="201114" cy="195788"/>
              </a:xfrm>
              <a:prstGeom prst="rect">
                <a:avLst/>
              </a:prstGeom>
            </p:spPr>
            <p:txBody>
              <a:bodyPr wrap="none">
                <a:spAutoFit/>
              </a:bodyPr>
              <a:lstStyle/>
              <a:p>
                <a:r>
                  <a:rPr lang="en-US" sz="2000" b="1" dirty="0">
                    <a:solidFill>
                      <a:schemeClr val="bg1"/>
                    </a:solidFill>
                    <a:latin typeface="Roboto Light" panose="02000000000000000000" pitchFamily="2" charset="0"/>
                    <a:ea typeface="Roboto Light" panose="02000000000000000000" pitchFamily="2" charset="0"/>
                  </a:rPr>
                  <a:t>2</a:t>
                </a:r>
              </a:p>
            </p:txBody>
          </p:sp>
        </p:grpSp>
        <p:sp>
          <p:nvSpPr>
            <p:cNvPr id="18449" name="Rectangle 18448">
              <a:extLst>
                <a:ext uri="{FF2B5EF4-FFF2-40B4-BE49-F238E27FC236}">
                  <a16:creationId xmlns:a16="http://schemas.microsoft.com/office/drawing/2014/main" id="{4266AE99-7E1F-7656-BAC1-122BA6CD266E}"/>
                </a:ext>
              </a:extLst>
            </p:cNvPr>
            <p:cNvSpPr/>
            <p:nvPr/>
          </p:nvSpPr>
          <p:spPr>
            <a:xfrm>
              <a:off x="6356831" y="2256040"/>
              <a:ext cx="1883013" cy="346393"/>
            </a:xfrm>
            <a:prstGeom prst="rect">
              <a:avLst/>
            </a:prstGeom>
          </p:spPr>
          <p:txBody>
            <a:bodyPr wrap="square">
              <a:spAutoFit/>
            </a:bodyPr>
            <a:lstStyle/>
            <a:p>
              <a:r>
                <a:rPr lang="en-US" sz="2000" b="1" dirty="0">
                  <a:solidFill>
                    <a:schemeClr val="bg1"/>
                  </a:solidFill>
                  <a:latin typeface="Roboto" pitchFamily="2" charset="0"/>
                  <a:ea typeface="Roboto" pitchFamily="2" charset="0"/>
                </a:rPr>
                <a:t>Predicting Stock price using Machine Learning</a:t>
              </a:r>
            </a:p>
          </p:txBody>
        </p:sp>
      </p:grpSp>
    </p:spTree>
    <p:extLst>
      <p:ext uri="{BB962C8B-B14F-4D97-AF65-F5344CB8AC3E}">
        <p14:creationId xmlns:p14="http://schemas.microsoft.com/office/powerpoint/2010/main" val="2709810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6148"/>
                                        </p:tgtEl>
                                      </p:cBhvr>
                                      <p:by x="150000" y="150000"/>
                                    </p:animScale>
                                  </p:childTnLst>
                                </p:cTn>
                              </p:par>
                              <p:par>
                                <p:cTn id="7" presetID="22" presetClass="entr" presetSubtype="8"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cTn>
                              </p:par>
                              <p:par>
                                <p:cTn id="10" presetID="22" presetClass="entr" presetSubtype="8" fill="hold" nodeType="withEffect">
                                  <p:stCondLst>
                                    <p:cond delay="0"/>
                                  </p:stCondLst>
                                  <p:childTnLst>
                                    <p:set>
                                      <p:cBhvr>
                                        <p:cTn id="11" dur="1" fill="hold">
                                          <p:stCondLst>
                                            <p:cond delay="0"/>
                                          </p:stCondLst>
                                        </p:cTn>
                                        <p:tgtEl>
                                          <p:spTgt spid="18437"/>
                                        </p:tgtEl>
                                        <p:attrNameLst>
                                          <p:attrName>style.visibility</p:attrName>
                                        </p:attrNameLst>
                                      </p:cBhvr>
                                      <p:to>
                                        <p:strVal val="visible"/>
                                      </p:to>
                                    </p:set>
                                    <p:animEffect transition="in" filter="wipe(left)">
                                      <p:cBhvr>
                                        <p:cTn id="12" dur="500"/>
                                        <p:tgtEl>
                                          <p:spTgt spid="18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exels-olya-kobruseva-5562047 (1080p)">
            <a:hlinkClick r:id="" action="ppaction://media"/>
            <a:extLst>
              <a:ext uri="{FF2B5EF4-FFF2-40B4-BE49-F238E27FC236}">
                <a16:creationId xmlns:a16="http://schemas.microsoft.com/office/drawing/2014/main" id="{D68C7B5A-B1D0-461C-A43D-99E7B72DC30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a:ln>
            <a:noFill/>
          </a:ln>
          <a:effectLst>
            <a:outerShdw blurRad="127000" dist="190500" dir="8100000" algn="tr" rotWithShape="0">
              <a:srgbClr val="000000">
                <a:alpha val="40000"/>
              </a:srgbClr>
            </a:outerShdw>
          </a:effectLst>
          <a:scene3d>
            <a:camera prst="orthographicFront"/>
            <a:lightRig rig="flood" dir="t">
              <a:rot lat="0" lon="0" rev="8100000"/>
            </a:lightRig>
          </a:scene3d>
          <a:sp3d prstMaterial="plastic">
            <a:bevelT w="508000" h="50800" prst="cross"/>
            <a:contourClr>
              <a:srgbClr val="969696"/>
            </a:contourClr>
          </a:sp3d>
        </p:spPr>
      </p:pic>
      <p:sp>
        <p:nvSpPr>
          <p:cNvPr id="2" name="Title 1">
            <a:extLst>
              <a:ext uri="{FF2B5EF4-FFF2-40B4-BE49-F238E27FC236}">
                <a16:creationId xmlns:a16="http://schemas.microsoft.com/office/drawing/2014/main" id="{B6B0EDA3-60E7-0956-BE43-C28798DADAA3}"/>
              </a:ext>
            </a:extLst>
          </p:cNvPr>
          <p:cNvSpPr>
            <a:spLocks noGrp="1"/>
          </p:cNvSpPr>
          <p:nvPr>
            <p:ph type="ctrTitle"/>
          </p:nvPr>
        </p:nvSpPr>
        <p:spPr>
          <a:xfrm>
            <a:off x="3929619" y="1575321"/>
            <a:ext cx="5283208" cy="2406744"/>
          </a:xfrm>
        </p:spPr>
        <p:txBody>
          <a:bodyPr>
            <a:noAutofit/>
          </a:bodyPr>
          <a:lstStyle/>
          <a:p>
            <a:r>
              <a:rPr lang="en-IN" sz="6600" b="1" dirty="0">
                <a:ln w="9525">
                  <a:solidFill>
                    <a:schemeClr val="bg1"/>
                  </a:solidFill>
                  <a:prstDash val="solid"/>
                </a:ln>
                <a:solidFill>
                  <a:srgbClr val="000000"/>
                </a:solidFill>
                <a:effectLst>
                  <a:outerShdw blurRad="12700" dist="38100" dir="2700000" algn="tl" rotWithShape="0">
                    <a:schemeClr val="bg1">
                      <a:lumMod val="50000"/>
                    </a:schemeClr>
                  </a:outerShdw>
                </a:effectLst>
                <a:latin typeface="Bodoni MT Condensed" panose="02070606080606020203" pitchFamily="18" charset="0"/>
              </a:rPr>
              <a:t>STOCK MARKET ANALYSIS</a:t>
            </a:r>
          </a:p>
        </p:txBody>
      </p:sp>
      <p:sp>
        <p:nvSpPr>
          <p:cNvPr id="3" name="Subtitle 2">
            <a:extLst>
              <a:ext uri="{FF2B5EF4-FFF2-40B4-BE49-F238E27FC236}">
                <a16:creationId xmlns:a16="http://schemas.microsoft.com/office/drawing/2014/main" id="{3E7834C6-D2AF-8E4A-C11B-FA0024131CD5}"/>
              </a:ext>
            </a:extLst>
          </p:cNvPr>
          <p:cNvSpPr>
            <a:spLocks noGrp="1"/>
          </p:cNvSpPr>
          <p:nvPr>
            <p:ph type="subTitle" idx="1"/>
          </p:nvPr>
        </p:nvSpPr>
        <p:spPr>
          <a:xfrm>
            <a:off x="4137825" y="3982065"/>
            <a:ext cx="4544009" cy="1029364"/>
          </a:xfrm>
        </p:spPr>
        <p:txBody>
          <a:bodyPr>
            <a:normAutofit/>
          </a:bodyPr>
          <a:lstStyle/>
          <a:p>
            <a:r>
              <a:rPr lang="en-IN" sz="1600" b="1" dirty="0">
                <a:solidFill>
                  <a:schemeClr val="accent1">
                    <a:lumMod val="75000"/>
                  </a:schemeClr>
                </a:solidFill>
                <a:latin typeface="Arial Rounded MT Bold" panose="020F0704030504030204" pitchFamily="34" charset="0"/>
              </a:rPr>
              <a:t>PRESENTED BY</a:t>
            </a:r>
          </a:p>
          <a:p>
            <a:r>
              <a:rPr lang="en-IN" sz="1600" b="1" dirty="0">
                <a:solidFill>
                  <a:schemeClr val="accent1">
                    <a:lumMod val="75000"/>
                  </a:schemeClr>
                </a:solidFill>
                <a:latin typeface="Arial Rounded MT Bold" panose="020F0704030504030204" pitchFamily="34" charset="0"/>
              </a:rPr>
              <a:t>ARUNA KUMARI V</a:t>
            </a:r>
          </a:p>
        </p:txBody>
      </p:sp>
      <p:pic>
        <p:nvPicPr>
          <p:cNvPr id="4098" name="Picture 2">
            <a:extLst>
              <a:ext uri="{FF2B5EF4-FFF2-40B4-BE49-F238E27FC236}">
                <a16:creationId xmlns:a16="http://schemas.microsoft.com/office/drawing/2014/main" id="{02C355F2-1587-59B9-F956-E20F43B678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7736" y="384841"/>
            <a:ext cx="1981200" cy="54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28168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2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par>
                                <p:cTn id="12" presetID="6" presetClass="entr" presetSubtype="16" fill="hold" grpId="0" nodeType="with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ircle(in)">
                                      <p:cBhvr>
                                        <p:cTn id="14" dur="2000"/>
                                        <p:tgtEl>
                                          <p:spTgt spid="3">
                                            <p:txEl>
                                              <p:pRg st="0" end="0"/>
                                            </p:txEl>
                                          </p:spTgt>
                                        </p:tgtEl>
                                      </p:cBhvr>
                                    </p:animEffect>
                                  </p:childTnLst>
                                </p:cTn>
                              </p:par>
                              <p:par>
                                <p:cTn id="15" presetID="6" presetClass="entr" presetSubtype="16"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repeatCount="indefinite" fill="hold" display="0">
                  <p:stCondLst>
                    <p:cond delay="indefinite"/>
                  </p:stCondLst>
                </p:cTn>
                <p:tgtEl>
                  <p:spTgt spid="4"/>
                </p:tgtEl>
              </p:cMediaNode>
            </p:video>
            <p:seq concurrent="1" nextAc="seek">
              <p:cTn id="19" restart="whenNotActive" fill="hold" evtFilter="cancelBubble" nodeType="interactiveSeq">
                <p:stCondLst>
                  <p:cond evt="onClick" delay="0">
                    <p:tgtEl>
                      <p:spTgt spid="4"/>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Freeform: Shape 11">
            <a:extLst>
              <a:ext uri="{FF2B5EF4-FFF2-40B4-BE49-F238E27FC236}">
                <a16:creationId xmlns:a16="http://schemas.microsoft.com/office/drawing/2014/main" id="{B2177B33-B554-4A4B-86C2-5A3E9EC75F4C}"/>
              </a:ext>
            </a:extLst>
          </p:cNvPr>
          <p:cNvSpPr/>
          <p:nvPr/>
        </p:nvSpPr>
        <p:spPr>
          <a:xfrm>
            <a:off x="1719335" y="2435327"/>
            <a:ext cx="2754139" cy="2220995"/>
          </a:xfrm>
          <a:custGeom>
            <a:avLst/>
            <a:gdLst/>
            <a:ahLst/>
            <a:cxnLst/>
            <a:rect l="l" t="t" r="r" b="b"/>
            <a:pathLst>
              <a:path w="2754139" h="2220995">
                <a:moveTo>
                  <a:pt x="706208" y="345686"/>
                </a:moveTo>
                <a:cubicBezTo>
                  <a:pt x="655765" y="345686"/>
                  <a:pt x="610762" y="361759"/>
                  <a:pt x="571198" y="393904"/>
                </a:cubicBezTo>
                <a:cubicBezTo>
                  <a:pt x="531635" y="426049"/>
                  <a:pt x="500973" y="483664"/>
                  <a:pt x="479213" y="566747"/>
                </a:cubicBezTo>
                <a:cubicBezTo>
                  <a:pt x="450530"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2415871" y="0"/>
                </a:moveTo>
                <a:lnTo>
                  <a:pt x="2754139" y="0"/>
                </a:lnTo>
                <a:lnTo>
                  <a:pt x="2754139" y="2183904"/>
                </a:lnTo>
                <a:lnTo>
                  <a:pt x="2337239" y="2183904"/>
                </a:lnTo>
                <a:lnTo>
                  <a:pt x="2337239" y="612740"/>
                </a:lnTo>
                <a:cubicBezTo>
                  <a:pt x="2184920" y="755168"/>
                  <a:pt x="2005400" y="860506"/>
                  <a:pt x="1798681" y="928753"/>
                </a:cubicBezTo>
                <a:lnTo>
                  <a:pt x="1798681" y="550427"/>
                </a:lnTo>
                <a:cubicBezTo>
                  <a:pt x="1907481" y="514820"/>
                  <a:pt x="2025677" y="447315"/>
                  <a:pt x="2153269" y="347912"/>
                </a:cubicBezTo>
                <a:cubicBezTo>
                  <a:pt x="2280861" y="248508"/>
                  <a:pt x="2368395" y="132538"/>
                  <a:pt x="2415871" y="0"/>
                </a:cubicBezTo>
                <a:close/>
                <a:moveTo>
                  <a:pt x="706208" y="0"/>
                </a:moveTo>
                <a:cubicBezTo>
                  <a:pt x="916884" y="0"/>
                  <a:pt x="1081567" y="75171"/>
                  <a:pt x="1200257" y="225512"/>
                </a:cubicBezTo>
                <a:cubicBezTo>
                  <a:pt x="1341697" y="403548"/>
                  <a:pt x="1412417" y="698790"/>
                  <a:pt x="1412417" y="1111239"/>
                </a:cubicBezTo>
                <a:cubicBezTo>
                  <a:pt x="1412417" y="1522700"/>
                  <a:pt x="1341202" y="1818437"/>
                  <a:pt x="1198774" y="1998450"/>
                </a:cubicBezTo>
                <a:cubicBezTo>
                  <a:pt x="1081072" y="2146813"/>
                  <a:pt x="916884" y="2220995"/>
                  <a:pt x="706208" y="2220995"/>
                </a:cubicBezTo>
                <a:cubicBezTo>
                  <a:pt x="494544" y="2220995"/>
                  <a:pt x="323926" y="2139643"/>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412341"/>
            <a:ext cx="6691086" cy="40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DF7833B0-BA71-4453-853F-974C3C7535A2}"/>
              </a:ext>
            </a:extLst>
          </p:cNvPr>
          <p:cNvSpPr txBox="1"/>
          <p:nvPr/>
        </p:nvSpPr>
        <p:spPr>
          <a:xfrm>
            <a:off x="5729385" y="2775592"/>
            <a:ext cx="5705531" cy="430887"/>
          </a:xfrm>
          <a:prstGeom prst="rect">
            <a:avLst/>
          </a:prstGeom>
          <a:noFill/>
        </p:spPr>
        <p:txBody>
          <a:bodyPr wrap="square" lIns="0" tIns="0" rIns="0" bIns="0" numCol="1" rtlCol="0">
            <a:spAutoFit/>
          </a:bodyPr>
          <a:lstStyle/>
          <a:p>
            <a:r>
              <a:rPr lang="de-DE" altLang="de-DE" sz="2800" dirty="0">
                <a:latin typeface="Segoe UI Black" panose="020B0A02040204020203" pitchFamily="34" charset="0"/>
                <a:ea typeface="Segoe UI Black" panose="020B0A02040204020203" pitchFamily="34" charset="0"/>
              </a:rPr>
              <a:t>EXPLORATORY DATA ANALYSIS</a:t>
            </a:r>
          </a:p>
        </p:txBody>
      </p:sp>
      <p:sp>
        <p:nvSpPr>
          <p:cNvPr id="9" name="TextBox 8">
            <a:extLst>
              <a:ext uri="{FF2B5EF4-FFF2-40B4-BE49-F238E27FC236}">
                <a16:creationId xmlns:a16="http://schemas.microsoft.com/office/drawing/2014/main" id="{60CD49EC-E6A4-4053-A5B4-CB9DBB8C3F88}"/>
              </a:ext>
            </a:extLst>
          </p:cNvPr>
          <p:cNvSpPr txBox="1"/>
          <p:nvPr/>
        </p:nvSpPr>
        <p:spPr>
          <a:xfrm>
            <a:off x="5847372" y="3616178"/>
            <a:ext cx="4339329" cy="1107996"/>
          </a:xfrm>
          <a:prstGeom prst="rect">
            <a:avLst/>
          </a:prstGeom>
          <a:noFill/>
        </p:spPr>
        <p:txBody>
          <a:bodyPr wrap="none" lIns="0" tIns="0" rIns="0" bIns="0" numCol="1" rtlCol="0">
            <a:spAutoFit/>
          </a:bodyPr>
          <a:lstStyle/>
          <a:p>
            <a:r>
              <a:rPr lang="de-DE" altLang="de-DE" sz="2400" dirty="0">
                <a:solidFill>
                  <a:schemeClr val="accent5"/>
                </a:solidFill>
                <a:latin typeface="Tempus Sans ITC" panose="04020404030D07020202" pitchFamily="82" charset="0"/>
              </a:rPr>
              <a:t>NIFTY 50 STOCK DATASET</a:t>
            </a:r>
          </a:p>
          <a:p>
            <a:r>
              <a:rPr lang="de-DE" altLang="de-DE" sz="2400" dirty="0">
                <a:solidFill>
                  <a:schemeClr val="accent5"/>
                </a:solidFill>
                <a:latin typeface="Tempus Sans ITC" panose="04020404030D07020202" pitchFamily="82" charset="0"/>
              </a:rPr>
              <a:t>DATA SOURCE -  </a:t>
            </a:r>
            <a:r>
              <a:rPr lang="en-US" sz="2400" dirty="0">
                <a:solidFill>
                  <a:schemeClr val="accent5"/>
                </a:solidFill>
                <a:latin typeface="Tempus Sans ITC" panose="04020404030D07020202" pitchFamily="82" charset="0"/>
                <a:hlinkClick r:id="rId8">
                  <a:extLst>
                    <a:ext uri="{A12FA001-AC4F-418D-AE19-62706E023703}">
                      <ahyp:hlinkClr xmlns:ahyp="http://schemas.microsoft.com/office/drawing/2018/hyperlinkcolor" val="tx"/>
                    </a:ext>
                  </a:extLst>
                </a:hlinkClick>
              </a:rPr>
              <a:t>Yahoo Finance</a:t>
            </a:r>
            <a:endParaRPr lang="x-none" sz="2400" dirty="0">
              <a:solidFill>
                <a:schemeClr val="accent5"/>
              </a:solidFill>
              <a:latin typeface="Tempus Sans ITC" panose="04020404030D07020202" pitchFamily="82" charset="0"/>
            </a:endParaRPr>
          </a:p>
          <a:p>
            <a:endParaRPr lang="de-DE" altLang="de-DE" sz="2400" dirty="0">
              <a:solidFill>
                <a:schemeClr val="accent5"/>
              </a:solidFill>
              <a:latin typeface="Tempus Sans ITC" panose="04020404030D07020202" pitchFamily="82" charset="0"/>
            </a:endParaRPr>
          </a:p>
        </p:txBody>
      </p:sp>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7922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1+#ppt_w/2"/>
                                          </p:val>
                                        </p:tav>
                                        <p:tav tm="100000">
                                          <p:val>
                                            <p:strVal val="#ppt_x"/>
                                          </p:val>
                                        </p:tav>
                                      </p:tavLst>
                                    </p:anim>
                                    <p:anim calcmode="lin" valueType="num">
                                      <p:cBhvr additive="base">
                                        <p:cTn id="12" dur="125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extLst>
              <p:ext uri="{D42A27DB-BD31-4B8C-83A1-F6EECF244321}">
                <p14:modId xmlns:p14="http://schemas.microsoft.com/office/powerpoint/2010/main" val="25510453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Freeform: Shape 11" hidden="1">
            <a:extLst>
              <a:ext uri="{FF2B5EF4-FFF2-40B4-BE49-F238E27FC236}">
                <a16:creationId xmlns:a16="http://schemas.microsoft.com/office/drawing/2014/main" id="{B2177B33-B554-4A4B-86C2-5A3E9EC75F4C}"/>
              </a:ext>
            </a:extLst>
          </p:cNvPr>
          <p:cNvSpPr/>
          <p:nvPr/>
        </p:nvSpPr>
        <p:spPr>
          <a:xfrm>
            <a:off x="-3934705" y="2503179"/>
            <a:ext cx="2754139" cy="2220995"/>
          </a:xfrm>
          <a:custGeom>
            <a:avLst/>
            <a:gdLst/>
            <a:ahLst/>
            <a:cxnLst/>
            <a:rect l="l" t="t" r="r" b="b"/>
            <a:pathLst>
              <a:path w="2754139" h="2220995">
                <a:moveTo>
                  <a:pt x="706208" y="345686"/>
                </a:moveTo>
                <a:cubicBezTo>
                  <a:pt x="655765" y="345686"/>
                  <a:pt x="610762" y="361759"/>
                  <a:pt x="571198" y="393904"/>
                </a:cubicBezTo>
                <a:cubicBezTo>
                  <a:pt x="531635" y="426049"/>
                  <a:pt x="500973" y="483664"/>
                  <a:pt x="479213" y="566747"/>
                </a:cubicBezTo>
                <a:cubicBezTo>
                  <a:pt x="450530"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2415871" y="0"/>
                </a:moveTo>
                <a:lnTo>
                  <a:pt x="2754139" y="0"/>
                </a:lnTo>
                <a:lnTo>
                  <a:pt x="2754139" y="2183904"/>
                </a:lnTo>
                <a:lnTo>
                  <a:pt x="2337239" y="2183904"/>
                </a:lnTo>
                <a:lnTo>
                  <a:pt x="2337239" y="612740"/>
                </a:lnTo>
                <a:cubicBezTo>
                  <a:pt x="2184920" y="755168"/>
                  <a:pt x="2005400" y="860506"/>
                  <a:pt x="1798681" y="928753"/>
                </a:cubicBezTo>
                <a:lnTo>
                  <a:pt x="1798681" y="550427"/>
                </a:lnTo>
                <a:cubicBezTo>
                  <a:pt x="1907481" y="514820"/>
                  <a:pt x="2025677" y="447315"/>
                  <a:pt x="2153269" y="347912"/>
                </a:cubicBezTo>
                <a:cubicBezTo>
                  <a:pt x="2280861" y="248508"/>
                  <a:pt x="2368395" y="132538"/>
                  <a:pt x="2415871" y="0"/>
                </a:cubicBezTo>
                <a:close/>
                <a:moveTo>
                  <a:pt x="706208" y="0"/>
                </a:moveTo>
                <a:cubicBezTo>
                  <a:pt x="916884" y="0"/>
                  <a:pt x="1081567" y="75171"/>
                  <a:pt x="1200257" y="225512"/>
                </a:cubicBezTo>
                <a:cubicBezTo>
                  <a:pt x="1341697" y="403548"/>
                  <a:pt x="1412417" y="698790"/>
                  <a:pt x="1412417" y="1111239"/>
                </a:cubicBezTo>
                <a:cubicBezTo>
                  <a:pt x="1412417" y="1522700"/>
                  <a:pt x="1341202" y="1818437"/>
                  <a:pt x="1198774" y="1998450"/>
                </a:cubicBezTo>
                <a:cubicBezTo>
                  <a:pt x="1081072" y="2146813"/>
                  <a:pt x="916884" y="2220995"/>
                  <a:pt x="706208" y="2220995"/>
                </a:cubicBezTo>
                <a:cubicBezTo>
                  <a:pt x="494544" y="2220995"/>
                  <a:pt x="323926" y="2139643"/>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7" name="Rectangle 6" hidden="1">
            <a:extLst>
              <a:ext uri="{FF2B5EF4-FFF2-40B4-BE49-F238E27FC236}">
                <a16:creationId xmlns:a16="http://schemas.microsoft.com/office/drawing/2014/main" id="{CA8813BB-D448-4521-9F33-B74EFDC2BCD9}"/>
              </a:ext>
            </a:extLst>
          </p:cNvPr>
          <p:cNvSpPr/>
          <p:nvPr/>
        </p:nvSpPr>
        <p:spPr>
          <a:xfrm>
            <a:off x="14003827" y="2314647"/>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DF7833B0-BA71-4453-853F-974C3C7535A2}"/>
              </a:ext>
            </a:extLst>
          </p:cNvPr>
          <p:cNvSpPr txBox="1"/>
          <p:nvPr/>
        </p:nvSpPr>
        <p:spPr>
          <a:xfrm>
            <a:off x="608745" y="540358"/>
            <a:ext cx="5705531" cy="430887"/>
          </a:xfrm>
          <a:prstGeom prst="rect">
            <a:avLst/>
          </a:prstGeom>
          <a:noFill/>
        </p:spPr>
        <p:txBody>
          <a:bodyPr wrap="square" lIns="0" tIns="0" rIns="0" bIns="0" numCol="1" rtlCol="0">
            <a:spAutoFit/>
          </a:bodyPr>
          <a:lstStyle/>
          <a:p>
            <a:r>
              <a:rPr lang="de-DE" altLang="de-DE" sz="2800" dirty="0">
                <a:latin typeface="Segoe UI Black" panose="020B0A02040204020203" pitchFamily="34" charset="0"/>
                <a:ea typeface="Segoe UI Black" panose="020B0A02040204020203" pitchFamily="34" charset="0"/>
              </a:rPr>
              <a:t>EXPLORATORY DATA ANALYSIS</a:t>
            </a:r>
          </a:p>
        </p:txBody>
      </p:sp>
      <p:sp>
        <p:nvSpPr>
          <p:cNvPr id="9" name="TextBox 8" hidden="1">
            <a:extLst>
              <a:ext uri="{FF2B5EF4-FFF2-40B4-BE49-F238E27FC236}">
                <a16:creationId xmlns:a16="http://schemas.microsoft.com/office/drawing/2014/main" id="{60CD49EC-E6A4-4053-A5B4-CB9DBB8C3F88}"/>
              </a:ext>
            </a:extLst>
          </p:cNvPr>
          <p:cNvSpPr txBox="1"/>
          <p:nvPr/>
        </p:nvSpPr>
        <p:spPr>
          <a:xfrm>
            <a:off x="1025151" y="-1107996"/>
            <a:ext cx="4339329" cy="1107996"/>
          </a:xfrm>
          <a:prstGeom prst="rect">
            <a:avLst/>
          </a:prstGeom>
          <a:noFill/>
        </p:spPr>
        <p:txBody>
          <a:bodyPr wrap="none" lIns="0" tIns="0" rIns="0" bIns="0" numCol="1" rtlCol="0">
            <a:spAutoFit/>
          </a:bodyPr>
          <a:lstStyle/>
          <a:p>
            <a:r>
              <a:rPr lang="de-DE" altLang="de-DE" sz="2400" dirty="0">
                <a:solidFill>
                  <a:schemeClr val="accent5"/>
                </a:solidFill>
                <a:latin typeface="Tempus Sans ITC" panose="04020404030D07020202" pitchFamily="82" charset="0"/>
              </a:rPr>
              <a:t>NIFTY 50 STOCK DATASET</a:t>
            </a:r>
          </a:p>
          <a:p>
            <a:r>
              <a:rPr lang="de-DE" altLang="de-DE" sz="2400" dirty="0">
                <a:solidFill>
                  <a:schemeClr val="accent5"/>
                </a:solidFill>
                <a:latin typeface="Tempus Sans ITC" panose="04020404030D07020202" pitchFamily="82" charset="0"/>
              </a:rPr>
              <a:t>DATA SOURCE -  </a:t>
            </a:r>
            <a:r>
              <a:rPr lang="en-US" sz="2400" dirty="0">
                <a:solidFill>
                  <a:schemeClr val="accent5"/>
                </a:solidFill>
                <a:latin typeface="Tempus Sans ITC" panose="04020404030D07020202" pitchFamily="82" charset="0"/>
                <a:hlinkClick r:id="rId8">
                  <a:extLst>
                    <a:ext uri="{A12FA001-AC4F-418D-AE19-62706E023703}">
                      <ahyp:hlinkClr xmlns:ahyp="http://schemas.microsoft.com/office/drawing/2018/hyperlinkcolor" val="tx"/>
                    </a:ext>
                  </a:extLst>
                </a:hlinkClick>
              </a:rPr>
              <a:t>Yahoo Finance</a:t>
            </a:r>
            <a:endParaRPr lang="x-none" sz="2400" dirty="0">
              <a:solidFill>
                <a:schemeClr val="accent5"/>
              </a:solidFill>
              <a:latin typeface="Tempus Sans ITC" panose="04020404030D07020202" pitchFamily="82" charset="0"/>
            </a:endParaRPr>
          </a:p>
          <a:p>
            <a:endParaRPr lang="de-DE" altLang="de-DE" sz="2400" dirty="0">
              <a:solidFill>
                <a:schemeClr val="accent5"/>
              </a:solidFill>
              <a:latin typeface="Tempus Sans ITC" panose="04020404030D07020202" pitchFamily="82" charset="0"/>
            </a:endParaRPr>
          </a:p>
        </p:txBody>
      </p:sp>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8C0EBB7-CA84-1F44-A1F6-3BF8E14A9C06}"/>
              </a:ext>
            </a:extLst>
          </p:cNvPr>
          <p:cNvSpPr txBox="1"/>
          <p:nvPr/>
        </p:nvSpPr>
        <p:spPr>
          <a:xfrm>
            <a:off x="7543092" y="1883760"/>
            <a:ext cx="3169436" cy="430887"/>
          </a:xfrm>
          <a:prstGeom prst="rect">
            <a:avLst/>
          </a:prstGeom>
          <a:noFill/>
        </p:spPr>
        <p:txBody>
          <a:bodyPr wrap="square" lIns="0" tIns="0" rIns="0" bIns="0" numCol="1" rtlCol="0">
            <a:spAutoFit/>
          </a:bodyPr>
          <a:lstStyle/>
          <a:p>
            <a:r>
              <a:rPr lang="de-DE" altLang="de-DE" sz="2800" spc="300" dirty="0"/>
              <a:t>ABOUT DATASET</a:t>
            </a:r>
          </a:p>
        </p:txBody>
      </p:sp>
      <p:pic>
        <p:nvPicPr>
          <p:cNvPr id="15" name="Picture 14">
            <a:extLst>
              <a:ext uri="{FF2B5EF4-FFF2-40B4-BE49-F238E27FC236}">
                <a16:creationId xmlns:a16="http://schemas.microsoft.com/office/drawing/2014/main" id="{A583883E-5E8F-2112-BD37-C14F0C2BCC5A}"/>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 y="1643062"/>
            <a:ext cx="6695293" cy="4270058"/>
          </a:xfrm>
          <a:prstGeom prst="rect">
            <a:avLst/>
          </a:prstGeom>
        </p:spPr>
      </p:pic>
      <p:sp>
        <p:nvSpPr>
          <p:cNvPr id="16" name="TextBox 15">
            <a:extLst>
              <a:ext uri="{FF2B5EF4-FFF2-40B4-BE49-F238E27FC236}">
                <a16:creationId xmlns:a16="http://schemas.microsoft.com/office/drawing/2014/main" id="{27628ED2-8AE0-DF48-80D3-E842761CFB81}"/>
              </a:ext>
            </a:extLst>
          </p:cNvPr>
          <p:cNvSpPr txBox="1"/>
          <p:nvPr/>
        </p:nvSpPr>
        <p:spPr>
          <a:xfrm>
            <a:off x="7383901" y="2615416"/>
            <a:ext cx="4309884" cy="2954655"/>
          </a:xfrm>
          <a:prstGeom prst="rect">
            <a:avLst/>
          </a:prstGeom>
          <a:noFill/>
        </p:spPr>
        <p:txBody>
          <a:bodyPr wrap="square" lIns="0" tIns="0" rIns="0" bIns="0" numCol="1" rtlCol="0">
            <a:spAutoFit/>
          </a:bodyPr>
          <a:lstStyle/>
          <a:p>
            <a:r>
              <a:rPr lang="en-US" sz="2400" b="0" i="0" dirty="0">
                <a:solidFill>
                  <a:srgbClr val="D1D5DB"/>
                </a:solidFill>
                <a:effectLst/>
                <a:latin typeface="Söhne"/>
              </a:rPr>
              <a:t>The NIFTY 50 is a stock market index in India that represents the performance of the top 50 companies listed on the National Stock Exchange (NSE). The NIFTY 50 dataset typically contains historical data of the 50 constituent companies.</a:t>
            </a:r>
            <a:endParaRPr lang="de-DE" altLang="de-DE" sz="2400" dirty="0">
              <a:solidFill>
                <a:schemeClr val="tx1">
                  <a:lumMod val="75000"/>
                  <a:lumOff val="25000"/>
                </a:schemeClr>
              </a:solidFill>
              <a:latin typeface="Sitka Banner" pitchFamily="2" charset="0"/>
            </a:endParaRPr>
          </a:p>
        </p:txBody>
      </p:sp>
    </p:spTree>
    <p:custDataLst>
      <p:tags r:id="rId1"/>
    </p:custDataLst>
    <p:extLst>
      <p:ext uri="{BB962C8B-B14F-4D97-AF65-F5344CB8AC3E}">
        <p14:creationId xmlns:p14="http://schemas.microsoft.com/office/powerpoint/2010/main" val="753995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B9F724E-4C02-83FB-FD78-11F5F026E01D}"/>
              </a:ext>
            </a:extLst>
          </p:cNvPr>
          <p:cNvPicPr>
            <a:picLocks noChangeAspect="1"/>
          </p:cNvPicPr>
          <p:nvPr/>
        </p:nvPicPr>
        <p:blipFill>
          <a:blip r:embed="rId3"/>
          <a:stretch>
            <a:fillRect/>
          </a:stretch>
        </p:blipFill>
        <p:spPr>
          <a:xfrm>
            <a:off x="1297596" y="1219201"/>
            <a:ext cx="9596807" cy="4975122"/>
          </a:xfrm>
          <a:prstGeom prst="rect">
            <a:avLst/>
          </a:prstGeom>
        </p:spPr>
      </p:pic>
    </p:spTree>
    <p:extLst>
      <p:ext uri="{BB962C8B-B14F-4D97-AF65-F5344CB8AC3E}">
        <p14:creationId xmlns:p14="http://schemas.microsoft.com/office/powerpoint/2010/main" val="38071243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B9F724E-4C02-83FB-FD78-11F5F026E01D}"/>
              </a:ext>
            </a:extLst>
          </p:cNvPr>
          <p:cNvPicPr>
            <a:picLocks noChangeAspect="1"/>
          </p:cNvPicPr>
          <p:nvPr/>
        </p:nvPicPr>
        <p:blipFill>
          <a:blip r:embed="rId3"/>
          <a:stretch>
            <a:fillRect/>
          </a:stretch>
        </p:blipFill>
        <p:spPr>
          <a:xfrm>
            <a:off x="-10870958" y="1219201"/>
            <a:ext cx="9596807" cy="4975122"/>
          </a:xfrm>
          <a:prstGeom prst="rect">
            <a:avLst/>
          </a:prstGeom>
        </p:spPr>
      </p:pic>
      <p:sp>
        <p:nvSpPr>
          <p:cNvPr id="11" name="TextBox 10">
            <a:extLst>
              <a:ext uri="{FF2B5EF4-FFF2-40B4-BE49-F238E27FC236}">
                <a16:creationId xmlns:a16="http://schemas.microsoft.com/office/drawing/2014/main" id="{B951C355-C6FC-0C1B-FC67-6DDB22CCC945}"/>
              </a:ext>
            </a:extLst>
          </p:cNvPr>
          <p:cNvSpPr txBox="1"/>
          <p:nvPr/>
        </p:nvSpPr>
        <p:spPr>
          <a:xfrm>
            <a:off x="8872622" y="3081353"/>
            <a:ext cx="3169436" cy="861774"/>
          </a:xfrm>
          <a:prstGeom prst="rect">
            <a:avLst/>
          </a:prstGeom>
          <a:noFill/>
        </p:spPr>
        <p:txBody>
          <a:bodyPr wrap="square" lIns="0" tIns="0" rIns="0" bIns="0" numCol="1" rtlCol="0">
            <a:spAutoFit/>
          </a:bodyPr>
          <a:lstStyle/>
          <a:p>
            <a:r>
              <a:rPr lang="de-DE" altLang="de-DE" sz="2800" spc="300" dirty="0"/>
              <a:t>From the Year</a:t>
            </a:r>
            <a:br>
              <a:rPr lang="de-DE" altLang="de-DE" sz="2800" spc="300" dirty="0"/>
            </a:br>
            <a:r>
              <a:rPr lang="de-DE" altLang="de-DE" sz="2800" spc="300" dirty="0"/>
              <a:t>2011 – 2022 </a:t>
            </a:r>
          </a:p>
        </p:txBody>
      </p:sp>
      <p:pic>
        <p:nvPicPr>
          <p:cNvPr id="4" name="Picture 3">
            <a:extLst>
              <a:ext uri="{FF2B5EF4-FFF2-40B4-BE49-F238E27FC236}">
                <a16:creationId xmlns:a16="http://schemas.microsoft.com/office/drawing/2014/main" id="{D329D6F7-C0B3-6602-8A9C-D3B46C8EC8A0}"/>
              </a:ext>
            </a:extLst>
          </p:cNvPr>
          <p:cNvPicPr>
            <a:picLocks noChangeAspect="1"/>
          </p:cNvPicPr>
          <p:nvPr/>
        </p:nvPicPr>
        <p:blipFill>
          <a:blip r:embed="rId4"/>
          <a:stretch>
            <a:fillRect/>
          </a:stretch>
        </p:blipFill>
        <p:spPr>
          <a:xfrm>
            <a:off x="411983" y="1021720"/>
            <a:ext cx="8309986" cy="4814559"/>
          </a:xfrm>
          <a:prstGeom prst="rect">
            <a:avLst/>
          </a:prstGeom>
        </p:spPr>
      </p:pic>
    </p:spTree>
    <p:extLst>
      <p:ext uri="{BB962C8B-B14F-4D97-AF65-F5344CB8AC3E}">
        <p14:creationId xmlns:p14="http://schemas.microsoft.com/office/powerpoint/2010/main" val="1310845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EB9F724E-4C02-83FB-FD78-11F5F026E01D}"/>
              </a:ext>
            </a:extLst>
          </p:cNvPr>
          <p:cNvPicPr>
            <a:picLocks noChangeAspect="1"/>
          </p:cNvPicPr>
          <p:nvPr/>
        </p:nvPicPr>
        <p:blipFill>
          <a:blip r:embed="rId3"/>
          <a:stretch>
            <a:fillRect/>
          </a:stretch>
        </p:blipFill>
        <p:spPr>
          <a:xfrm>
            <a:off x="-10870958" y="1219201"/>
            <a:ext cx="9596807" cy="4975122"/>
          </a:xfrm>
          <a:prstGeom prst="rect">
            <a:avLst/>
          </a:prstGeom>
        </p:spPr>
      </p:pic>
      <p:sp>
        <p:nvSpPr>
          <p:cNvPr id="11" name="TextBox 10">
            <a:extLst>
              <a:ext uri="{FF2B5EF4-FFF2-40B4-BE49-F238E27FC236}">
                <a16:creationId xmlns:a16="http://schemas.microsoft.com/office/drawing/2014/main" id="{B951C355-C6FC-0C1B-FC67-6DDB22CCC945}"/>
              </a:ext>
            </a:extLst>
          </p:cNvPr>
          <p:cNvSpPr txBox="1"/>
          <p:nvPr/>
        </p:nvSpPr>
        <p:spPr>
          <a:xfrm>
            <a:off x="-5696818" y="2998112"/>
            <a:ext cx="3169436" cy="861774"/>
          </a:xfrm>
          <a:prstGeom prst="rect">
            <a:avLst/>
          </a:prstGeom>
          <a:noFill/>
        </p:spPr>
        <p:txBody>
          <a:bodyPr wrap="square" lIns="0" tIns="0" rIns="0" bIns="0" numCol="1" rtlCol="0">
            <a:spAutoFit/>
          </a:bodyPr>
          <a:lstStyle/>
          <a:p>
            <a:r>
              <a:rPr lang="de-DE" altLang="de-DE" sz="2800" spc="300" dirty="0"/>
              <a:t>From the Year</a:t>
            </a:r>
            <a:br>
              <a:rPr lang="de-DE" altLang="de-DE" sz="2800" spc="300" dirty="0"/>
            </a:br>
            <a:r>
              <a:rPr lang="de-DE" altLang="de-DE" sz="2800" spc="300" dirty="0"/>
              <a:t>2011 – 2022 </a:t>
            </a:r>
          </a:p>
        </p:txBody>
      </p:sp>
      <p:pic>
        <p:nvPicPr>
          <p:cNvPr id="4" name="Picture 3">
            <a:extLst>
              <a:ext uri="{FF2B5EF4-FFF2-40B4-BE49-F238E27FC236}">
                <a16:creationId xmlns:a16="http://schemas.microsoft.com/office/drawing/2014/main" id="{D329D6F7-C0B3-6602-8A9C-D3B46C8EC8A0}"/>
              </a:ext>
            </a:extLst>
          </p:cNvPr>
          <p:cNvPicPr>
            <a:picLocks noChangeAspect="1"/>
          </p:cNvPicPr>
          <p:nvPr/>
        </p:nvPicPr>
        <p:blipFill>
          <a:blip r:embed="rId4"/>
          <a:stretch>
            <a:fillRect/>
          </a:stretch>
        </p:blipFill>
        <p:spPr>
          <a:xfrm>
            <a:off x="-10530337" y="1021720"/>
            <a:ext cx="8309986" cy="4814559"/>
          </a:xfrm>
          <a:prstGeom prst="rect">
            <a:avLst/>
          </a:prstGeom>
        </p:spPr>
      </p:pic>
      <p:sp>
        <p:nvSpPr>
          <p:cNvPr id="3" name="TextBox 2">
            <a:extLst>
              <a:ext uri="{FF2B5EF4-FFF2-40B4-BE49-F238E27FC236}">
                <a16:creationId xmlns:a16="http://schemas.microsoft.com/office/drawing/2014/main" id="{15F41079-9912-8BF0-A43A-4547DAD9B691}"/>
              </a:ext>
            </a:extLst>
          </p:cNvPr>
          <p:cNvSpPr txBox="1"/>
          <p:nvPr/>
        </p:nvSpPr>
        <p:spPr>
          <a:xfrm>
            <a:off x="483118" y="404283"/>
            <a:ext cx="5420703"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Null Values</a:t>
            </a:r>
          </a:p>
        </p:txBody>
      </p:sp>
      <p:sp>
        <p:nvSpPr>
          <p:cNvPr id="5" name="TextBox 4">
            <a:extLst>
              <a:ext uri="{FF2B5EF4-FFF2-40B4-BE49-F238E27FC236}">
                <a16:creationId xmlns:a16="http://schemas.microsoft.com/office/drawing/2014/main" id="{129CA812-C66F-D35F-12B8-9DC846341D17}"/>
              </a:ext>
            </a:extLst>
          </p:cNvPr>
          <p:cNvSpPr txBox="1"/>
          <p:nvPr/>
        </p:nvSpPr>
        <p:spPr>
          <a:xfrm>
            <a:off x="32029" y="1666575"/>
            <a:ext cx="4309884" cy="1107996"/>
          </a:xfrm>
          <a:prstGeom prst="rect">
            <a:avLst/>
          </a:prstGeom>
          <a:noFill/>
        </p:spPr>
        <p:txBody>
          <a:bodyPr wrap="square" lIns="0" tIns="0" rIns="0" bIns="0" numCol="1" rtlCol="0">
            <a:spAutoFit/>
          </a:bodyPr>
          <a:lstStyle/>
          <a:p>
            <a:pPr algn="ctr"/>
            <a:r>
              <a:rPr lang="de-DE" altLang="de-DE" sz="2400" dirty="0">
                <a:solidFill>
                  <a:schemeClr val="accent2"/>
                </a:solidFill>
              </a:rPr>
              <a:t>The occurrence of dates</a:t>
            </a:r>
            <a:br>
              <a:rPr lang="de-DE" altLang="de-DE" sz="2400" dirty="0">
                <a:solidFill>
                  <a:schemeClr val="accent2"/>
                </a:solidFill>
              </a:rPr>
            </a:br>
            <a:r>
              <a:rPr lang="de-DE" altLang="de-DE" sz="2400" dirty="0">
                <a:solidFill>
                  <a:schemeClr val="accent2"/>
                </a:solidFill>
              </a:rPr>
              <a:t>fell on weekends and </a:t>
            </a:r>
            <a:br>
              <a:rPr lang="de-DE" altLang="de-DE" sz="2400" dirty="0">
                <a:solidFill>
                  <a:schemeClr val="accent2"/>
                </a:solidFill>
              </a:rPr>
            </a:br>
            <a:r>
              <a:rPr lang="de-DE" altLang="de-DE" sz="2400" dirty="0">
                <a:solidFill>
                  <a:schemeClr val="accent2"/>
                </a:solidFill>
              </a:rPr>
              <a:t>festival holidays!!</a:t>
            </a:r>
          </a:p>
        </p:txBody>
      </p:sp>
      <p:sp>
        <p:nvSpPr>
          <p:cNvPr id="7" name="TextBox 6">
            <a:extLst>
              <a:ext uri="{FF2B5EF4-FFF2-40B4-BE49-F238E27FC236}">
                <a16:creationId xmlns:a16="http://schemas.microsoft.com/office/drawing/2014/main" id="{7AC24E45-5275-62F7-60EE-C5A2760B7D5A}"/>
              </a:ext>
            </a:extLst>
          </p:cNvPr>
          <p:cNvSpPr txBox="1"/>
          <p:nvPr/>
        </p:nvSpPr>
        <p:spPr>
          <a:xfrm>
            <a:off x="0" y="3142908"/>
            <a:ext cx="4309884" cy="738664"/>
          </a:xfrm>
          <a:prstGeom prst="rect">
            <a:avLst/>
          </a:prstGeom>
          <a:noFill/>
        </p:spPr>
        <p:txBody>
          <a:bodyPr wrap="square" lIns="0" tIns="0" rIns="0" bIns="0" numCol="1" rtlCol="0">
            <a:spAutoFit/>
          </a:bodyPr>
          <a:lstStyle/>
          <a:p>
            <a:pPr algn="ctr"/>
            <a:r>
              <a:rPr lang="de-DE" altLang="de-DE" sz="2400" dirty="0">
                <a:solidFill>
                  <a:schemeClr val="tx1">
                    <a:lumMod val="75000"/>
                    <a:lumOff val="25000"/>
                  </a:schemeClr>
                </a:solidFill>
              </a:rPr>
              <a:t>Solution – </a:t>
            </a:r>
            <a:br>
              <a:rPr lang="de-DE" altLang="de-DE" sz="2400" dirty="0">
                <a:solidFill>
                  <a:schemeClr val="tx1">
                    <a:lumMod val="75000"/>
                    <a:lumOff val="25000"/>
                  </a:schemeClr>
                </a:solidFill>
              </a:rPr>
            </a:br>
            <a:r>
              <a:rPr lang="de-DE" altLang="de-DE" sz="2400" dirty="0">
                <a:solidFill>
                  <a:schemeClr val="tx1">
                    <a:lumMod val="75000"/>
                    <a:lumOff val="25000"/>
                  </a:schemeClr>
                </a:solidFill>
              </a:rPr>
              <a:t>Drop null values</a:t>
            </a:r>
          </a:p>
        </p:txBody>
      </p:sp>
      <p:pic>
        <p:nvPicPr>
          <p:cNvPr id="8" name="Picture 7">
            <a:extLst>
              <a:ext uri="{FF2B5EF4-FFF2-40B4-BE49-F238E27FC236}">
                <a16:creationId xmlns:a16="http://schemas.microsoft.com/office/drawing/2014/main" id="{4343E734-FC5E-FC66-D45E-5C2B8850BE03}"/>
              </a:ext>
            </a:extLst>
          </p:cNvPr>
          <p:cNvPicPr>
            <a:picLocks noChangeAspect="1"/>
          </p:cNvPicPr>
          <p:nvPr/>
        </p:nvPicPr>
        <p:blipFill>
          <a:blip r:embed="rId5"/>
          <a:stretch>
            <a:fillRect/>
          </a:stretch>
        </p:blipFill>
        <p:spPr>
          <a:xfrm>
            <a:off x="1004222" y="4193118"/>
            <a:ext cx="2301439" cy="1996613"/>
          </a:xfrm>
          <a:prstGeom prst="rect">
            <a:avLst/>
          </a:prstGeom>
        </p:spPr>
      </p:pic>
      <p:pic>
        <p:nvPicPr>
          <p:cNvPr id="9" name="Picture 8">
            <a:extLst>
              <a:ext uri="{FF2B5EF4-FFF2-40B4-BE49-F238E27FC236}">
                <a16:creationId xmlns:a16="http://schemas.microsoft.com/office/drawing/2014/main" id="{F0755C02-6571-B177-DC33-801F44B6D99D}"/>
              </a:ext>
            </a:extLst>
          </p:cNvPr>
          <p:cNvPicPr>
            <a:picLocks noChangeAspect="1"/>
          </p:cNvPicPr>
          <p:nvPr/>
        </p:nvPicPr>
        <p:blipFill>
          <a:blip r:embed="rId6"/>
          <a:stretch>
            <a:fillRect/>
          </a:stretch>
        </p:blipFill>
        <p:spPr>
          <a:xfrm>
            <a:off x="4367894" y="824146"/>
            <a:ext cx="7028448" cy="5855491"/>
          </a:xfrm>
          <a:prstGeom prst="rect">
            <a:avLst/>
          </a:prstGeom>
        </p:spPr>
      </p:pic>
    </p:spTree>
    <p:extLst>
      <p:ext uri="{BB962C8B-B14F-4D97-AF65-F5344CB8AC3E}">
        <p14:creationId xmlns:p14="http://schemas.microsoft.com/office/powerpoint/2010/main" val="1561388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9817018" y="307184"/>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EB9F724E-4C02-83FB-FD78-11F5F026E01D}"/>
              </a:ext>
            </a:extLst>
          </p:cNvPr>
          <p:cNvPicPr>
            <a:picLocks noChangeAspect="1"/>
          </p:cNvPicPr>
          <p:nvPr/>
        </p:nvPicPr>
        <p:blipFill>
          <a:blip r:embed="rId3"/>
          <a:stretch>
            <a:fillRect/>
          </a:stretch>
        </p:blipFill>
        <p:spPr>
          <a:xfrm>
            <a:off x="-10870958" y="1219201"/>
            <a:ext cx="9596807" cy="4975122"/>
          </a:xfrm>
          <a:prstGeom prst="rect">
            <a:avLst/>
          </a:prstGeom>
        </p:spPr>
      </p:pic>
      <p:sp>
        <p:nvSpPr>
          <p:cNvPr id="11" name="TextBox 10" hidden="1">
            <a:extLst>
              <a:ext uri="{FF2B5EF4-FFF2-40B4-BE49-F238E27FC236}">
                <a16:creationId xmlns:a16="http://schemas.microsoft.com/office/drawing/2014/main" id="{B951C355-C6FC-0C1B-FC67-6DDB22CCC945}"/>
              </a:ext>
            </a:extLst>
          </p:cNvPr>
          <p:cNvSpPr txBox="1"/>
          <p:nvPr/>
        </p:nvSpPr>
        <p:spPr>
          <a:xfrm>
            <a:off x="-5696818" y="2998112"/>
            <a:ext cx="3169436" cy="861774"/>
          </a:xfrm>
          <a:prstGeom prst="rect">
            <a:avLst/>
          </a:prstGeom>
          <a:noFill/>
        </p:spPr>
        <p:txBody>
          <a:bodyPr wrap="square" lIns="0" tIns="0" rIns="0" bIns="0" numCol="1" rtlCol="0">
            <a:spAutoFit/>
          </a:bodyPr>
          <a:lstStyle/>
          <a:p>
            <a:r>
              <a:rPr lang="de-DE" altLang="de-DE" sz="2800" spc="300" dirty="0"/>
              <a:t>From the Year</a:t>
            </a:r>
            <a:br>
              <a:rPr lang="de-DE" altLang="de-DE" sz="2800" spc="300" dirty="0"/>
            </a:br>
            <a:r>
              <a:rPr lang="de-DE" altLang="de-DE" sz="2800" spc="300" dirty="0"/>
              <a:t>2011 – 2022 </a:t>
            </a:r>
          </a:p>
        </p:txBody>
      </p:sp>
      <p:pic>
        <p:nvPicPr>
          <p:cNvPr id="4" name="Picture 3" hidden="1">
            <a:extLst>
              <a:ext uri="{FF2B5EF4-FFF2-40B4-BE49-F238E27FC236}">
                <a16:creationId xmlns:a16="http://schemas.microsoft.com/office/drawing/2014/main" id="{D329D6F7-C0B3-6602-8A9C-D3B46C8EC8A0}"/>
              </a:ext>
            </a:extLst>
          </p:cNvPr>
          <p:cNvPicPr>
            <a:picLocks noChangeAspect="1"/>
          </p:cNvPicPr>
          <p:nvPr/>
        </p:nvPicPr>
        <p:blipFill>
          <a:blip r:embed="rId4"/>
          <a:stretch>
            <a:fillRect/>
          </a:stretch>
        </p:blipFill>
        <p:spPr>
          <a:xfrm>
            <a:off x="-10530337" y="1021720"/>
            <a:ext cx="8309986" cy="4814559"/>
          </a:xfrm>
          <a:prstGeom prst="rect">
            <a:avLst/>
          </a:prstGeom>
        </p:spPr>
      </p:pic>
      <p:sp>
        <p:nvSpPr>
          <p:cNvPr id="3" name="TextBox 2">
            <a:extLst>
              <a:ext uri="{FF2B5EF4-FFF2-40B4-BE49-F238E27FC236}">
                <a16:creationId xmlns:a16="http://schemas.microsoft.com/office/drawing/2014/main" id="{15F41079-9912-8BF0-A43A-4547DAD9B691}"/>
              </a:ext>
            </a:extLst>
          </p:cNvPr>
          <p:cNvSpPr txBox="1"/>
          <p:nvPr/>
        </p:nvSpPr>
        <p:spPr>
          <a:xfrm>
            <a:off x="-12623282" y="521686"/>
            <a:ext cx="5420703"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Null Values</a:t>
            </a:r>
          </a:p>
        </p:txBody>
      </p:sp>
      <p:sp>
        <p:nvSpPr>
          <p:cNvPr id="5" name="TextBox 4">
            <a:extLst>
              <a:ext uri="{FF2B5EF4-FFF2-40B4-BE49-F238E27FC236}">
                <a16:creationId xmlns:a16="http://schemas.microsoft.com/office/drawing/2014/main" id="{129CA812-C66F-D35F-12B8-9DC846341D17}"/>
              </a:ext>
            </a:extLst>
          </p:cNvPr>
          <p:cNvSpPr txBox="1"/>
          <p:nvPr/>
        </p:nvSpPr>
        <p:spPr>
          <a:xfrm>
            <a:off x="-13074371" y="1783978"/>
            <a:ext cx="4309884" cy="1107996"/>
          </a:xfrm>
          <a:prstGeom prst="rect">
            <a:avLst/>
          </a:prstGeom>
          <a:noFill/>
        </p:spPr>
        <p:txBody>
          <a:bodyPr wrap="square" lIns="0" tIns="0" rIns="0" bIns="0" numCol="1" rtlCol="0">
            <a:spAutoFit/>
          </a:bodyPr>
          <a:lstStyle/>
          <a:p>
            <a:pPr algn="ctr"/>
            <a:r>
              <a:rPr lang="de-DE" altLang="de-DE" sz="2400" dirty="0">
                <a:solidFill>
                  <a:schemeClr val="accent2"/>
                </a:solidFill>
              </a:rPr>
              <a:t>The occurrence of dates</a:t>
            </a:r>
            <a:br>
              <a:rPr lang="de-DE" altLang="de-DE" sz="2400" dirty="0">
                <a:solidFill>
                  <a:schemeClr val="accent2"/>
                </a:solidFill>
              </a:rPr>
            </a:br>
            <a:r>
              <a:rPr lang="de-DE" altLang="de-DE" sz="2400" dirty="0">
                <a:solidFill>
                  <a:schemeClr val="accent2"/>
                </a:solidFill>
              </a:rPr>
              <a:t>fell on weekends and </a:t>
            </a:r>
            <a:br>
              <a:rPr lang="de-DE" altLang="de-DE" sz="2400" dirty="0">
                <a:solidFill>
                  <a:schemeClr val="accent2"/>
                </a:solidFill>
              </a:rPr>
            </a:br>
            <a:r>
              <a:rPr lang="de-DE" altLang="de-DE" sz="2400" dirty="0">
                <a:solidFill>
                  <a:schemeClr val="accent2"/>
                </a:solidFill>
              </a:rPr>
              <a:t>festival holidays!!</a:t>
            </a:r>
          </a:p>
        </p:txBody>
      </p:sp>
      <p:sp>
        <p:nvSpPr>
          <p:cNvPr id="7" name="TextBox 6">
            <a:extLst>
              <a:ext uri="{FF2B5EF4-FFF2-40B4-BE49-F238E27FC236}">
                <a16:creationId xmlns:a16="http://schemas.microsoft.com/office/drawing/2014/main" id="{7AC24E45-5275-62F7-60EE-C5A2760B7D5A}"/>
              </a:ext>
            </a:extLst>
          </p:cNvPr>
          <p:cNvSpPr txBox="1"/>
          <p:nvPr/>
        </p:nvSpPr>
        <p:spPr>
          <a:xfrm>
            <a:off x="-13106400" y="3260311"/>
            <a:ext cx="4309884" cy="738664"/>
          </a:xfrm>
          <a:prstGeom prst="rect">
            <a:avLst/>
          </a:prstGeom>
          <a:noFill/>
        </p:spPr>
        <p:txBody>
          <a:bodyPr wrap="square" lIns="0" tIns="0" rIns="0" bIns="0" numCol="1" rtlCol="0">
            <a:spAutoFit/>
          </a:bodyPr>
          <a:lstStyle/>
          <a:p>
            <a:pPr algn="ctr"/>
            <a:r>
              <a:rPr lang="de-DE" altLang="de-DE" sz="2400" dirty="0">
                <a:solidFill>
                  <a:schemeClr val="tx1">
                    <a:lumMod val="75000"/>
                    <a:lumOff val="25000"/>
                  </a:schemeClr>
                </a:solidFill>
              </a:rPr>
              <a:t>Solution – </a:t>
            </a:r>
            <a:br>
              <a:rPr lang="de-DE" altLang="de-DE" sz="2400" dirty="0">
                <a:solidFill>
                  <a:schemeClr val="tx1">
                    <a:lumMod val="75000"/>
                    <a:lumOff val="25000"/>
                  </a:schemeClr>
                </a:solidFill>
              </a:rPr>
            </a:br>
            <a:r>
              <a:rPr lang="de-DE" altLang="de-DE" sz="2400" dirty="0">
                <a:solidFill>
                  <a:schemeClr val="tx1">
                    <a:lumMod val="75000"/>
                    <a:lumOff val="25000"/>
                  </a:schemeClr>
                </a:solidFill>
              </a:rPr>
              <a:t>Drop null values</a:t>
            </a:r>
          </a:p>
        </p:txBody>
      </p:sp>
      <p:pic>
        <p:nvPicPr>
          <p:cNvPr id="8" name="Picture 7">
            <a:extLst>
              <a:ext uri="{FF2B5EF4-FFF2-40B4-BE49-F238E27FC236}">
                <a16:creationId xmlns:a16="http://schemas.microsoft.com/office/drawing/2014/main" id="{4343E734-FC5E-FC66-D45E-5C2B8850BE03}"/>
              </a:ext>
            </a:extLst>
          </p:cNvPr>
          <p:cNvPicPr>
            <a:picLocks noChangeAspect="1"/>
          </p:cNvPicPr>
          <p:nvPr/>
        </p:nvPicPr>
        <p:blipFill>
          <a:blip r:embed="rId5"/>
          <a:stretch>
            <a:fillRect/>
          </a:stretch>
        </p:blipFill>
        <p:spPr>
          <a:xfrm>
            <a:off x="-12102178" y="4310521"/>
            <a:ext cx="2301439" cy="1996613"/>
          </a:xfrm>
          <a:prstGeom prst="rect">
            <a:avLst/>
          </a:prstGeom>
        </p:spPr>
      </p:pic>
      <p:pic>
        <p:nvPicPr>
          <p:cNvPr id="9" name="Picture 8">
            <a:extLst>
              <a:ext uri="{FF2B5EF4-FFF2-40B4-BE49-F238E27FC236}">
                <a16:creationId xmlns:a16="http://schemas.microsoft.com/office/drawing/2014/main" id="{F0755C02-6571-B177-DC33-801F44B6D99D}"/>
              </a:ext>
            </a:extLst>
          </p:cNvPr>
          <p:cNvPicPr>
            <a:picLocks noChangeAspect="1"/>
          </p:cNvPicPr>
          <p:nvPr/>
        </p:nvPicPr>
        <p:blipFill>
          <a:blip r:embed="rId6"/>
          <a:stretch>
            <a:fillRect/>
          </a:stretch>
        </p:blipFill>
        <p:spPr>
          <a:xfrm>
            <a:off x="-8738506" y="941549"/>
            <a:ext cx="7028448" cy="5855491"/>
          </a:xfrm>
          <a:prstGeom prst="rect">
            <a:avLst/>
          </a:prstGeom>
        </p:spPr>
      </p:pic>
      <p:sp>
        <p:nvSpPr>
          <p:cNvPr id="10" name="TextBox 9">
            <a:extLst>
              <a:ext uri="{FF2B5EF4-FFF2-40B4-BE49-F238E27FC236}">
                <a16:creationId xmlns:a16="http://schemas.microsoft.com/office/drawing/2014/main" id="{6F1DFA34-F0B7-78CE-FB59-1E0B8A862EBA}"/>
              </a:ext>
            </a:extLst>
          </p:cNvPr>
          <p:cNvSpPr txBox="1"/>
          <p:nvPr/>
        </p:nvSpPr>
        <p:spPr>
          <a:xfrm>
            <a:off x="512842" y="335024"/>
            <a:ext cx="5420703"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Shape and Data type</a:t>
            </a:r>
          </a:p>
        </p:txBody>
      </p:sp>
      <p:pic>
        <p:nvPicPr>
          <p:cNvPr id="12" name="Picture 11">
            <a:extLst>
              <a:ext uri="{FF2B5EF4-FFF2-40B4-BE49-F238E27FC236}">
                <a16:creationId xmlns:a16="http://schemas.microsoft.com/office/drawing/2014/main" id="{86ACAC15-75B9-1888-E59C-8CB7536A9B6A}"/>
              </a:ext>
            </a:extLst>
          </p:cNvPr>
          <p:cNvPicPr>
            <a:picLocks noChangeAspect="1"/>
          </p:cNvPicPr>
          <p:nvPr/>
        </p:nvPicPr>
        <p:blipFill>
          <a:blip r:embed="rId7"/>
          <a:stretch>
            <a:fillRect/>
          </a:stretch>
        </p:blipFill>
        <p:spPr>
          <a:xfrm>
            <a:off x="956179" y="1801077"/>
            <a:ext cx="3025402" cy="3558848"/>
          </a:xfrm>
          <a:prstGeom prst="rect">
            <a:avLst/>
          </a:prstGeom>
        </p:spPr>
      </p:pic>
      <p:pic>
        <p:nvPicPr>
          <p:cNvPr id="13" name="Picture 12">
            <a:extLst>
              <a:ext uri="{FF2B5EF4-FFF2-40B4-BE49-F238E27FC236}">
                <a16:creationId xmlns:a16="http://schemas.microsoft.com/office/drawing/2014/main" id="{A337888D-9B27-41C4-6F4B-339D08B6ADEB}"/>
              </a:ext>
            </a:extLst>
          </p:cNvPr>
          <p:cNvPicPr>
            <a:picLocks noChangeAspect="1"/>
          </p:cNvPicPr>
          <p:nvPr/>
        </p:nvPicPr>
        <p:blipFill>
          <a:blip r:embed="rId8"/>
          <a:stretch>
            <a:fillRect/>
          </a:stretch>
        </p:blipFill>
        <p:spPr>
          <a:xfrm>
            <a:off x="4541900" y="2065832"/>
            <a:ext cx="7337041" cy="3133858"/>
          </a:xfrm>
          <a:prstGeom prst="rect">
            <a:avLst/>
          </a:prstGeom>
        </p:spPr>
      </p:pic>
      <p:sp>
        <p:nvSpPr>
          <p:cNvPr id="15" name="TextBox 14">
            <a:extLst>
              <a:ext uri="{FF2B5EF4-FFF2-40B4-BE49-F238E27FC236}">
                <a16:creationId xmlns:a16="http://schemas.microsoft.com/office/drawing/2014/main" id="{42011729-D220-D385-A4C3-03E45E248B72}"/>
              </a:ext>
            </a:extLst>
          </p:cNvPr>
          <p:cNvSpPr txBox="1"/>
          <p:nvPr/>
        </p:nvSpPr>
        <p:spPr>
          <a:xfrm>
            <a:off x="4541899" y="1414646"/>
            <a:ext cx="7337041" cy="369332"/>
          </a:xfrm>
          <a:prstGeom prst="rect">
            <a:avLst/>
          </a:prstGeom>
          <a:noFill/>
        </p:spPr>
        <p:txBody>
          <a:bodyPr wrap="square" lIns="0" tIns="0" rIns="0" bIns="0" numCol="1" rtlCol="0">
            <a:spAutoFit/>
          </a:bodyPr>
          <a:lstStyle/>
          <a:p>
            <a:pPr algn="ctr"/>
            <a:r>
              <a:rPr lang="de-DE" altLang="de-DE" sz="2400" dirty="0">
                <a:solidFill>
                  <a:schemeClr val="tx1">
                    <a:lumMod val="75000"/>
                    <a:lumOff val="25000"/>
                  </a:schemeClr>
                </a:solidFill>
              </a:rPr>
              <a:t>Solution – Change data type to </a:t>
            </a:r>
            <a:r>
              <a:rPr lang="de-DE" altLang="de-DE" sz="2400" dirty="0">
                <a:solidFill>
                  <a:schemeClr val="accent4">
                    <a:lumMod val="60000"/>
                    <a:lumOff val="40000"/>
                  </a:schemeClr>
                </a:solidFill>
              </a:rPr>
              <a:t>datetime</a:t>
            </a:r>
          </a:p>
        </p:txBody>
      </p:sp>
    </p:spTree>
    <p:extLst>
      <p:ext uri="{BB962C8B-B14F-4D97-AF65-F5344CB8AC3E}">
        <p14:creationId xmlns:p14="http://schemas.microsoft.com/office/powerpoint/2010/main" val="1199913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1+#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6" presetClass="entr" presetSubtype="37"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outVertical)">
                                      <p:cBhvr>
                                        <p:cTn id="2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9817018" y="307184"/>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EB9F724E-4C02-83FB-FD78-11F5F026E01D}"/>
              </a:ext>
            </a:extLst>
          </p:cNvPr>
          <p:cNvPicPr>
            <a:picLocks noChangeAspect="1"/>
          </p:cNvPicPr>
          <p:nvPr/>
        </p:nvPicPr>
        <p:blipFill>
          <a:blip r:embed="rId3"/>
          <a:stretch>
            <a:fillRect/>
          </a:stretch>
        </p:blipFill>
        <p:spPr>
          <a:xfrm>
            <a:off x="-10870958" y="1219201"/>
            <a:ext cx="9596807" cy="4975122"/>
          </a:xfrm>
          <a:prstGeom prst="rect">
            <a:avLst/>
          </a:prstGeom>
        </p:spPr>
      </p:pic>
      <p:sp>
        <p:nvSpPr>
          <p:cNvPr id="11" name="TextBox 10" hidden="1">
            <a:extLst>
              <a:ext uri="{FF2B5EF4-FFF2-40B4-BE49-F238E27FC236}">
                <a16:creationId xmlns:a16="http://schemas.microsoft.com/office/drawing/2014/main" id="{B951C355-C6FC-0C1B-FC67-6DDB22CCC945}"/>
              </a:ext>
            </a:extLst>
          </p:cNvPr>
          <p:cNvSpPr txBox="1"/>
          <p:nvPr/>
        </p:nvSpPr>
        <p:spPr>
          <a:xfrm>
            <a:off x="-5696818" y="2998112"/>
            <a:ext cx="3169436" cy="861774"/>
          </a:xfrm>
          <a:prstGeom prst="rect">
            <a:avLst/>
          </a:prstGeom>
          <a:noFill/>
        </p:spPr>
        <p:txBody>
          <a:bodyPr wrap="square" lIns="0" tIns="0" rIns="0" bIns="0" numCol="1" rtlCol="0">
            <a:spAutoFit/>
          </a:bodyPr>
          <a:lstStyle/>
          <a:p>
            <a:r>
              <a:rPr lang="de-DE" altLang="de-DE" sz="2800" spc="300" dirty="0"/>
              <a:t>From the Year</a:t>
            </a:r>
            <a:br>
              <a:rPr lang="de-DE" altLang="de-DE" sz="2800" spc="300" dirty="0"/>
            </a:br>
            <a:r>
              <a:rPr lang="de-DE" altLang="de-DE" sz="2800" spc="300" dirty="0"/>
              <a:t>2011 – 2022 </a:t>
            </a:r>
          </a:p>
        </p:txBody>
      </p:sp>
      <p:pic>
        <p:nvPicPr>
          <p:cNvPr id="4" name="Picture 3" hidden="1">
            <a:extLst>
              <a:ext uri="{FF2B5EF4-FFF2-40B4-BE49-F238E27FC236}">
                <a16:creationId xmlns:a16="http://schemas.microsoft.com/office/drawing/2014/main" id="{D329D6F7-C0B3-6602-8A9C-D3B46C8EC8A0}"/>
              </a:ext>
            </a:extLst>
          </p:cNvPr>
          <p:cNvPicPr>
            <a:picLocks noChangeAspect="1"/>
          </p:cNvPicPr>
          <p:nvPr/>
        </p:nvPicPr>
        <p:blipFill>
          <a:blip r:embed="rId4"/>
          <a:stretch>
            <a:fillRect/>
          </a:stretch>
        </p:blipFill>
        <p:spPr>
          <a:xfrm>
            <a:off x="-10530337" y="1021720"/>
            <a:ext cx="8309986" cy="4814559"/>
          </a:xfrm>
          <a:prstGeom prst="rect">
            <a:avLst/>
          </a:prstGeom>
        </p:spPr>
      </p:pic>
      <p:sp>
        <p:nvSpPr>
          <p:cNvPr id="3" name="TextBox 2" hidden="1">
            <a:extLst>
              <a:ext uri="{FF2B5EF4-FFF2-40B4-BE49-F238E27FC236}">
                <a16:creationId xmlns:a16="http://schemas.microsoft.com/office/drawing/2014/main" id="{15F41079-9912-8BF0-A43A-4547DAD9B691}"/>
              </a:ext>
            </a:extLst>
          </p:cNvPr>
          <p:cNvSpPr txBox="1"/>
          <p:nvPr/>
        </p:nvSpPr>
        <p:spPr>
          <a:xfrm>
            <a:off x="-12623282" y="521686"/>
            <a:ext cx="5420703"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Null Values</a:t>
            </a:r>
          </a:p>
        </p:txBody>
      </p:sp>
      <p:sp>
        <p:nvSpPr>
          <p:cNvPr id="5" name="TextBox 4" hidden="1">
            <a:extLst>
              <a:ext uri="{FF2B5EF4-FFF2-40B4-BE49-F238E27FC236}">
                <a16:creationId xmlns:a16="http://schemas.microsoft.com/office/drawing/2014/main" id="{129CA812-C66F-D35F-12B8-9DC846341D17}"/>
              </a:ext>
            </a:extLst>
          </p:cNvPr>
          <p:cNvSpPr txBox="1"/>
          <p:nvPr/>
        </p:nvSpPr>
        <p:spPr>
          <a:xfrm>
            <a:off x="-13074371" y="1783978"/>
            <a:ext cx="4309884" cy="1107996"/>
          </a:xfrm>
          <a:prstGeom prst="rect">
            <a:avLst/>
          </a:prstGeom>
          <a:noFill/>
        </p:spPr>
        <p:txBody>
          <a:bodyPr wrap="square" lIns="0" tIns="0" rIns="0" bIns="0" numCol="1" rtlCol="0">
            <a:spAutoFit/>
          </a:bodyPr>
          <a:lstStyle/>
          <a:p>
            <a:pPr algn="ctr"/>
            <a:r>
              <a:rPr lang="de-DE" altLang="de-DE" sz="2400" dirty="0">
                <a:solidFill>
                  <a:schemeClr val="accent2"/>
                </a:solidFill>
              </a:rPr>
              <a:t>The occurrence of dates</a:t>
            </a:r>
            <a:br>
              <a:rPr lang="de-DE" altLang="de-DE" sz="2400" dirty="0">
                <a:solidFill>
                  <a:schemeClr val="accent2"/>
                </a:solidFill>
              </a:rPr>
            </a:br>
            <a:r>
              <a:rPr lang="de-DE" altLang="de-DE" sz="2400" dirty="0">
                <a:solidFill>
                  <a:schemeClr val="accent2"/>
                </a:solidFill>
              </a:rPr>
              <a:t>fell on weekends and </a:t>
            </a:r>
            <a:br>
              <a:rPr lang="de-DE" altLang="de-DE" sz="2400" dirty="0">
                <a:solidFill>
                  <a:schemeClr val="accent2"/>
                </a:solidFill>
              </a:rPr>
            </a:br>
            <a:r>
              <a:rPr lang="de-DE" altLang="de-DE" sz="2400" dirty="0">
                <a:solidFill>
                  <a:schemeClr val="accent2"/>
                </a:solidFill>
              </a:rPr>
              <a:t>festival holidays!!</a:t>
            </a:r>
          </a:p>
        </p:txBody>
      </p:sp>
      <p:sp>
        <p:nvSpPr>
          <p:cNvPr id="7" name="TextBox 6" hidden="1">
            <a:extLst>
              <a:ext uri="{FF2B5EF4-FFF2-40B4-BE49-F238E27FC236}">
                <a16:creationId xmlns:a16="http://schemas.microsoft.com/office/drawing/2014/main" id="{7AC24E45-5275-62F7-60EE-C5A2760B7D5A}"/>
              </a:ext>
            </a:extLst>
          </p:cNvPr>
          <p:cNvSpPr txBox="1"/>
          <p:nvPr/>
        </p:nvSpPr>
        <p:spPr>
          <a:xfrm>
            <a:off x="-13106400" y="3260311"/>
            <a:ext cx="4309884" cy="738664"/>
          </a:xfrm>
          <a:prstGeom prst="rect">
            <a:avLst/>
          </a:prstGeom>
          <a:noFill/>
        </p:spPr>
        <p:txBody>
          <a:bodyPr wrap="square" lIns="0" tIns="0" rIns="0" bIns="0" numCol="1" rtlCol="0">
            <a:spAutoFit/>
          </a:bodyPr>
          <a:lstStyle/>
          <a:p>
            <a:pPr algn="ctr"/>
            <a:r>
              <a:rPr lang="de-DE" altLang="de-DE" sz="2400" dirty="0">
                <a:solidFill>
                  <a:schemeClr val="tx1">
                    <a:lumMod val="75000"/>
                    <a:lumOff val="25000"/>
                  </a:schemeClr>
                </a:solidFill>
              </a:rPr>
              <a:t>Solution – </a:t>
            </a:r>
            <a:br>
              <a:rPr lang="de-DE" altLang="de-DE" sz="2400" dirty="0">
                <a:solidFill>
                  <a:schemeClr val="tx1">
                    <a:lumMod val="75000"/>
                    <a:lumOff val="25000"/>
                  </a:schemeClr>
                </a:solidFill>
              </a:rPr>
            </a:br>
            <a:r>
              <a:rPr lang="de-DE" altLang="de-DE" sz="2400" dirty="0">
                <a:solidFill>
                  <a:schemeClr val="tx1">
                    <a:lumMod val="75000"/>
                    <a:lumOff val="25000"/>
                  </a:schemeClr>
                </a:solidFill>
              </a:rPr>
              <a:t>Drop null values</a:t>
            </a:r>
          </a:p>
        </p:txBody>
      </p:sp>
      <p:pic>
        <p:nvPicPr>
          <p:cNvPr id="8" name="Picture 7" hidden="1">
            <a:extLst>
              <a:ext uri="{FF2B5EF4-FFF2-40B4-BE49-F238E27FC236}">
                <a16:creationId xmlns:a16="http://schemas.microsoft.com/office/drawing/2014/main" id="{4343E734-FC5E-FC66-D45E-5C2B8850BE03}"/>
              </a:ext>
            </a:extLst>
          </p:cNvPr>
          <p:cNvPicPr>
            <a:picLocks noChangeAspect="1"/>
          </p:cNvPicPr>
          <p:nvPr/>
        </p:nvPicPr>
        <p:blipFill>
          <a:blip r:embed="rId5"/>
          <a:stretch>
            <a:fillRect/>
          </a:stretch>
        </p:blipFill>
        <p:spPr>
          <a:xfrm>
            <a:off x="-12102178" y="4310521"/>
            <a:ext cx="2301439" cy="1996613"/>
          </a:xfrm>
          <a:prstGeom prst="rect">
            <a:avLst/>
          </a:prstGeom>
        </p:spPr>
      </p:pic>
      <p:pic>
        <p:nvPicPr>
          <p:cNvPr id="9" name="Picture 8" hidden="1">
            <a:extLst>
              <a:ext uri="{FF2B5EF4-FFF2-40B4-BE49-F238E27FC236}">
                <a16:creationId xmlns:a16="http://schemas.microsoft.com/office/drawing/2014/main" id="{F0755C02-6571-B177-DC33-801F44B6D99D}"/>
              </a:ext>
            </a:extLst>
          </p:cNvPr>
          <p:cNvPicPr>
            <a:picLocks noChangeAspect="1"/>
          </p:cNvPicPr>
          <p:nvPr/>
        </p:nvPicPr>
        <p:blipFill>
          <a:blip r:embed="rId6"/>
          <a:stretch>
            <a:fillRect/>
          </a:stretch>
        </p:blipFill>
        <p:spPr>
          <a:xfrm>
            <a:off x="-8738506" y="941549"/>
            <a:ext cx="7028448" cy="5855491"/>
          </a:xfrm>
          <a:prstGeom prst="rect">
            <a:avLst/>
          </a:prstGeom>
        </p:spPr>
      </p:pic>
      <p:sp>
        <p:nvSpPr>
          <p:cNvPr id="10" name="TextBox 9">
            <a:extLst>
              <a:ext uri="{FF2B5EF4-FFF2-40B4-BE49-F238E27FC236}">
                <a16:creationId xmlns:a16="http://schemas.microsoft.com/office/drawing/2014/main" id="{6F1DFA34-F0B7-78CE-FB59-1E0B8A862EBA}"/>
              </a:ext>
            </a:extLst>
          </p:cNvPr>
          <p:cNvSpPr txBox="1"/>
          <p:nvPr/>
        </p:nvSpPr>
        <p:spPr>
          <a:xfrm>
            <a:off x="-12410678" y="307184"/>
            <a:ext cx="5420703"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Shape and Data type</a:t>
            </a:r>
          </a:p>
        </p:txBody>
      </p:sp>
      <p:pic>
        <p:nvPicPr>
          <p:cNvPr id="12" name="Picture 11">
            <a:extLst>
              <a:ext uri="{FF2B5EF4-FFF2-40B4-BE49-F238E27FC236}">
                <a16:creationId xmlns:a16="http://schemas.microsoft.com/office/drawing/2014/main" id="{86ACAC15-75B9-1888-E59C-8CB7536A9B6A}"/>
              </a:ext>
            </a:extLst>
          </p:cNvPr>
          <p:cNvPicPr>
            <a:picLocks noChangeAspect="1"/>
          </p:cNvPicPr>
          <p:nvPr/>
        </p:nvPicPr>
        <p:blipFill>
          <a:blip r:embed="rId7"/>
          <a:stretch>
            <a:fillRect/>
          </a:stretch>
        </p:blipFill>
        <p:spPr>
          <a:xfrm>
            <a:off x="-11967341" y="1763189"/>
            <a:ext cx="3025402" cy="3558848"/>
          </a:xfrm>
          <a:prstGeom prst="rect">
            <a:avLst/>
          </a:prstGeom>
        </p:spPr>
      </p:pic>
      <p:pic>
        <p:nvPicPr>
          <p:cNvPr id="13" name="Picture 12">
            <a:extLst>
              <a:ext uri="{FF2B5EF4-FFF2-40B4-BE49-F238E27FC236}">
                <a16:creationId xmlns:a16="http://schemas.microsoft.com/office/drawing/2014/main" id="{A337888D-9B27-41C4-6F4B-339D08B6ADEB}"/>
              </a:ext>
            </a:extLst>
          </p:cNvPr>
          <p:cNvPicPr>
            <a:picLocks noChangeAspect="1"/>
          </p:cNvPicPr>
          <p:nvPr/>
        </p:nvPicPr>
        <p:blipFill>
          <a:blip r:embed="rId8"/>
          <a:stretch>
            <a:fillRect/>
          </a:stretch>
        </p:blipFill>
        <p:spPr>
          <a:xfrm>
            <a:off x="-8381620" y="2037992"/>
            <a:ext cx="7337041" cy="3133858"/>
          </a:xfrm>
          <a:prstGeom prst="rect">
            <a:avLst/>
          </a:prstGeom>
        </p:spPr>
      </p:pic>
      <p:graphicFrame>
        <p:nvGraphicFramePr>
          <p:cNvPr id="14" name="Table 11">
            <a:extLst>
              <a:ext uri="{FF2B5EF4-FFF2-40B4-BE49-F238E27FC236}">
                <a16:creationId xmlns:a16="http://schemas.microsoft.com/office/drawing/2014/main" id="{89287C07-4C8E-FFE5-1436-B79D8608C721}"/>
              </a:ext>
            </a:extLst>
          </p:cNvPr>
          <p:cNvGraphicFramePr>
            <a:graphicFrameLocks noGrp="1"/>
          </p:cNvGraphicFramePr>
          <p:nvPr>
            <p:extLst>
              <p:ext uri="{D42A27DB-BD31-4B8C-83A1-F6EECF244321}">
                <p14:modId xmlns:p14="http://schemas.microsoft.com/office/powerpoint/2010/main" val="2968844591"/>
              </p:ext>
            </p:extLst>
          </p:nvPr>
        </p:nvGraphicFramePr>
        <p:xfrm>
          <a:off x="888292" y="2353824"/>
          <a:ext cx="6273608" cy="2845866"/>
        </p:xfrm>
        <a:graphic>
          <a:graphicData uri="http://schemas.openxmlformats.org/drawingml/2006/table">
            <a:tbl>
              <a:tblPr firstRow="1" bandRow="1">
                <a:tableStyleId>{5C22544A-7EE6-4342-B048-85BDC9FD1C3A}</a:tableStyleId>
              </a:tblPr>
              <a:tblGrid>
                <a:gridCol w="2732248">
                  <a:extLst>
                    <a:ext uri="{9D8B030D-6E8A-4147-A177-3AD203B41FA5}">
                      <a16:colId xmlns:a16="http://schemas.microsoft.com/office/drawing/2014/main" val="1332807991"/>
                    </a:ext>
                  </a:extLst>
                </a:gridCol>
                <a:gridCol w="3541360">
                  <a:extLst>
                    <a:ext uri="{9D8B030D-6E8A-4147-A177-3AD203B41FA5}">
                      <a16:colId xmlns:a16="http://schemas.microsoft.com/office/drawing/2014/main" val="2952031097"/>
                    </a:ext>
                  </a:extLst>
                </a:gridCol>
              </a:tblGrid>
              <a:tr h="474311">
                <a:tc>
                  <a:txBody>
                    <a:bodyPr/>
                    <a:lstStyle/>
                    <a:p>
                      <a:r>
                        <a:rPr lang="en-IN" dirty="0"/>
                        <a:t>Company</a:t>
                      </a:r>
                    </a:p>
                  </a:txBody>
                  <a:tcPr/>
                </a:tc>
                <a:tc>
                  <a:txBody>
                    <a:bodyPr/>
                    <a:lstStyle/>
                    <a:p>
                      <a:r>
                        <a:rPr lang="en-IN" dirty="0"/>
                        <a:t>Standard Deviation</a:t>
                      </a:r>
                    </a:p>
                  </a:txBody>
                  <a:tcPr/>
                </a:tc>
                <a:extLst>
                  <a:ext uri="{0D108BD9-81ED-4DB2-BD59-A6C34878D82A}">
                    <a16:rowId xmlns:a16="http://schemas.microsoft.com/office/drawing/2014/main" val="1959037"/>
                  </a:ext>
                </a:extLst>
              </a:tr>
              <a:tr h="474311">
                <a:tc>
                  <a:txBody>
                    <a:bodyPr/>
                    <a:lstStyle/>
                    <a:p>
                      <a:r>
                        <a:rPr lang="en-IN" dirty="0"/>
                        <a:t>Coal India</a:t>
                      </a:r>
                    </a:p>
                  </a:txBody>
                  <a:tcPr/>
                </a:tc>
                <a:tc>
                  <a:txBody>
                    <a:bodyPr/>
                    <a:lstStyle/>
                    <a:p>
                      <a:r>
                        <a:rPr lang="en-IN" dirty="0"/>
                        <a:t>79.22</a:t>
                      </a:r>
                    </a:p>
                  </a:txBody>
                  <a:tcPr/>
                </a:tc>
                <a:extLst>
                  <a:ext uri="{0D108BD9-81ED-4DB2-BD59-A6C34878D82A}">
                    <a16:rowId xmlns:a16="http://schemas.microsoft.com/office/drawing/2014/main" val="1932836408"/>
                  </a:ext>
                </a:extLst>
              </a:tr>
              <a:tr h="474311">
                <a:tc>
                  <a:txBody>
                    <a:bodyPr/>
                    <a:lstStyle/>
                    <a:p>
                      <a:r>
                        <a:rPr lang="en-IN" dirty="0" err="1">
                          <a:solidFill>
                            <a:schemeClr val="bg1"/>
                          </a:solidFill>
                        </a:rPr>
                        <a:t>HindalCo</a:t>
                      </a:r>
                      <a:endParaRPr lang="en-IN" dirty="0">
                        <a:solidFill>
                          <a:schemeClr val="bg1"/>
                        </a:solidFill>
                      </a:endParaRPr>
                    </a:p>
                  </a:txBody>
                  <a:tcPr/>
                </a:tc>
                <a:tc>
                  <a:txBody>
                    <a:bodyPr/>
                    <a:lstStyle/>
                    <a:p>
                      <a:r>
                        <a:rPr lang="en-IN" dirty="0"/>
                        <a:t>112.99</a:t>
                      </a:r>
                    </a:p>
                  </a:txBody>
                  <a:tcPr/>
                </a:tc>
                <a:extLst>
                  <a:ext uri="{0D108BD9-81ED-4DB2-BD59-A6C34878D82A}">
                    <a16:rowId xmlns:a16="http://schemas.microsoft.com/office/drawing/2014/main" val="1924043826"/>
                  </a:ext>
                </a:extLst>
              </a:tr>
              <a:tr h="474311">
                <a:tc>
                  <a:txBody>
                    <a:bodyPr/>
                    <a:lstStyle/>
                    <a:p>
                      <a:r>
                        <a:rPr lang="en-IN" dirty="0"/>
                        <a:t>JSW Steel</a:t>
                      </a:r>
                    </a:p>
                  </a:txBody>
                  <a:tcPr>
                    <a:solidFill>
                      <a:srgbClr val="FF0000"/>
                    </a:solidFill>
                  </a:tcPr>
                </a:tc>
                <a:tc>
                  <a:txBody>
                    <a:bodyPr/>
                    <a:lstStyle/>
                    <a:p>
                      <a:r>
                        <a:rPr lang="en-IN" dirty="0"/>
                        <a:t>200.44</a:t>
                      </a:r>
                    </a:p>
                  </a:txBody>
                  <a:tcPr>
                    <a:solidFill>
                      <a:srgbClr val="FF0000"/>
                    </a:solidFill>
                  </a:tcPr>
                </a:tc>
                <a:extLst>
                  <a:ext uri="{0D108BD9-81ED-4DB2-BD59-A6C34878D82A}">
                    <a16:rowId xmlns:a16="http://schemas.microsoft.com/office/drawing/2014/main" val="875029"/>
                  </a:ext>
                </a:extLst>
              </a:tr>
              <a:tr h="474311">
                <a:tc>
                  <a:txBody>
                    <a:bodyPr/>
                    <a:lstStyle/>
                    <a:p>
                      <a:r>
                        <a:rPr lang="en-IN" dirty="0"/>
                        <a:t>Tata Steel</a:t>
                      </a:r>
                    </a:p>
                  </a:txBody>
                  <a:tcPr>
                    <a:solidFill>
                      <a:schemeClr val="accent6"/>
                    </a:solidFill>
                  </a:tcPr>
                </a:tc>
                <a:tc>
                  <a:txBody>
                    <a:bodyPr/>
                    <a:lstStyle/>
                    <a:p>
                      <a:r>
                        <a:rPr lang="en-IN" dirty="0"/>
                        <a:t>28.63</a:t>
                      </a:r>
                    </a:p>
                  </a:txBody>
                  <a:tcPr>
                    <a:solidFill>
                      <a:schemeClr val="accent6"/>
                    </a:solidFill>
                  </a:tcPr>
                </a:tc>
                <a:extLst>
                  <a:ext uri="{0D108BD9-81ED-4DB2-BD59-A6C34878D82A}">
                    <a16:rowId xmlns:a16="http://schemas.microsoft.com/office/drawing/2014/main" val="669415186"/>
                  </a:ext>
                </a:extLst>
              </a:tr>
              <a:tr h="474311">
                <a:tc>
                  <a:txBody>
                    <a:bodyPr/>
                    <a:lstStyle/>
                    <a:p>
                      <a:r>
                        <a:rPr lang="en-IN" dirty="0"/>
                        <a:t>Vedanta</a:t>
                      </a:r>
                    </a:p>
                  </a:txBody>
                  <a:tcPr/>
                </a:tc>
                <a:tc>
                  <a:txBody>
                    <a:bodyPr/>
                    <a:lstStyle/>
                    <a:p>
                      <a:r>
                        <a:rPr lang="en-IN" dirty="0"/>
                        <a:t>74.60</a:t>
                      </a:r>
                    </a:p>
                  </a:txBody>
                  <a:tcPr/>
                </a:tc>
                <a:extLst>
                  <a:ext uri="{0D108BD9-81ED-4DB2-BD59-A6C34878D82A}">
                    <a16:rowId xmlns:a16="http://schemas.microsoft.com/office/drawing/2014/main" val="2849426193"/>
                  </a:ext>
                </a:extLst>
              </a:tr>
            </a:tbl>
          </a:graphicData>
        </a:graphic>
      </p:graphicFrame>
      <p:sp>
        <p:nvSpPr>
          <p:cNvPr id="15" name="TextBox 14">
            <a:extLst>
              <a:ext uri="{FF2B5EF4-FFF2-40B4-BE49-F238E27FC236}">
                <a16:creationId xmlns:a16="http://schemas.microsoft.com/office/drawing/2014/main" id="{0DB1BEA0-6706-201E-1376-3172C814531E}"/>
              </a:ext>
            </a:extLst>
          </p:cNvPr>
          <p:cNvSpPr txBox="1"/>
          <p:nvPr/>
        </p:nvSpPr>
        <p:spPr>
          <a:xfrm>
            <a:off x="7732174" y="2568532"/>
            <a:ext cx="3169436" cy="430887"/>
          </a:xfrm>
          <a:prstGeom prst="rect">
            <a:avLst/>
          </a:prstGeom>
          <a:noFill/>
        </p:spPr>
        <p:txBody>
          <a:bodyPr wrap="square" lIns="0" tIns="0" rIns="0" bIns="0" numCol="1" rtlCol="0">
            <a:spAutoFit/>
          </a:bodyPr>
          <a:lstStyle/>
          <a:p>
            <a:r>
              <a:rPr lang="de-DE" altLang="de-DE" sz="2800" spc="300" dirty="0"/>
              <a:t>Insight</a:t>
            </a:r>
          </a:p>
        </p:txBody>
      </p:sp>
      <p:sp>
        <p:nvSpPr>
          <p:cNvPr id="16" name="TextBox 15">
            <a:extLst>
              <a:ext uri="{FF2B5EF4-FFF2-40B4-BE49-F238E27FC236}">
                <a16:creationId xmlns:a16="http://schemas.microsoft.com/office/drawing/2014/main" id="{9762D402-A60B-9A99-B4E1-1618FB7D7411}"/>
              </a:ext>
            </a:extLst>
          </p:cNvPr>
          <p:cNvSpPr txBox="1"/>
          <p:nvPr/>
        </p:nvSpPr>
        <p:spPr>
          <a:xfrm>
            <a:off x="7732174" y="3213032"/>
            <a:ext cx="4309884" cy="615553"/>
          </a:xfrm>
          <a:prstGeom prst="rect">
            <a:avLst/>
          </a:prstGeom>
          <a:noFill/>
        </p:spPr>
        <p:txBody>
          <a:bodyPr wrap="square" lIns="0" tIns="0" rIns="0" bIns="0" numCol="1" rtlCol="0">
            <a:spAutoFit/>
          </a:bodyPr>
          <a:lstStyle/>
          <a:p>
            <a:r>
              <a:rPr lang="de-DE" altLang="de-DE" sz="2000" dirty="0">
                <a:solidFill>
                  <a:schemeClr val="accent6">
                    <a:lumMod val="75000"/>
                  </a:schemeClr>
                </a:solidFill>
              </a:rPr>
              <a:t>JSW Steel has high dispersion of data</a:t>
            </a:r>
            <a:br>
              <a:rPr lang="de-DE" altLang="de-DE" sz="2000" dirty="0">
                <a:solidFill>
                  <a:schemeClr val="accent6">
                    <a:lumMod val="75000"/>
                  </a:schemeClr>
                </a:solidFill>
              </a:rPr>
            </a:br>
            <a:r>
              <a:rPr lang="de-DE" altLang="de-DE" sz="2000" dirty="0">
                <a:solidFill>
                  <a:schemeClr val="accent6">
                    <a:lumMod val="75000"/>
                  </a:schemeClr>
                </a:solidFill>
              </a:rPr>
              <a:t> and Tata Steel has low data dispersion</a:t>
            </a:r>
          </a:p>
        </p:txBody>
      </p:sp>
      <p:sp>
        <p:nvSpPr>
          <p:cNvPr id="17" name="TextBox 16">
            <a:extLst>
              <a:ext uri="{FF2B5EF4-FFF2-40B4-BE49-F238E27FC236}">
                <a16:creationId xmlns:a16="http://schemas.microsoft.com/office/drawing/2014/main" id="{4D25F97E-25C5-CB2A-9323-586D9A6E24AF}"/>
              </a:ext>
            </a:extLst>
          </p:cNvPr>
          <p:cNvSpPr txBox="1"/>
          <p:nvPr/>
        </p:nvSpPr>
        <p:spPr>
          <a:xfrm>
            <a:off x="483118" y="404283"/>
            <a:ext cx="5420703"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Describe()</a:t>
            </a:r>
          </a:p>
        </p:txBody>
      </p:sp>
    </p:spTree>
    <p:extLst>
      <p:ext uri="{BB962C8B-B14F-4D97-AF65-F5344CB8AC3E}">
        <p14:creationId xmlns:p14="http://schemas.microsoft.com/office/powerpoint/2010/main" val="4264701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1+#ppt_w/2"/>
                                          </p:val>
                                        </p:tav>
                                        <p:tav tm="100000">
                                          <p:val>
                                            <p:strVal val="#ppt_x"/>
                                          </p:val>
                                        </p:tav>
                                      </p:tavLst>
                                    </p:anim>
                                    <p:anim calcmode="lin" valueType="num">
                                      <p:cBhvr additive="base">
                                        <p:cTn id="8" dur="10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1+#ppt_w/2"/>
                                          </p:val>
                                        </p:tav>
                                        <p:tav tm="100000">
                                          <p:val>
                                            <p:strVal val="#ppt_x"/>
                                          </p:val>
                                        </p:tav>
                                      </p:tavLst>
                                    </p:anim>
                                    <p:anim calcmode="lin" valueType="num">
                                      <p:cBhvr additive="base">
                                        <p:cTn id="12"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84457C5B-01E8-64B8-98E5-C76A86A6915C}"/>
              </a:ext>
            </a:extLst>
          </p:cNvPr>
          <p:cNvPicPr>
            <a:picLocks noChangeAspect="1"/>
          </p:cNvPicPr>
          <p:nvPr/>
        </p:nvPicPr>
        <p:blipFill>
          <a:blip r:embed="rId2"/>
          <a:stretch>
            <a:fillRect/>
          </a:stretch>
        </p:blipFill>
        <p:spPr>
          <a:xfrm>
            <a:off x="3385648" y="700658"/>
            <a:ext cx="6032928" cy="5696832"/>
          </a:xfrm>
          <a:prstGeom prst="rect">
            <a:avLst/>
          </a:prstGeom>
        </p:spPr>
      </p:pic>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817018" y="307184"/>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EB9F724E-4C02-83FB-FD78-11F5F026E01D}"/>
              </a:ext>
            </a:extLst>
          </p:cNvPr>
          <p:cNvPicPr>
            <a:picLocks noChangeAspect="1"/>
          </p:cNvPicPr>
          <p:nvPr/>
        </p:nvPicPr>
        <p:blipFill>
          <a:blip r:embed="rId4"/>
          <a:stretch>
            <a:fillRect/>
          </a:stretch>
        </p:blipFill>
        <p:spPr>
          <a:xfrm>
            <a:off x="-10870958" y="1219201"/>
            <a:ext cx="9596807" cy="4975122"/>
          </a:xfrm>
          <a:prstGeom prst="rect">
            <a:avLst/>
          </a:prstGeom>
        </p:spPr>
      </p:pic>
      <p:sp>
        <p:nvSpPr>
          <p:cNvPr id="11" name="TextBox 10" hidden="1">
            <a:extLst>
              <a:ext uri="{FF2B5EF4-FFF2-40B4-BE49-F238E27FC236}">
                <a16:creationId xmlns:a16="http://schemas.microsoft.com/office/drawing/2014/main" id="{B951C355-C6FC-0C1B-FC67-6DDB22CCC945}"/>
              </a:ext>
            </a:extLst>
          </p:cNvPr>
          <p:cNvSpPr txBox="1"/>
          <p:nvPr/>
        </p:nvSpPr>
        <p:spPr>
          <a:xfrm>
            <a:off x="-5696818" y="2998112"/>
            <a:ext cx="3169436" cy="861774"/>
          </a:xfrm>
          <a:prstGeom prst="rect">
            <a:avLst/>
          </a:prstGeom>
          <a:noFill/>
        </p:spPr>
        <p:txBody>
          <a:bodyPr wrap="square" lIns="0" tIns="0" rIns="0" bIns="0" numCol="1" rtlCol="0">
            <a:spAutoFit/>
          </a:bodyPr>
          <a:lstStyle/>
          <a:p>
            <a:r>
              <a:rPr lang="de-DE" altLang="de-DE" sz="2800" spc="300" dirty="0"/>
              <a:t>From the Year</a:t>
            </a:r>
            <a:br>
              <a:rPr lang="de-DE" altLang="de-DE" sz="2800" spc="300" dirty="0"/>
            </a:br>
            <a:r>
              <a:rPr lang="de-DE" altLang="de-DE" sz="2800" spc="300" dirty="0"/>
              <a:t>2011 – 2022 </a:t>
            </a:r>
          </a:p>
        </p:txBody>
      </p:sp>
      <p:pic>
        <p:nvPicPr>
          <p:cNvPr id="4" name="Picture 3" hidden="1">
            <a:extLst>
              <a:ext uri="{FF2B5EF4-FFF2-40B4-BE49-F238E27FC236}">
                <a16:creationId xmlns:a16="http://schemas.microsoft.com/office/drawing/2014/main" id="{D329D6F7-C0B3-6602-8A9C-D3B46C8EC8A0}"/>
              </a:ext>
            </a:extLst>
          </p:cNvPr>
          <p:cNvPicPr>
            <a:picLocks noChangeAspect="1"/>
          </p:cNvPicPr>
          <p:nvPr/>
        </p:nvPicPr>
        <p:blipFill>
          <a:blip r:embed="rId5"/>
          <a:stretch>
            <a:fillRect/>
          </a:stretch>
        </p:blipFill>
        <p:spPr>
          <a:xfrm>
            <a:off x="-10530337" y="1021720"/>
            <a:ext cx="8309986" cy="4814559"/>
          </a:xfrm>
          <a:prstGeom prst="rect">
            <a:avLst/>
          </a:prstGeom>
        </p:spPr>
      </p:pic>
      <p:sp>
        <p:nvSpPr>
          <p:cNvPr id="3" name="TextBox 2" hidden="1">
            <a:extLst>
              <a:ext uri="{FF2B5EF4-FFF2-40B4-BE49-F238E27FC236}">
                <a16:creationId xmlns:a16="http://schemas.microsoft.com/office/drawing/2014/main" id="{15F41079-9912-8BF0-A43A-4547DAD9B691}"/>
              </a:ext>
            </a:extLst>
          </p:cNvPr>
          <p:cNvSpPr txBox="1"/>
          <p:nvPr/>
        </p:nvSpPr>
        <p:spPr>
          <a:xfrm>
            <a:off x="-12623282" y="521686"/>
            <a:ext cx="5420703"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Null Values</a:t>
            </a:r>
          </a:p>
        </p:txBody>
      </p:sp>
      <p:sp>
        <p:nvSpPr>
          <p:cNvPr id="5" name="TextBox 4" hidden="1">
            <a:extLst>
              <a:ext uri="{FF2B5EF4-FFF2-40B4-BE49-F238E27FC236}">
                <a16:creationId xmlns:a16="http://schemas.microsoft.com/office/drawing/2014/main" id="{129CA812-C66F-D35F-12B8-9DC846341D17}"/>
              </a:ext>
            </a:extLst>
          </p:cNvPr>
          <p:cNvSpPr txBox="1"/>
          <p:nvPr/>
        </p:nvSpPr>
        <p:spPr>
          <a:xfrm>
            <a:off x="-13074371" y="1783978"/>
            <a:ext cx="4309884" cy="1107996"/>
          </a:xfrm>
          <a:prstGeom prst="rect">
            <a:avLst/>
          </a:prstGeom>
          <a:noFill/>
        </p:spPr>
        <p:txBody>
          <a:bodyPr wrap="square" lIns="0" tIns="0" rIns="0" bIns="0" numCol="1" rtlCol="0">
            <a:spAutoFit/>
          </a:bodyPr>
          <a:lstStyle/>
          <a:p>
            <a:pPr algn="ctr"/>
            <a:r>
              <a:rPr lang="de-DE" altLang="de-DE" sz="2400" dirty="0">
                <a:solidFill>
                  <a:schemeClr val="accent2"/>
                </a:solidFill>
              </a:rPr>
              <a:t>The occurrence of dates</a:t>
            </a:r>
            <a:br>
              <a:rPr lang="de-DE" altLang="de-DE" sz="2400" dirty="0">
                <a:solidFill>
                  <a:schemeClr val="accent2"/>
                </a:solidFill>
              </a:rPr>
            </a:br>
            <a:r>
              <a:rPr lang="de-DE" altLang="de-DE" sz="2400" dirty="0">
                <a:solidFill>
                  <a:schemeClr val="accent2"/>
                </a:solidFill>
              </a:rPr>
              <a:t>fell on weekends and </a:t>
            </a:r>
            <a:br>
              <a:rPr lang="de-DE" altLang="de-DE" sz="2400" dirty="0">
                <a:solidFill>
                  <a:schemeClr val="accent2"/>
                </a:solidFill>
              </a:rPr>
            </a:br>
            <a:r>
              <a:rPr lang="de-DE" altLang="de-DE" sz="2400" dirty="0">
                <a:solidFill>
                  <a:schemeClr val="accent2"/>
                </a:solidFill>
              </a:rPr>
              <a:t>festival holidays!!</a:t>
            </a:r>
          </a:p>
        </p:txBody>
      </p:sp>
      <p:sp>
        <p:nvSpPr>
          <p:cNvPr id="7" name="TextBox 6" hidden="1">
            <a:extLst>
              <a:ext uri="{FF2B5EF4-FFF2-40B4-BE49-F238E27FC236}">
                <a16:creationId xmlns:a16="http://schemas.microsoft.com/office/drawing/2014/main" id="{7AC24E45-5275-62F7-60EE-C5A2760B7D5A}"/>
              </a:ext>
            </a:extLst>
          </p:cNvPr>
          <p:cNvSpPr txBox="1"/>
          <p:nvPr/>
        </p:nvSpPr>
        <p:spPr>
          <a:xfrm>
            <a:off x="-13106400" y="3260311"/>
            <a:ext cx="4309884" cy="738664"/>
          </a:xfrm>
          <a:prstGeom prst="rect">
            <a:avLst/>
          </a:prstGeom>
          <a:noFill/>
        </p:spPr>
        <p:txBody>
          <a:bodyPr wrap="square" lIns="0" tIns="0" rIns="0" bIns="0" numCol="1" rtlCol="0">
            <a:spAutoFit/>
          </a:bodyPr>
          <a:lstStyle/>
          <a:p>
            <a:pPr algn="ctr"/>
            <a:r>
              <a:rPr lang="de-DE" altLang="de-DE" sz="2400" dirty="0">
                <a:solidFill>
                  <a:schemeClr val="tx1">
                    <a:lumMod val="75000"/>
                    <a:lumOff val="25000"/>
                  </a:schemeClr>
                </a:solidFill>
              </a:rPr>
              <a:t>Solution – </a:t>
            </a:r>
            <a:br>
              <a:rPr lang="de-DE" altLang="de-DE" sz="2400" dirty="0">
                <a:solidFill>
                  <a:schemeClr val="tx1">
                    <a:lumMod val="75000"/>
                    <a:lumOff val="25000"/>
                  </a:schemeClr>
                </a:solidFill>
              </a:rPr>
            </a:br>
            <a:r>
              <a:rPr lang="de-DE" altLang="de-DE" sz="2400" dirty="0">
                <a:solidFill>
                  <a:schemeClr val="tx1">
                    <a:lumMod val="75000"/>
                    <a:lumOff val="25000"/>
                  </a:schemeClr>
                </a:solidFill>
              </a:rPr>
              <a:t>Drop null values</a:t>
            </a:r>
          </a:p>
        </p:txBody>
      </p:sp>
      <p:pic>
        <p:nvPicPr>
          <p:cNvPr id="8" name="Picture 7" hidden="1">
            <a:extLst>
              <a:ext uri="{FF2B5EF4-FFF2-40B4-BE49-F238E27FC236}">
                <a16:creationId xmlns:a16="http://schemas.microsoft.com/office/drawing/2014/main" id="{4343E734-FC5E-FC66-D45E-5C2B8850BE03}"/>
              </a:ext>
            </a:extLst>
          </p:cNvPr>
          <p:cNvPicPr>
            <a:picLocks noChangeAspect="1"/>
          </p:cNvPicPr>
          <p:nvPr/>
        </p:nvPicPr>
        <p:blipFill>
          <a:blip r:embed="rId6"/>
          <a:stretch>
            <a:fillRect/>
          </a:stretch>
        </p:blipFill>
        <p:spPr>
          <a:xfrm>
            <a:off x="-12102178" y="4310521"/>
            <a:ext cx="2301439" cy="1996613"/>
          </a:xfrm>
          <a:prstGeom prst="rect">
            <a:avLst/>
          </a:prstGeom>
        </p:spPr>
      </p:pic>
      <p:pic>
        <p:nvPicPr>
          <p:cNvPr id="9" name="Picture 8" hidden="1">
            <a:extLst>
              <a:ext uri="{FF2B5EF4-FFF2-40B4-BE49-F238E27FC236}">
                <a16:creationId xmlns:a16="http://schemas.microsoft.com/office/drawing/2014/main" id="{F0755C02-6571-B177-DC33-801F44B6D99D}"/>
              </a:ext>
            </a:extLst>
          </p:cNvPr>
          <p:cNvPicPr>
            <a:picLocks noChangeAspect="1"/>
          </p:cNvPicPr>
          <p:nvPr/>
        </p:nvPicPr>
        <p:blipFill>
          <a:blip r:embed="rId7"/>
          <a:stretch>
            <a:fillRect/>
          </a:stretch>
        </p:blipFill>
        <p:spPr>
          <a:xfrm>
            <a:off x="-8738506" y="941549"/>
            <a:ext cx="7028448" cy="5855491"/>
          </a:xfrm>
          <a:prstGeom prst="rect">
            <a:avLst/>
          </a:prstGeom>
        </p:spPr>
      </p:pic>
      <p:sp>
        <p:nvSpPr>
          <p:cNvPr id="10" name="TextBox 9" hidden="1">
            <a:extLst>
              <a:ext uri="{FF2B5EF4-FFF2-40B4-BE49-F238E27FC236}">
                <a16:creationId xmlns:a16="http://schemas.microsoft.com/office/drawing/2014/main" id="{6F1DFA34-F0B7-78CE-FB59-1E0B8A862EBA}"/>
              </a:ext>
            </a:extLst>
          </p:cNvPr>
          <p:cNvSpPr txBox="1"/>
          <p:nvPr/>
        </p:nvSpPr>
        <p:spPr>
          <a:xfrm>
            <a:off x="-12410678" y="307184"/>
            <a:ext cx="5420703"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Shape and Data type</a:t>
            </a:r>
          </a:p>
        </p:txBody>
      </p:sp>
      <p:pic>
        <p:nvPicPr>
          <p:cNvPr id="12" name="Picture 11" hidden="1">
            <a:extLst>
              <a:ext uri="{FF2B5EF4-FFF2-40B4-BE49-F238E27FC236}">
                <a16:creationId xmlns:a16="http://schemas.microsoft.com/office/drawing/2014/main" id="{86ACAC15-75B9-1888-E59C-8CB7536A9B6A}"/>
              </a:ext>
            </a:extLst>
          </p:cNvPr>
          <p:cNvPicPr>
            <a:picLocks noChangeAspect="1"/>
          </p:cNvPicPr>
          <p:nvPr/>
        </p:nvPicPr>
        <p:blipFill>
          <a:blip r:embed="rId8"/>
          <a:stretch>
            <a:fillRect/>
          </a:stretch>
        </p:blipFill>
        <p:spPr>
          <a:xfrm>
            <a:off x="-11967341" y="1763189"/>
            <a:ext cx="3025402" cy="3558848"/>
          </a:xfrm>
          <a:prstGeom prst="rect">
            <a:avLst/>
          </a:prstGeom>
        </p:spPr>
      </p:pic>
      <p:pic>
        <p:nvPicPr>
          <p:cNvPr id="13" name="Picture 12" hidden="1">
            <a:extLst>
              <a:ext uri="{FF2B5EF4-FFF2-40B4-BE49-F238E27FC236}">
                <a16:creationId xmlns:a16="http://schemas.microsoft.com/office/drawing/2014/main" id="{A337888D-9B27-41C4-6F4B-339D08B6ADEB}"/>
              </a:ext>
            </a:extLst>
          </p:cNvPr>
          <p:cNvPicPr>
            <a:picLocks noChangeAspect="1"/>
          </p:cNvPicPr>
          <p:nvPr/>
        </p:nvPicPr>
        <p:blipFill>
          <a:blip r:embed="rId9"/>
          <a:stretch>
            <a:fillRect/>
          </a:stretch>
        </p:blipFill>
        <p:spPr>
          <a:xfrm>
            <a:off x="-8381620" y="2037992"/>
            <a:ext cx="7337041" cy="3133858"/>
          </a:xfrm>
          <a:prstGeom prst="rect">
            <a:avLst/>
          </a:prstGeom>
        </p:spPr>
      </p:pic>
      <p:graphicFrame>
        <p:nvGraphicFramePr>
          <p:cNvPr id="14" name="Table 11">
            <a:extLst>
              <a:ext uri="{FF2B5EF4-FFF2-40B4-BE49-F238E27FC236}">
                <a16:creationId xmlns:a16="http://schemas.microsoft.com/office/drawing/2014/main" id="{89287C07-4C8E-FFE5-1436-B79D8608C721}"/>
              </a:ext>
            </a:extLst>
          </p:cNvPr>
          <p:cNvGraphicFramePr>
            <a:graphicFrameLocks noGrp="1"/>
          </p:cNvGraphicFramePr>
          <p:nvPr>
            <p:extLst>
              <p:ext uri="{D42A27DB-BD31-4B8C-83A1-F6EECF244321}">
                <p14:modId xmlns:p14="http://schemas.microsoft.com/office/powerpoint/2010/main" val="3945863966"/>
              </p:ext>
            </p:extLst>
          </p:nvPr>
        </p:nvGraphicFramePr>
        <p:xfrm>
          <a:off x="-11425628" y="2868822"/>
          <a:ext cx="6273608" cy="2845866"/>
        </p:xfrm>
        <a:graphic>
          <a:graphicData uri="http://schemas.openxmlformats.org/drawingml/2006/table">
            <a:tbl>
              <a:tblPr firstRow="1" bandRow="1">
                <a:tableStyleId>{5C22544A-7EE6-4342-B048-85BDC9FD1C3A}</a:tableStyleId>
              </a:tblPr>
              <a:tblGrid>
                <a:gridCol w="2732248">
                  <a:extLst>
                    <a:ext uri="{9D8B030D-6E8A-4147-A177-3AD203B41FA5}">
                      <a16:colId xmlns:a16="http://schemas.microsoft.com/office/drawing/2014/main" val="1332807991"/>
                    </a:ext>
                  </a:extLst>
                </a:gridCol>
                <a:gridCol w="3541360">
                  <a:extLst>
                    <a:ext uri="{9D8B030D-6E8A-4147-A177-3AD203B41FA5}">
                      <a16:colId xmlns:a16="http://schemas.microsoft.com/office/drawing/2014/main" val="2952031097"/>
                    </a:ext>
                  </a:extLst>
                </a:gridCol>
              </a:tblGrid>
              <a:tr h="474311">
                <a:tc>
                  <a:txBody>
                    <a:bodyPr/>
                    <a:lstStyle/>
                    <a:p>
                      <a:r>
                        <a:rPr lang="en-IN" dirty="0"/>
                        <a:t>Company</a:t>
                      </a:r>
                    </a:p>
                  </a:txBody>
                  <a:tcPr/>
                </a:tc>
                <a:tc>
                  <a:txBody>
                    <a:bodyPr/>
                    <a:lstStyle/>
                    <a:p>
                      <a:r>
                        <a:rPr lang="en-IN" dirty="0"/>
                        <a:t>Standard Deviation</a:t>
                      </a:r>
                    </a:p>
                  </a:txBody>
                  <a:tcPr/>
                </a:tc>
                <a:extLst>
                  <a:ext uri="{0D108BD9-81ED-4DB2-BD59-A6C34878D82A}">
                    <a16:rowId xmlns:a16="http://schemas.microsoft.com/office/drawing/2014/main" val="1959037"/>
                  </a:ext>
                </a:extLst>
              </a:tr>
              <a:tr h="474311">
                <a:tc>
                  <a:txBody>
                    <a:bodyPr/>
                    <a:lstStyle/>
                    <a:p>
                      <a:r>
                        <a:rPr lang="en-IN" dirty="0"/>
                        <a:t>Coal India</a:t>
                      </a:r>
                    </a:p>
                  </a:txBody>
                  <a:tcPr/>
                </a:tc>
                <a:tc>
                  <a:txBody>
                    <a:bodyPr/>
                    <a:lstStyle/>
                    <a:p>
                      <a:r>
                        <a:rPr lang="en-IN" dirty="0"/>
                        <a:t>79.22</a:t>
                      </a:r>
                    </a:p>
                  </a:txBody>
                  <a:tcPr/>
                </a:tc>
                <a:extLst>
                  <a:ext uri="{0D108BD9-81ED-4DB2-BD59-A6C34878D82A}">
                    <a16:rowId xmlns:a16="http://schemas.microsoft.com/office/drawing/2014/main" val="1932836408"/>
                  </a:ext>
                </a:extLst>
              </a:tr>
              <a:tr h="474311">
                <a:tc>
                  <a:txBody>
                    <a:bodyPr/>
                    <a:lstStyle/>
                    <a:p>
                      <a:r>
                        <a:rPr lang="en-IN" dirty="0" err="1">
                          <a:solidFill>
                            <a:schemeClr val="bg1"/>
                          </a:solidFill>
                        </a:rPr>
                        <a:t>HindalCo</a:t>
                      </a:r>
                      <a:endParaRPr lang="en-IN" dirty="0">
                        <a:solidFill>
                          <a:schemeClr val="bg1"/>
                        </a:solidFill>
                      </a:endParaRPr>
                    </a:p>
                  </a:txBody>
                  <a:tcPr/>
                </a:tc>
                <a:tc>
                  <a:txBody>
                    <a:bodyPr/>
                    <a:lstStyle/>
                    <a:p>
                      <a:r>
                        <a:rPr lang="en-IN" dirty="0"/>
                        <a:t>112.99</a:t>
                      </a:r>
                    </a:p>
                  </a:txBody>
                  <a:tcPr/>
                </a:tc>
                <a:extLst>
                  <a:ext uri="{0D108BD9-81ED-4DB2-BD59-A6C34878D82A}">
                    <a16:rowId xmlns:a16="http://schemas.microsoft.com/office/drawing/2014/main" val="1924043826"/>
                  </a:ext>
                </a:extLst>
              </a:tr>
              <a:tr h="474311">
                <a:tc>
                  <a:txBody>
                    <a:bodyPr/>
                    <a:lstStyle/>
                    <a:p>
                      <a:r>
                        <a:rPr lang="en-IN" dirty="0"/>
                        <a:t>JSW Steel</a:t>
                      </a:r>
                    </a:p>
                  </a:txBody>
                  <a:tcPr>
                    <a:solidFill>
                      <a:srgbClr val="FF0000"/>
                    </a:solidFill>
                  </a:tcPr>
                </a:tc>
                <a:tc>
                  <a:txBody>
                    <a:bodyPr/>
                    <a:lstStyle/>
                    <a:p>
                      <a:r>
                        <a:rPr lang="en-IN" dirty="0"/>
                        <a:t>200.44</a:t>
                      </a:r>
                    </a:p>
                  </a:txBody>
                  <a:tcPr>
                    <a:solidFill>
                      <a:srgbClr val="FF0000"/>
                    </a:solidFill>
                  </a:tcPr>
                </a:tc>
                <a:extLst>
                  <a:ext uri="{0D108BD9-81ED-4DB2-BD59-A6C34878D82A}">
                    <a16:rowId xmlns:a16="http://schemas.microsoft.com/office/drawing/2014/main" val="875029"/>
                  </a:ext>
                </a:extLst>
              </a:tr>
              <a:tr h="474311">
                <a:tc>
                  <a:txBody>
                    <a:bodyPr/>
                    <a:lstStyle/>
                    <a:p>
                      <a:r>
                        <a:rPr lang="en-IN" dirty="0"/>
                        <a:t>Tata Steel</a:t>
                      </a:r>
                    </a:p>
                  </a:txBody>
                  <a:tcPr>
                    <a:solidFill>
                      <a:schemeClr val="accent6"/>
                    </a:solidFill>
                  </a:tcPr>
                </a:tc>
                <a:tc>
                  <a:txBody>
                    <a:bodyPr/>
                    <a:lstStyle/>
                    <a:p>
                      <a:r>
                        <a:rPr lang="en-IN" dirty="0"/>
                        <a:t>28.63</a:t>
                      </a:r>
                    </a:p>
                  </a:txBody>
                  <a:tcPr>
                    <a:solidFill>
                      <a:schemeClr val="accent6"/>
                    </a:solidFill>
                  </a:tcPr>
                </a:tc>
                <a:extLst>
                  <a:ext uri="{0D108BD9-81ED-4DB2-BD59-A6C34878D82A}">
                    <a16:rowId xmlns:a16="http://schemas.microsoft.com/office/drawing/2014/main" val="669415186"/>
                  </a:ext>
                </a:extLst>
              </a:tr>
              <a:tr h="474311">
                <a:tc>
                  <a:txBody>
                    <a:bodyPr/>
                    <a:lstStyle/>
                    <a:p>
                      <a:r>
                        <a:rPr lang="en-IN" dirty="0"/>
                        <a:t>Vedanta</a:t>
                      </a:r>
                    </a:p>
                  </a:txBody>
                  <a:tcPr/>
                </a:tc>
                <a:tc>
                  <a:txBody>
                    <a:bodyPr/>
                    <a:lstStyle/>
                    <a:p>
                      <a:r>
                        <a:rPr lang="en-IN" dirty="0"/>
                        <a:t>74.60</a:t>
                      </a:r>
                    </a:p>
                  </a:txBody>
                  <a:tcPr/>
                </a:tc>
                <a:extLst>
                  <a:ext uri="{0D108BD9-81ED-4DB2-BD59-A6C34878D82A}">
                    <a16:rowId xmlns:a16="http://schemas.microsoft.com/office/drawing/2014/main" val="2849426193"/>
                  </a:ext>
                </a:extLst>
              </a:tr>
            </a:tbl>
          </a:graphicData>
        </a:graphic>
      </p:graphicFrame>
      <p:sp>
        <p:nvSpPr>
          <p:cNvPr id="15" name="TextBox 14">
            <a:extLst>
              <a:ext uri="{FF2B5EF4-FFF2-40B4-BE49-F238E27FC236}">
                <a16:creationId xmlns:a16="http://schemas.microsoft.com/office/drawing/2014/main" id="{0DB1BEA0-6706-201E-1376-3172C814531E}"/>
              </a:ext>
            </a:extLst>
          </p:cNvPr>
          <p:cNvSpPr txBox="1"/>
          <p:nvPr/>
        </p:nvSpPr>
        <p:spPr>
          <a:xfrm>
            <a:off x="-4581746" y="3083530"/>
            <a:ext cx="3169436" cy="430887"/>
          </a:xfrm>
          <a:prstGeom prst="rect">
            <a:avLst/>
          </a:prstGeom>
          <a:noFill/>
        </p:spPr>
        <p:txBody>
          <a:bodyPr wrap="square" lIns="0" tIns="0" rIns="0" bIns="0" numCol="1" rtlCol="0">
            <a:spAutoFit/>
          </a:bodyPr>
          <a:lstStyle/>
          <a:p>
            <a:r>
              <a:rPr lang="de-DE" altLang="de-DE" sz="2800" spc="300" dirty="0"/>
              <a:t>Insight</a:t>
            </a:r>
          </a:p>
        </p:txBody>
      </p:sp>
      <p:sp>
        <p:nvSpPr>
          <p:cNvPr id="16" name="TextBox 15">
            <a:extLst>
              <a:ext uri="{FF2B5EF4-FFF2-40B4-BE49-F238E27FC236}">
                <a16:creationId xmlns:a16="http://schemas.microsoft.com/office/drawing/2014/main" id="{9762D402-A60B-9A99-B4E1-1618FB7D7411}"/>
              </a:ext>
            </a:extLst>
          </p:cNvPr>
          <p:cNvSpPr txBox="1"/>
          <p:nvPr/>
        </p:nvSpPr>
        <p:spPr>
          <a:xfrm>
            <a:off x="-4581746" y="3728030"/>
            <a:ext cx="4309884" cy="615553"/>
          </a:xfrm>
          <a:prstGeom prst="rect">
            <a:avLst/>
          </a:prstGeom>
          <a:noFill/>
        </p:spPr>
        <p:txBody>
          <a:bodyPr wrap="square" lIns="0" tIns="0" rIns="0" bIns="0" numCol="1" rtlCol="0">
            <a:spAutoFit/>
          </a:bodyPr>
          <a:lstStyle/>
          <a:p>
            <a:r>
              <a:rPr lang="de-DE" altLang="de-DE" sz="2000" dirty="0">
                <a:solidFill>
                  <a:schemeClr val="accent6">
                    <a:lumMod val="75000"/>
                  </a:schemeClr>
                </a:solidFill>
              </a:rPr>
              <a:t>JSW Steel has high dispersion of data</a:t>
            </a:r>
            <a:br>
              <a:rPr lang="de-DE" altLang="de-DE" sz="2000" dirty="0">
                <a:solidFill>
                  <a:schemeClr val="accent6">
                    <a:lumMod val="75000"/>
                  </a:schemeClr>
                </a:solidFill>
              </a:rPr>
            </a:br>
            <a:r>
              <a:rPr lang="de-DE" altLang="de-DE" sz="2000" dirty="0">
                <a:solidFill>
                  <a:schemeClr val="accent6">
                    <a:lumMod val="75000"/>
                  </a:schemeClr>
                </a:solidFill>
              </a:rPr>
              <a:t> and Tata Steel has low data dispersion</a:t>
            </a:r>
          </a:p>
        </p:txBody>
      </p:sp>
      <p:sp>
        <p:nvSpPr>
          <p:cNvPr id="17" name="TextBox 16">
            <a:extLst>
              <a:ext uri="{FF2B5EF4-FFF2-40B4-BE49-F238E27FC236}">
                <a16:creationId xmlns:a16="http://schemas.microsoft.com/office/drawing/2014/main" id="{4D25F97E-25C5-CB2A-9323-586D9A6E24AF}"/>
              </a:ext>
            </a:extLst>
          </p:cNvPr>
          <p:cNvSpPr txBox="1"/>
          <p:nvPr/>
        </p:nvSpPr>
        <p:spPr>
          <a:xfrm>
            <a:off x="-11830802" y="919281"/>
            <a:ext cx="5420703"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Describe()</a:t>
            </a:r>
          </a:p>
        </p:txBody>
      </p:sp>
      <p:sp>
        <p:nvSpPr>
          <p:cNvPr id="18" name="TextBox 17">
            <a:extLst>
              <a:ext uri="{FF2B5EF4-FFF2-40B4-BE49-F238E27FC236}">
                <a16:creationId xmlns:a16="http://schemas.microsoft.com/office/drawing/2014/main" id="{C36AAF22-7F4E-D21E-F0BF-5F3D40F03179}"/>
              </a:ext>
            </a:extLst>
          </p:cNvPr>
          <p:cNvSpPr txBox="1"/>
          <p:nvPr/>
        </p:nvSpPr>
        <p:spPr>
          <a:xfrm>
            <a:off x="675297" y="537208"/>
            <a:ext cx="5420703"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Correlation</a:t>
            </a:r>
          </a:p>
        </p:txBody>
      </p:sp>
      <p:sp>
        <p:nvSpPr>
          <p:cNvPr id="20" name="Oval 19">
            <a:extLst>
              <a:ext uri="{FF2B5EF4-FFF2-40B4-BE49-F238E27FC236}">
                <a16:creationId xmlns:a16="http://schemas.microsoft.com/office/drawing/2014/main" id="{D4540E48-09A5-74C5-72EE-AD3AC7255CDD}"/>
              </a:ext>
            </a:extLst>
          </p:cNvPr>
          <p:cNvSpPr/>
          <p:nvPr/>
        </p:nvSpPr>
        <p:spPr>
          <a:xfrm>
            <a:off x="5071129" y="2727115"/>
            <a:ext cx="1264647" cy="1078272"/>
          </a:xfrm>
          <a:prstGeom prst="ellipse">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Connector: Curved 20">
            <a:extLst>
              <a:ext uri="{FF2B5EF4-FFF2-40B4-BE49-F238E27FC236}">
                <a16:creationId xmlns:a16="http://schemas.microsoft.com/office/drawing/2014/main" id="{2E7F3527-2108-4198-6CA5-3DD64616D39A}"/>
              </a:ext>
            </a:extLst>
          </p:cNvPr>
          <p:cNvCxnSpPr>
            <a:cxnSpLocks/>
            <a:endCxn id="22" idx="1"/>
          </p:cNvCxnSpPr>
          <p:nvPr/>
        </p:nvCxnSpPr>
        <p:spPr>
          <a:xfrm flipV="1">
            <a:off x="6335776" y="1935225"/>
            <a:ext cx="3363809" cy="1048755"/>
          </a:xfrm>
          <a:prstGeom prst="curvedConnector3">
            <a:avLst/>
          </a:prstGeom>
          <a:ln w="254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F2FADA-FC7B-30E8-8472-8D68586A2691}"/>
              </a:ext>
            </a:extLst>
          </p:cNvPr>
          <p:cNvSpPr txBox="1"/>
          <p:nvPr/>
        </p:nvSpPr>
        <p:spPr>
          <a:xfrm>
            <a:off x="9699585" y="1612059"/>
            <a:ext cx="1628333" cy="646331"/>
          </a:xfrm>
          <a:prstGeom prst="rect">
            <a:avLst/>
          </a:prstGeom>
          <a:noFill/>
        </p:spPr>
        <p:txBody>
          <a:bodyPr wrap="square" rtlCol="0">
            <a:spAutoFit/>
          </a:bodyPr>
          <a:lstStyle/>
          <a:p>
            <a:r>
              <a:rPr lang="en-IN" dirty="0"/>
              <a:t>JSW Steel and </a:t>
            </a:r>
            <a:r>
              <a:rPr lang="en-IN" dirty="0" err="1"/>
              <a:t>HindalCo</a:t>
            </a:r>
            <a:endParaRPr lang="en-IN" dirty="0"/>
          </a:p>
        </p:txBody>
      </p:sp>
      <p:sp>
        <p:nvSpPr>
          <p:cNvPr id="23" name="Oval 22">
            <a:extLst>
              <a:ext uri="{FF2B5EF4-FFF2-40B4-BE49-F238E27FC236}">
                <a16:creationId xmlns:a16="http://schemas.microsoft.com/office/drawing/2014/main" id="{339C71B0-823B-A2D1-0C9E-C33A85F2BA65}"/>
              </a:ext>
            </a:extLst>
          </p:cNvPr>
          <p:cNvSpPr/>
          <p:nvPr/>
        </p:nvSpPr>
        <p:spPr>
          <a:xfrm>
            <a:off x="6984040" y="2677258"/>
            <a:ext cx="1373422" cy="1387251"/>
          </a:xfrm>
          <a:prstGeom prst="ellipse">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4" name="Connector: Curved 23">
            <a:extLst>
              <a:ext uri="{FF2B5EF4-FFF2-40B4-BE49-F238E27FC236}">
                <a16:creationId xmlns:a16="http://schemas.microsoft.com/office/drawing/2014/main" id="{062C64EF-7FC3-14F7-19F6-5943AC08840A}"/>
              </a:ext>
            </a:extLst>
          </p:cNvPr>
          <p:cNvCxnSpPr>
            <a:cxnSpLocks/>
          </p:cNvCxnSpPr>
          <p:nvPr/>
        </p:nvCxnSpPr>
        <p:spPr>
          <a:xfrm>
            <a:off x="8357462" y="3243103"/>
            <a:ext cx="1408459" cy="562283"/>
          </a:xfrm>
          <a:prstGeom prst="curvedConnector3">
            <a:avLst/>
          </a:prstGeom>
          <a:ln w="254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821917-21A3-F721-34BC-918BE78DDA41}"/>
              </a:ext>
            </a:extLst>
          </p:cNvPr>
          <p:cNvSpPr txBox="1"/>
          <p:nvPr/>
        </p:nvSpPr>
        <p:spPr>
          <a:xfrm>
            <a:off x="9765921" y="3418178"/>
            <a:ext cx="1628333" cy="646331"/>
          </a:xfrm>
          <a:prstGeom prst="rect">
            <a:avLst/>
          </a:prstGeom>
          <a:noFill/>
        </p:spPr>
        <p:txBody>
          <a:bodyPr wrap="square" rtlCol="0">
            <a:spAutoFit/>
          </a:bodyPr>
          <a:lstStyle/>
          <a:p>
            <a:r>
              <a:rPr lang="en-IN" dirty="0"/>
              <a:t>  JSW Steel and Tata Steel</a:t>
            </a:r>
          </a:p>
        </p:txBody>
      </p:sp>
      <p:sp>
        <p:nvSpPr>
          <p:cNvPr id="26" name="TextBox 25">
            <a:extLst>
              <a:ext uri="{FF2B5EF4-FFF2-40B4-BE49-F238E27FC236}">
                <a16:creationId xmlns:a16="http://schemas.microsoft.com/office/drawing/2014/main" id="{9BAAFB56-7A68-40D3-C50D-07EB8D83868A}"/>
              </a:ext>
            </a:extLst>
          </p:cNvPr>
          <p:cNvSpPr txBox="1"/>
          <p:nvPr/>
        </p:nvSpPr>
        <p:spPr>
          <a:xfrm>
            <a:off x="528271" y="2350723"/>
            <a:ext cx="3169436" cy="430887"/>
          </a:xfrm>
          <a:prstGeom prst="rect">
            <a:avLst/>
          </a:prstGeom>
          <a:noFill/>
        </p:spPr>
        <p:txBody>
          <a:bodyPr wrap="square" lIns="0" tIns="0" rIns="0" bIns="0" numCol="1" rtlCol="0">
            <a:spAutoFit/>
          </a:bodyPr>
          <a:lstStyle/>
          <a:p>
            <a:r>
              <a:rPr lang="de-DE" altLang="de-DE" sz="2800" spc="300" dirty="0"/>
              <a:t>Insight</a:t>
            </a:r>
          </a:p>
        </p:txBody>
      </p:sp>
      <p:sp>
        <p:nvSpPr>
          <p:cNvPr id="27" name="TextBox 26">
            <a:extLst>
              <a:ext uri="{FF2B5EF4-FFF2-40B4-BE49-F238E27FC236}">
                <a16:creationId xmlns:a16="http://schemas.microsoft.com/office/drawing/2014/main" id="{2FFA194D-3F99-A592-9ECC-05B8EA8E090E}"/>
              </a:ext>
            </a:extLst>
          </p:cNvPr>
          <p:cNvSpPr txBox="1"/>
          <p:nvPr/>
        </p:nvSpPr>
        <p:spPr>
          <a:xfrm>
            <a:off x="333843" y="2983980"/>
            <a:ext cx="4309884" cy="923330"/>
          </a:xfrm>
          <a:prstGeom prst="rect">
            <a:avLst/>
          </a:prstGeom>
          <a:noFill/>
        </p:spPr>
        <p:txBody>
          <a:bodyPr wrap="square" lIns="0" tIns="0" rIns="0" bIns="0" numCol="1" rtlCol="0">
            <a:spAutoFit/>
          </a:bodyPr>
          <a:lstStyle/>
          <a:p>
            <a:pPr marL="342900" indent="-342900">
              <a:buFont typeface="Wingdings" panose="05000000000000000000" pitchFamily="2" charset="2"/>
              <a:buChar char="ü"/>
            </a:pPr>
            <a:r>
              <a:rPr lang="de-DE" altLang="de-DE" sz="2000" dirty="0">
                <a:solidFill>
                  <a:schemeClr val="accent6">
                    <a:lumMod val="75000"/>
                  </a:schemeClr>
                </a:solidFill>
              </a:rPr>
              <a:t>JSW Steel is correlated </a:t>
            </a:r>
            <a:br>
              <a:rPr lang="de-DE" altLang="de-DE" sz="2000" dirty="0">
                <a:solidFill>
                  <a:schemeClr val="accent6">
                    <a:lumMod val="75000"/>
                  </a:schemeClr>
                </a:solidFill>
              </a:rPr>
            </a:br>
            <a:r>
              <a:rPr lang="de-DE" altLang="de-DE" sz="2000" dirty="0">
                <a:solidFill>
                  <a:schemeClr val="accent6">
                    <a:lumMod val="75000"/>
                  </a:schemeClr>
                </a:solidFill>
              </a:rPr>
              <a:t>with HindalCo and </a:t>
            </a:r>
            <a:br>
              <a:rPr lang="de-DE" altLang="de-DE" sz="2000" dirty="0">
                <a:solidFill>
                  <a:schemeClr val="accent6">
                    <a:lumMod val="75000"/>
                  </a:schemeClr>
                </a:solidFill>
              </a:rPr>
            </a:br>
            <a:r>
              <a:rPr lang="de-DE" altLang="de-DE" sz="2000" dirty="0">
                <a:solidFill>
                  <a:schemeClr val="accent6">
                    <a:lumMod val="75000"/>
                  </a:schemeClr>
                </a:solidFill>
              </a:rPr>
              <a:t>Tata Steel</a:t>
            </a:r>
          </a:p>
        </p:txBody>
      </p:sp>
      <p:sp>
        <p:nvSpPr>
          <p:cNvPr id="28" name="TextBox 27">
            <a:extLst>
              <a:ext uri="{FF2B5EF4-FFF2-40B4-BE49-F238E27FC236}">
                <a16:creationId xmlns:a16="http://schemas.microsoft.com/office/drawing/2014/main" id="{4FB86DD3-176C-07AC-189F-E2FC538936DA}"/>
              </a:ext>
            </a:extLst>
          </p:cNvPr>
          <p:cNvSpPr txBox="1"/>
          <p:nvPr/>
        </p:nvSpPr>
        <p:spPr>
          <a:xfrm>
            <a:off x="365519" y="4041127"/>
            <a:ext cx="3329907" cy="615553"/>
          </a:xfrm>
          <a:prstGeom prst="rect">
            <a:avLst/>
          </a:prstGeom>
          <a:noFill/>
        </p:spPr>
        <p:txBody>
          <a:bodyPr wrap="square" lIns="0" tIns="0" rIns="0" bIns="0" numCol="1" rtlCol="0">
            <a:spAutoFit/>
          </a:bodyPr>
          <a:lstStyle/>
          <a:p>
            <a:pPr marL="342900" indent="-342900">
              <a:buFont typeface="Wingdings" panose="05000000000000000000" pitchFamily="2" charset="2"/>
              <a:buChar char="ü"/>
            </a:pPr>
            <a:r>
              <a:rPr lang="de-DE" altLang="de-DE" sz="2000" dirty="0">
                <a:solidFill>
                  <a:schemeClr val="accent6">
                    <a:lumMod val="75000"/>
                  </a:schemeClr>
                </a:solidFill>
              </a:rPr>
              <a:t>Tata Steel is correlated</a:t>
            </a:r>
            <a:br>
              <a:rPr lang="de-DE" altLang="de-DE" sz="2000" dirty="0">
                <a:solidFill>
                  <a:schemeClr val="accent6">
                    <a:lumMod val="75000"/>
                  </a:schemeClr>
                </a:solidFill>
              </a:rPr>
            </a:br>
            <a:r>
              <a:rPr lang="de-DE" altLang="de-DE" sz="2000" dirty="0">
                <a:solidFill>
                  <a:schemeClr val="accent6">
                    <a:lumMod val="75000"/>
                  </a:schemeClr>
                </a:solidFill>
              </a:rPr>
              <a:t> with HindalCo</a:t>
            </a:r>
          </a:p>
        </p:txBody>
      </p:sp>
      <p:sp>
        <p:nvSpPr>
          <p:cNvPr id="29" name="TextBox 28">
            <a:extLst>
              <a:ext uri="{FF2B5EF4-FFF2-40B4-BE49-F238E27FC236}">
                <a16:creationId xmlns:a16="http://schemas.microsoft.com/office/drawing/2014/main" id="{B862813D-0172-DD20-BACB-C2BA938B12D7}"/>
              </a:ext>
            </a:extLst>
          </p:cNvPr>
          <p:cNvSpPr txBox="1"/>
          <p:nvPr/>
        </p:nvSpPr>
        <p:spPr>
          <a:xfrm>
            <a:off x="344403" y="5042382"/>
            <a:ext cx="3329907" cy="615553"/>
          </a:xfrm>
          <a:prstGeom prst="rect">
            <a:avLst/>
          </a:prstGeom>
          <a:noFill/>
        </p:spPr>
        <p:txBody>
          <a:bodyPr wrap="square" lIns="0" tIns="0" rIns="0" bIns="0" numCol="1" rtlCol="0">
            <a:spAutoFit/>
          </a:bodyPr>
          <a:lstStyle/>
          <a:p>
            <a:pPr marL="342900" indent="-342900">
              <a:buFont typeface="Wingdings" panose="05000000000000000000" pitchFamily="2" charset="2"/>
              <a:buChar char="ü"/>
            </a:pPr>
            <a:r>
              <a:rPr lang="de-DE" altLang="de-DE" sz="2000" dirty="0">
                <a:solidFill>
                  <a:srgbClr val="FFFF00"/>
                </a:solidFill>
              </a:rPr>
              <a:t>This analysis helps in</a:t>
            </a:r>
            <a:br>
              <a:rPr lang="de-DE" altLang="de-DE" sz="2000" dirty="0">
                <a:solidFill>
                  <a:srgbClr val="FFFF00"/>
                </a:solidFill>
              </a:rPr>
            </a:br>
            <a:r>
              <a:rPr lang="de-DE" altLang="de-DE" sz="2000" dirty="0">
                <a:solidFill>
                  <a:srgbClr val="FFFF00"/>
                </a:solidFill>
              </a:rPr>
              <a:t>Portfolio Diversification</a:t>
            </a:r>
          </a:p>
        </p:txBody>
      </p:sp>
      <p:sp>
        <p:nvSpPr>
          <p:cNvPr id="38" name="Oval 37">
            <a:extLst>
              <a:ext uri="{FF2B5EF4-FFF2-40B4-BE49-F238E27FC236}">
                <a16:creationId xmlns:a16="http://schemas.microsoft.com/office/drawing/2014/main" id="{945F1CE0-4F73-8E6E-008F-D511E2AF25AB}"/>
              </a:ext>
            </a:extLst>
          </p:cNvPr>
          <p:cNvSpPr/>
          <p:nvPr/>
        </p:nvSpPr>
        <p:spPr>
          <a:xfrm>
            <a:off x="5071129" y="3762740"/>
            <a:ext cx="1264647" cy="1078272"/>
          </a:xfrm>
          <a:prstGeom prst="ellipse">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9" name="Connector: Curved 38">
            <a:extLst>
              <a:ext uri="{FF2B5EF4-FFF2-40B4-BE49-F238E27FC236}">
                <a16:creationId xmlns:a16="http://schemas.microsoft.com/office/drawing/2014/main" id="{50DC9CE7-6E8D-F14E-A6D8-2AD27B53EF3D}"/>
              </a:ext>
            </a:extLst>
          </p:cNvPr>
          <p:cNvCxnSpPr>
            <a:cxnSpLocks/>
          </p:cNvCxnSpPr>
          <p:nvPr/>
        </p:nvCxnSpPr>
        <p:spPr>
          <a:xfrm>
            <a:off x="6335776" y="4019605"/>
            <a:ext cx="3481242" cy="1226336"/>
          </a:xfrm>
          <a:prstGeom prst="curvedConnector3">
            <a:avLst/>
          </a:prstGeom>
          <a:ln w="254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FE25A9B-C08E-C133-8435-5CB95EE1C95C}"/>
              </a:ext>
            </a:extLst>
          </p:cNvPr>
          <p:cNvSpPr txBox="1"/>
          <p:nvPr/>
        </p:nvSpPr>
        <p:spPr>
          <a:xfrm>
            <a:off x="9817018" y="4901131"/>
            <a:ext cx="1628333" cy="646331"/>
          </a:xfrm>
          <a:prstGeom prst="rect">
            <a:avLst/>
          </a:prstGeom>
          <a:noFill/>
        </p:spPr>
        <p:txBody>
          <a:bodyPr wrap="square" rtlCol="0">
            <a:spAutoFit/>
          </a:bodyPr>
          <a:lstStyle/>
          <a:p>
            <a:r>
              <a:rPr lang="en-IN" dirty="0"/>
              <a:t>Tata Steel and </a:t>
            </a:r>
            <a:r>
              <a:rPr lang="en-IN" dirty="0" err="1"/>
              <a:t>HindalCo</a:t>
            </a:r>
            <a:endParaRPr lang="en-IN" dirty="0"/>
          </a:p>
        </p:txBody>
      </p:sp>
    </p:spTree>
    <p:extLst>
      <p:ext uri="{BB962C8B-B14F-4D97-AF65-F5344CB8AC3E}">
        <p14:creationId xmlns:p14="http://schemas.microsoft.com/office/powerpoint/2010/main" val="3894929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1+#ppt_w/2"/>
                                          </p:val>
                                        </p:tav>
                                        <p:tav tm="100000">
                                          <p:val>
                                            <p:strVal val="#ppt_x"/>
                                          </p:val>
                                        </p:tav>
                                      </p:tavLst>
                                    </p:anim>
                                    <p:anim calcmode="lin" valueType="num">
                                      <p:cBhvr additive="base">
                                        <p:cTn id="8" dur="10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1000" fill="hold"/>
                                        <p:tgtEl>
                                          <p:spTgt spid="33"/>
                                        </p:tgtEl>
                                        <p:attrNameLst>
                                          <p:attrName>ppt_x</p:attrName>
                                        </p:attrNameLst>
                                      </p:cBhvr>
                                      <p:tavLst>
                                        <p:tav tm="0">
                                          <p:val>
                                            <p:strVal val="1+#ppt_w/2"/>
                                          </p:val>
                                        </p:tav>
                                        <p:tav tm="100000">
                                          <p:val>
                                            <p:strVal val="#ppt_x"/>
                                          </p:val>
                                        </p:tav>
                                      </p:tavLst>
                                    </p:anim>
                                    <p:anim calcmode="lin" valueType="num">
                                      <p:cBhvr additive="base">
                                        <p:cTn id="12" dur="10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750"/>
                                        <p:tgtEl>
                                          <p:spTgt spid="21"/>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750"/>
                                        <p:tgtEl>
                                          <p:spTgt spid="24"/>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1000"/>
                                        <p:tgtEl>
                                          <p:spTgt spid="25"/>
                                        </p:tgtEl>
                                      </p:cBhvr>
                                    </p:animEffect>
                                    <p:anim calcmode="lin" valueType="num">
                                      <p:cBhvr>
                                        <p:cTn id="39" dur="1000" fill="hold"/>
                                        <p:tgtEl>
                                          <p:spTgt spid="25"/>
                                        </p:tgtEl>
                                        <p:attrNameLst>
                                          <p:attrName>ppt_x</p:attrName>
                                        </p:attrNameLst>
                                      </p:cBhvr>
                                      <p:tavLst>
                                        <p:tav tm="0">
                                          <p:val>
                                            <p:strVal val="#ppt_x"/>
                                          </p:val>
                                        </p:tav>
                                        <p:tav tm="100000">
                                          <p:val>
                                            <p:strVal val="#ppt_x"/>
                                          </p:val>
                                        </p:tav>
                                      </p:tavLst>
                                    </p:anim>
                                    <p:anim calcmode="lin" valueType="num">
                                      <p:cBhvr>
                                        <p:cTn id="4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left)">
                                      <p:cBhvr>
                                        <p:cTn id="49" dur="750"/>
                                        <p:tgtEl>
                                          <p:spTgt spid="39"/>
                                        </p:tgtEl>
                                      </p:cBhvr>
                                    </p:animEffect>
                                  </p:childTnLst>
                                </p:cTn>
                              </p:par>
                              <p:par>
                                <p:cTn id="50" presetID="42"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1000"/>
                                        <p:tgtEl>
                                          <p:spTgt spid="40"/>
                                        </p:tgtEl>
                                      </p:cBhvr>
                                    </p:animEffect>
                                    <p:anim calcmode="lin" valueType="num">
                                      <p:cBhvr>
                                        <p:cTn id="53" dur="1000" fill="hold"/>
                                        <p:tgtEl>
                                          <p:spTgt spid="40"/>
                                        </p:tgtEl>
                                        <p:attrNameLst>
                                          <p:attrName>ppt_x</p:attrName>
                                        </p:attrNameLst>
                                      </p:cBhvr>
                                      <p:tavLst>
                                        <p:tav tm="0">
                                          <p:val>
                                            <p:strVal val="#ppt_x"/>
                                          </p:val>
                                        </p:tav>
                                        <p:tav tm="100000">
                                          <p:val>
                                            <p:strVal val="#ppt_x"/>
                                          </p:val>
                                        </p:tav>
                                      </p:tavLst>
                                    </p:anim>
                                    <p:anim calcmode="lin" valueType="num">
                                      <p:cBhvr>
                                        <p:cTn id="5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1000"/>
                                        <p:tgtEl>
                                          <p:spTgt spid="26"/>
                                        </p:tgtEl>
                                      </p:cBhvr>
                                    </p:animEffect>
                                    <p:anim calcmode="lin" valueType="num">
                                      <p:cBhvr>
                                        <p:cTn id="60" dur="1000" fill="hold"/>
                                        <p:tgtEl>
                                          <p:spTgt spid="26"/>
                                        </p:tgtEl>
                                        <p:attrNameLst>
                                          <p:attrName>ppt_x</p:attrName>
                                        </p:attrNameLst>
                                      </p:cBhvr>
                                      <p:tavLst>
                                        <p:tav tm="0">
                                          <p:val>
                                            <p:strVal val="#ppt_x"/>
                                          </p:val>
                                        </p:tav>
                                        <p:tav tm="100000">
                                          <p:val>
                                            <p:strVal val="#ppt_x"/>
                                          </p:val>
                                        </p:tav>
                                      </p:tavLst>
                                    </p:anim>
                                    <p:anim calcmode="lin" valueType="num">
                                      <p:cBhvr>
                                        <p:cTn id="61" dur="1000" fill="hold"/>
                                        <p:tgtEl>
                                          <p:spTgt spid="2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1000"/>
                                        <p:tgtEl>
                                          <p:spTgt spid="27"/>
                                        </p:tgtEl>
                                      </p:cBhvr>
                                    </p:animEffect>
                                    <p:anim calcmode="lin" valueType="num">
                                      <p:cBhvr>
                                        <p:cTn id="65" dur="1000" fill="hold"/>
                                        <p:tgtEl>
                                          <p:spTgt spid="27"/>
                                        </p:tgtEl>
                                        <p:attrNameLst>
                                          <p:attrName>ppt_x</p:attrName>
                                        </p:attrNameLst>
                                      </p:cBhvr>
                                      <p:tavLst>
                                        <p:tav tm="0">
                                          <p:val>
                                            <p:strVal val="#ppt_x"/>
                                          </p:val>
                                        </p:tav>
                                        <p:tav tm="100000">
                                          <p:val>
                                            <p:strVal val="#ppt_x"/>
                                          </p:val>
                                        </p:tav>
                                      </p:tavLst>
                                    </p:anim>
                                    <p:anim calcmode="lin" valueType="num">
                                      <p:cBhvr>
                                        <p:cTn id="66" dur="1000" fill="hold"/>
                                        <p:tgtEl>
                                          <p:spTgt spid="27"/>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1000"/>
                                        <p:tgtEl>
                                          <p:spTgt spid="28"/>
                                        </p:tgtEl>
                                      </p:cBhvr>
                                    </p:animEffect>
                                    <p:anim calcmode="lin" valueType="num">
                                      <p:cBhvr>
                                        <p:cTn id="70" dur="1000" fill="hold"/>
                                        <p:tgtEl>
                                          <p:spTgt spid="28"/>
                                        </p:tgtEl>
                                        <p:attrNameLst>
                                          <p:attrName>ppt_x</p:attrName>
                                        </p:attrNameLst>
                                      </p:cBhvr>
                                      <p:tavLst>
                                        <p:tav tm="0">
                                          <p:val>
                                            <p:strVal val="#ppt_x"/>
                                          </p:val>
                                        </p:tav>
                                        <p:tav tm="100000">
                                          <p:val>
                                            <p:strVal val="#ppt_x"/>
                                          </p:val>
                                        </p:tav>
                                      </p:tavLst>
                                    </p:anim>
                                    <p:anim calcmode="lin" valueType="num">
                                      <p:cBhvr>
                                        <p:cTn id="71" dur="1000" fill="hold"/>
                                        <p:tgtEl>
                                          <p:spTgt spid="28"/>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1000"/>
                                        <p:tgtEl>
                                          <p:spTgt spid="29"/>
                                        </p:tgtEl>
                                      </p:cBhvr>
                                    </p:animEffect>
                                    <p:anim calcmode="lin" valueType="num">
                                      <p:cBhvr>
                                        <p:cTn id="75" dur="1000" fill="hold"/>
                                        <p:tgtEl>
                                          <p:spTgt spid="29"/>
                                        </p:tgtEl>
                                        <p:attrNameLst>
                                          <p:attrName>ppt_x</p:attrName>
                                        </p:attrNameLst>
                                      </p:cBhvr>
                                      <p:tavLst>
                                        <p:tav tm="0">
                                          <p:val>
                                            <p:strVal val="#ppt_x"/>
                                          </p:val>
                                        </p:tav>
                                        <p:tav tm="100000">
                                          <p:val>
                                            <p:strVal val="#ppt_x"/>
                                          </p:val>
                                        </p:tav>
                                      </p:tavLst>
                                    </p:anim>
                                    <p:anim calcmode="lin" valueType="num">
                                      <p:cBhvr>
                                        <p:cTn id="7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2" grpId="0"/>
      <p:bldP spid="23" grpId="0" animBg="1"/>
      <p:bldP spid="25" grpId="0"/>
      <p:bldP spid="26" grpId="0"/>
      <p:bldP spid="27" grpId="0"/>
      <p:bldP spid="28" grpId="0"/>
      <p:bldP spid="29" grpId="0"/>
      <p:bldP spid="38" grpId="0" animBg="1"/>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86328E2-3460-042B-482F-0F4D1E8C5077}"/>
              </a:ext>
            </a:extLst>
          </p:cNvPr>
          <p:cNvSpPr txBox="1"/>
          <p:nvPr/>
        </p:nvSpPr>
        <p:spPr>
          <a:xfrm>
            <a:off x="1662397" y="2166484"/>
            <a:ext cx="2694449" cy="2472381"/>
          </a:xfrm>
          <a:custGeom>
            <a:avLst/>
            <a:gdLst/>
            <a:ahLst/>
            <a:cxnLst/>
            <a:rect l="l" t="t" r="r" b="b"/>
            <a:pathLst>
              <a:path w="1614213" h="1055280">
                <a:moveTo>
                  <a:pt x="393506" y="221303"/>
                </a:moveTo>
                <a:cubicBezTo>
                  <a:pt x="331361" y="221303"/>
                  <a:pt x="300289" y="325194"/>
                  <a:pt x="300289" y="532977"/>
                </a:cubicBezTo>
                <a:cubicBezTo>
                  <a:pt x="300289" y="634971"/>
                  <a:pt x="307523" y="710517"/>
                  <a:pt x="321992" y="759616"/>
                </a:cubicBezTo>
                <a:cubicBezTo>
                  <a:pt x="336461" y="808716"/>
                  <a:pt x="359350" y="833265"/>
                  <a:pt x="390660" y="833265"/>
                </a:cubicBezTo>
                <a:cubicBezTo>
                  <a:pt x="452805" y="833265"/>
                  <a:pt x="483877" y="728425"/>
                  <a:pt x="483877" y="518745"/>
                </a:cubicBezTo>
                <a:cubicBezTo>
                  <a:pt x="483877" y="417226"/>
                  <a:pt x="476762" y="342272"/>
                  <a:pt x="462530" y="293884"/>
                </a:cubicBezTo>
                <a:cubicBezTo>
                  <a:pt x="448298" y="245497"/>
                  <a:pt x="425290" y="221303"/>
                  <a:pt x="393506" y="221303"/>
                </a:cubicBezTo>
                <a:close/>
                <a:moveTo>
                  <a:pt x="1256286" y="0"/>
                </a:moveTo>
                <a:cubicBezTo>
                  <a:pt x="1367293" y="0"/>
                  <a:pt x="1453158" y="26566"/>
                  <a:pt x="1513880" y="79697"/>
                </a:cubicBezTo>
                <a:cubicBezTo>
                  <a:pt x="1574602" y="132829"/>
                  <a:pt x="1604963" y="207308"/>
                  <a:pt x="1604963" y="303135"/>
                </a:cubicBezTo>
                <a:cubicBezTo>
                  <a:pt x="1604963" y="376665"/>
                  <a:pt x="1589071" y="439048"/>
                  <a:pt x="1557286" y="490282"/>
                </a:cubicBezTo>
                <a:cubicBezTo>
                  <a:pt x="1525502" y="541516"/>
                  <a:pt x="1466441" y="594885"/>
                  <a:pt x="1380102" y="650388"/>
                </a:cubicBezTo>
                <a:cubicBezTo>
                  <a:pt x="1314162" y="693083"/>
                  <a:pt x="1270399" y="724274"/>
                  <a:pt x="1248815" y="743962"/>
                </a:cubicBezTo>
                <a:cubicBezTo>
                  <a:pt x="1227230" y="763649"/>
                  <a:pt x="1216200" y="780371"/>
                  <a:pt x="1215726" y="794128"/>
                </a:cubicBezTo>
                <a:lnTo>
                  <a:pt x="1614213" y="794128"/>
                </a:lnTo>
                <a:lnTo>
                  <a:pt x="1614213" y="1037490"/>
                </a:lnTo>
                <a:lnTo>
                  <a:pt x="895513" y="1037490"/>
                </a:lnTo>
                <a:lnTo>
                  <a:pt x="895513" y="955658"/>
                </a:lnTo>
                <a:cubicBezTo>
                  <a:pt x="895513" y="897782"/>
                  <a:pt x="902629" y="847497"/>
                  <a:pt x="916860" y="804802"/>
                </a:cubicBezTo>
                <a:cubicBezTo>
                  <a:pt x="931092" y="762107"/>
                  <a:pt x="953507" y="722021"/>
                  <a:pt x="984105" y="684544"/>
                </a:cubicBezTo>
                <a:cubicBezTo>
                  <a:pt x="1014703" y="647068"/>
                  <a:pt x="1067953" y="598917"/>
                  <a:pt x="1143856" y="540093"/>
                </a:cubicBezTo>
                <a:cubicBezTo>
                  <a:pt x="1197936" y="497398"/>
                  <a:pt x="1233871" y="466681"/>
                  <a:pt x="1251661" y="447942"/>
                </a:cubicBezTo>
                <a:cubicBezTo>
                  <a:pt x="1269450" y="429204"/>
                  <a:pt x="1282733" y="411059"/>
                  <a:pt x="1291510" y="393506"/>
                </a:cubicBezTo>
                <a:cubicBezTo>
                  <a:pt x="1300286" y="375954"/>
                  <a:pt x="1304674" y="356978"/>
                  <a:pt x="1304674" y="336579"/>
                </a:cubicBezTo>
                <a:cubicBezTo>
                  <a:pt x="1304674" y="268742"/>
                  <a:pt x="1263876" y="234823"/>
                  <a:pt x="1182281" y="234823"/>
                </a:cubicBezTo>
                <a:cubicBezTo>
                  <a:pt x="1099263" y="234823"/>
                  <a:pt x="1020752" y="264947"/>
                  <a:pt x="946747" y="325194"/>
                </a:cubicBezTo>
                <a:lnTo>
                  <a:pt x="946747" y="76851"/>
                </a:lnTo>
                <a:cubicBezTo>
                  <a:pt x="1003199" y="48388"/>
                  <a:pt x="1055975" y="28463"/>
                  <a:pt x="1105074" y="17078"/>
                </a:cubicBezTo>
                <a:cubicBezTo>
                  <a:pt x="1154174" y="5693"/>
                  <a:pt x="1204578" y="0"/>
                  <a:pt x="1256286" y="0"/>
                </a:cubicBezTo>
                <a:close/>
                <a:moveTo>
                  <a:pt x="408449" y="0"/>
                </a:moveTo>
                <a:cubicBezTo>
                  <a:pt x="657978" y="0"/>
                  <a:pt x="782743" y="172915"/>
                  <a:pt x="782743" y="518745"/>
                </a:cubicBezTo>
                <a:cubicBezTo>
                  <a:pt x="782743" y="693795"/>
                  <a:pt x="749417" y="826980"/>
                  <a:pt x="682765" y="918300"/>
                </a:cubicBezTo>
                <a:cubicBezTo>
                  <a:pt x="616114" y="1009620"/>
                  <a:pt x="518745" y="1055280"/>
                  <a:pt x="390660" y="1055280"/>
                </a:cubicBezTo>
                <a:cubicBezTo>
                  <a:pt x="259728" y="1055280"/>
                  <a:pt x="161885" y="1013296"/>
                  <a:pt x="97131" y="929329"/>
                </a:cubicBezTo>
                <a:cubicBezTo>
                  <a:pt x="32377" y="845362"/>
                  <a:pt x="0" y="715380"/>
                  <a:pt x="0" y="539381"/>
                </a:cubicBezTo>
                <a:cubicBezTo>
                  <a:pt x="0" y="362908"/>
                  <a:pt x="34986" y="228893"/>
                  <a:pt x="104959" y="137336"/>
                </a:cubicBezTo>
                <a:cubicBezTo>
                  <a:pt x="174931" y="45779"/>
                  <a:pt x="276095" y="0"/>
                  <a:pt x="408449" y="0"/>
                </a:cubicBezTo>
                <a:close/>
              </a:path>
            </a:pathLst>
          </a:custGeom>
          <a:blipFill>
            <a:blip r:embed="rId4">
              <a:extLst>
                <a:ext uri="{28A0092B-C50C-407E-A947-70E740481C1C}">
                  <a14:useLocalDpi xmlns:a14="http://schemas.microsoft.com/office/drawing/2010/main" val="0"/>
                </a:ext>
              </a:extLst>
            </a:blip>
            <a:stretch>
              <a:fillRect/>
            </a:stretch>
          </a:blip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sz="11500" dirty="0">
              <a:latin typeface="Segoe UI Black" panose="020B0A02040204020203" pitchFamily="34" charset="0"/>
              <a:ea typeface="Segoe UI Black" panose="020B0A02040204020203" pitchFamily="34" charset="0"/>
            </a:endParaRPr>
          </a:p>
        </p:txBody>
      </p:sp>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412341"/>
            <a:ext cx="6691086" cy="40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DF7833B0-BA71-4453-853F-974C3C7535A2}"/>
              </a:ext>
            </a:extLst>
          </p:cNvPr>
          <p:cNvSpPr txBox="1"/>
          <p:nvPr/>
        </p:nvSpPr>
        <p:spPr>
          <a:xfrm>
            <a:off x="5729385" y="2775592"/>
            <a:ext cx="5705531" cy="430887"/>
          </a:xfrm>
          <a:prstGeom prst="rect">
            <a:avLst/>
          </a:prstGeom>
          <a:noFill/>
        </p:spPr>
        <p:txBody>
          <a:bodyPr wrap="square" lIns="0" tIns="0" rIns="0" bIns="0" numCol="1" rtlCol="0">
            <a:spAutoFit/>
          </a:bodyPr>
          <a:lstStyle/>
          <a:p>
            <a:r>
              <a:rPr lang="de-DE" altLang="de-DE" sz="2800" dirty="0">
                <a:latin typeface="Segoe UI Black" panose="020B0A02040204020203" pitchFamily="34" charset="0"/>
                <a:ea typeface="Segoe UI Black" panose="020B0A02040204020203" pitchFamily="34" charset="0"/>
              </a:rPr>
              <a:t>TECHNICAL ANALYSIS</a:t>
            </a:r>
          </a:p>
        </p:txBody>
      </p:sp>
      <p:sp>
        <p:nvSpPr>
          <p:cNvPr id="9" name="TextBox 8">
            <a:extLst>
              <a:ext uri="{FF2B5EF4-FFF2-40B4-BE49-F238E27FC236}">
                <a16:creationId xmlns:a16="http://schemas.microsoft.com/office/drawing/2014/main" id="{60CD49EC-E6A4-4053-A5B4-CB9DBB8C3F88}"/>
              </a:ext>
            </a:extLst>
          </p:cNvPr>
          <p:cNvSpPr txBox="1"/>
          <p:nvPr/>
        </p:nvSpPr>
        <p:spPr>
          <a:xfrm>
            <a:off x="5847372" y="3616178"/>
            <a:ext cx="3300584" cy="369332"/>
          </a:xfrm>
          <a:prstGeom prst="rect">
            <a:avLst/>
          </a:prstGeom>
          <a:noFill/>
        </p:spPr>
        <p:txBody>
          <a:bodyPr wrap="none" lIns="0" tIns="0" rIns="0" bIns="0" numCol="1" rtlCol="0">
            <a:spAutoFit/>
          </a:bodyPr>
          <a:lstStyle/>
          <a:p>
            <a:r>
              <a:rPr lang="en-IN" altLang="de-DE" sz="2400" dirty="0">
                <a:solidFill>
                  <a:schemeClr val="accent5"/>
                </a:solidFill>
                <a:latin typeface="Tempus Sans ITC" panose="04020404030D07020202" pitchFamily="82" charset="0"/>
              </a:rPr>
              <a:t>A Trend is your Friend </a:t>
            </a:r>
            <a:r>
              <a:rPr lang="en-IN" altLang="de-DE" sz="2400" dirty="0">
                <a:solidFill>
                  <a:schemeClr val="accent5"/>
                </a:solidFill>
                <a:latin typeface="Tempus Sans ITC" panose="04020404030D07020202" pitchFamily="82" charset="0"/>
                <a:sym typeface="Wingdings" panose="05000000000000000000" pitchFamily="2" charset="2"/>
              </a:rPr>
              <a:t></a:t>
            </a:r>
            <a:endParaRPr lang="de-DE" altLang="de-DE" sz="2400" dirty="0">
              <a:solidFill>
                <a:schemeClr val="accent5"/>
              </a:solidFill>
              <a:latin typeface="Tempus Sans ITC" panose="04020404030D07020202" pitchFamily="82" charset="0"/>
            </a:endParaRPr>
          </a:p>
        </p:txBody>
      </p:sp>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1574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00"/>
                                        <p:tgtEl>
                                          <p:spTgt spid="8"/>
                                        </p:tgtEl>
                                      </p:cBhvr>
                                    </p:animEffect>
                                  </p:childTnLst>
                                </p:cTn>
                              </p:par>
                              <p:par>
                                <p:cTn id="12" presetID="10" presetClass="entr" presetSubtype="0" fill="hold" grpId="0" nodeType="withEffect">
                                  <p:stCondLst>
                                    <p:cond delay="26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2" presetClass="entr" presetSubtype="2" fill="hold" grpId="0" nodeType="withEffect">
                                  <p:stCondLst>
                                    <p:cond delay="50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250" fill="hold"/>
                                        <p:tgtEl>
                                          <p:spTgt spid="14"/>
                                        </p:tgtEl>
                                        <p:attrNameLst>
                                          <p:attrName>ppt_x</p:attrName>
                                        </p:attrNameLst>
                                      </p:cBhvr>
                                      <p:tavLst>
                                        <p:tav tm="0">
                                          <p:val>
                                            <p:strVal val="1+#ppt_w/2"/>
                                          </p:val>
                                        </p:tav>
                                        <p:tav tm="100000">
                                          <p:val>
                                            <p:strVal val="#ppt_x"/>
                                          </p:val>
                                        </p:tav>
                                      </p:tavLst>
                                    </p:anim>
                                    <p:anim calcmode="lin" valueType="num">
                                      <p:cBhvr additive="base">
                                        <p:cTn id="18" dur="12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a:extLst>
              <a:ext uri="{FF2B5EF4-FFF2-40B4-BE49-F238E27FC236}">
                <a16:creationId xmlns:a16="http://schemas.microsoft.com/office/drawing/2014/main" id="{DF7833B0-BA71-4453-853F-974C3C7535A2}"/>
              </a:ext>
            </a:extLst>
          </p:cNvPr>
          <p:cNvSpPr txBox="1"/>
          <p:nvPr/>
        </p:nvSpPr>
        <p:spPr>
          <a:xfrm>
            <a:off x="900272" y="505844"/>
            <a:ext cx="5705531" cy="430887"/>
          </a:xfrm>
          <a:prstGeom prst="rect">
            <a:avLst/>
          </a:prstGeom>
          <a:noFill/>
        </p:spPr>
        <p:txBody>
          <a:bodyPr wrap="square" lIns="0" tIns="0" rIns="0" bIns="0" numCol="1" rtlCol="0">
            <a:spAutoFit/>
          </a:bodyPr>
          <a:lstStyle/>
          <a:p>
            <a:r>
              <a:rPr lang="de-DE" altLang="de-DE" sz="2800" dirty="0">
                <a:latin typeface="Segoe UI Black" panose="020B0A02040204020203" pitchFamily="34" charset="0"/>
                <a:ea typeface="Segoe UI Black" panose="020B0A02040204020203" pitchFamily="34" charset="0"/>
              </a:rPr>
              <a:t>TECHNICAL ANALYSIS</a:t>
            </a:r>
          </a:p>
        </p:txBody>
      </p:sp>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6D4EADB-ADA8-4103-09EA-78BBB6D83FC6}"/>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0" y="1759974"/>
            <a:ext cx="7306460" cy="4109884"/>
          </a:xfrm>
          <a:prstGeom prst="rect">
            <a:avLst/>
          </a:prstGeom>
        </p:spPr>
      </p:pic>
      <p:sp>
        <p:nvSpPr>
          <p:cNvPr id="11" name="TextBox 10">
            <a:extLst>
              <a:ext uri="{FF2B5EF4-FFF2-40B4-BE49-F238E27FC236}">
                <a16:creationId xmlns:a16="http://schemas.microsoft.com/office/drawing/2014/main" id="{C6834537-5777-852F-FD16-0858D26E471A}"/>
              </a:ext>
            </a:extLst>
          </p:cNvPr>
          <p:cNvSpPr txBox="1"/>
          <p:nvPr/>
        </p:nvSpPr>
        <p:spPr>
          <a:xfrm>
            <a:off x="7914968" y="2163134"/>
            <a:ext cx="3749320" cy="2954655"/>
          </a:xfrm>
          <a:prstGeom prst="rect">
            <a:avLst/>
          </a:prstGeom>
          <a:noFill/>
        </p:spPr>
        <p:txBody>
          <a:bodyPr wrap="square" lIns="0" tIns="0" rIns="0" bIns="0" numCol="1" rtlCol="0">
            <a:spAutoFit/>
          </a:bodyPr>
          <a:lstStyle/>
          <a:p>
            <a:pPr algn="ctr"/>
            <a:r>
              <a:rPr lang="en-US" sz="2400" b="0" i="0" dirty="0">
                <a:solidFill>
                  <a:srgbClr val="D1D5DB"/>
                </a:solidFill>
                <a:effectLst/>
                <a:latin typeface="Söhne"/>
              </a:rPr>
              <a:t>Technical Analysis aims to predict future price movements and make trading decision based on historical market data, primarily focusing on price and volume patterns, chart patterns and technical indicators.</a:t>
            </a:r>
            <a:endParaRPr lang="de-DE" altLang="de-DE" sz="2400" dirty="0">
              <a:solidFill>
                <a:schemeClr val="tx1">
                  <a:lumMod val="75000"/>
                  <a:lumOff val="25000"/>
                </a:schemeClr>
              </a:solidFill>
              <a:latin typeface="Sitka Banner" pitchFamily="2" charset="0"/>
            </a:endParaRPr>
          </a:p>
        </p:txBody>
      </p:sp>
    </p:spTree>
    <p:custDataLst>
      <p:tags r:id="rId1"/>
    </p:custDataLst>
    <p:extLst>
      <p:ext uri="{BB962C8B-B14F-4D97-AF65-F5344CB8AC3E}">
        <p14:creationId xmlns:p14="http://schemas.microsoft.com/office/powerpoint/2010/main" val="91204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ACF30AF-AF43-4AA8-8123-82B4D83D41EF}"/>
              </a:ext>
            </a:extLst>
          </p:cNvPr>
          <p:cNvSpPr txBox="1"/>
          <p:nvPr/>
        </p:nvSpPr>
        <p:spPr>
          <a:xfrm>
            <a:off x="4548008" y="1071717"/>
            <a:ext cx="3095983" cy="707886"/>
          </a:xfrm>
          <a:prstGeom prst="rect">
            <a:avLst/>
          </a:prstGeom>
          <a:noFill/>
        </p:spPr>
        <p:txBody>
          <a:bodyPr wrap="square" numCol="1" rtlCol="0">
            <a:spAutoFit/>
          </a:bodyPr>
          <a:lstStyle/>
          <a:p>
            <a:pPr algn="ctr"/>
            <a:r>
              <a:rPr lang="de-DE" altLang="de-DE" sz="4000" dirty="0">
                <a:solidFill>
                  <a:srgbClr val="FF0000"/>
                </a:solidFill>
                <a:latin typeface="Bernard MT Condensed" panose="02050806060905020404" pitchFamily="18" charset="0"/>
              </a:rPr>
              <a:t>DISCLAIMER!!</a:t>
            </a:r>
          </a:p>
        </p:txBody>
      </p:sp>
      <p:sp>
        <p:nvSpPr>
          <p:cNvPr id="12" name="TextBox 11">
            <a:extLst>
              <a:ext uri="{FF2B5EF4-FFF2-40B4-BE49-F238E27FC236}">
                <a16:creationId xmlns:a16="http://schemas.microsoft.com/office/drawing/2014/main" id="{AB08C9B5-ABA4-4234-AB60-76C647A098EE}"/>
              </a:ext>
            </a:extLst>
          </p:cNvPr>
          <p:cNvSpPr txBox="1"/>
          <p:nvPr/>
        </p:nvSpPr>
        <p:spPr>
          <a:xfrm>
            <a:off x="1986116" y="2606988"/>
            <a:ext cx="9065342" cy="1938992"/>
          </a:xfrm>
          <a:prstGeom prst="rect">
            <a:avLst/>
          </a:prstGeom>
          <a:noFill/>
        </p:spPr>
        <p:txBody>
          <a:bodyPr wrap="square" numCol="1" rtlCol="0">
            <a:spAutoFit/>
          </a:bodyPr>
          <a:lstStyle/>
          <a:p>
            <a:pPr algn="just"/>
            <a:r>
              <a:rPr lang="de-DE" altLang="de-DE" sz="2400" b="1" dirty="0">
                <a:latin typeface="Sitka Banner" pitchFamily="2" charset="0"/>
              </a:rPr>
              <a:t>The Stock Market Analysis conducted in this project serves for academic purposes. Please note that the stock market analysis presented in this project is based solely on my personal understanding and research gathered from Internet resources and articles. I do not possess any formal domain knowledge or expertise in the stock market</a:t>
            </a:r>
          </a:p>
        </p:txBody>
      </p:sp>
      <p:pic>
        <p:nvPicPr>
          <p:cNvPr id="5122" name="Picture 2">
            <a:extLst>
              <a:ext uri="{FF2B5EF4-FFF2-40B4-BE49-F238E27FC236}">
                <a16:creationId xmlns:a16="http://schemas.microsoft.com/office/drawing/2014/main" id="{C6FDFD97-AE45-1EC5-1A64-2E6B98FA14B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0060858" y="148866"/>
            <a:ext cx="1981200" cy="5429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31388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a:extLst>
              <a:ext uri="{FF2B5EF4-FFF2-40B4-BE49-F238E27FC236}">
                <a16:creationId xmlns:a16="http://schemas.microsoft.com/office/drawing/2014/main" id="{DF7833B0-BA71-4453-853F-974C3C7535A2}"/>
              </a:ext>
            </a:extLst>
          </p:cNvPr>
          <p:cNvSpPr txBox="1"/>
          <p:nvPr/>
        </p:nvSpPr>
        <p:spPr>
          <a:xfrm>
            <a:off x="-11713759" y="341721"/>
            <a:ext cx="5705531" cy="430887"/>
          </a:xfrm>
          <a:prstGeom prst="rect">
            <a:avLst/>
          </a:prstGeom>
          <a:noFill/>
        </p:spPr>
        <p:txBody>
          <a:bodyPr wrap="square" lIns="0" tIns="0" rIns="0" bIns="0" numCol="1" rtlCol="0">
            <a:spAutoFit/>
          </a:bodyPr>
          <a:lstStyle/>
          <a:p>
            <a:r>
              <a:rPr lang="de-DE" altLang="de-DE" sz="2800" dirty="0">
                <a:latin typeface="Segoe UI Black" panose="020B0A02040204020203" pitchFamily="34" charset="0"/>
                <a:ea typeface="Segoe UI Black" panose="020B0A02040204020203" pitchFamily="34" charset="0"/>
              </a:rPr>
              <a:t>TECHNICAL ANALYSIS</a:t>
            </a:r>
          </a:p>
        </p:txBody>
      </p:sp>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6D4EADB-ADA8-4103-09EA-78BBB6D83FC6}"/>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2614031" y="1595851"/>
            <a:ext cx="7306460" cy="4109884"/>
          </a:xfrm>
          <a:prstGeom prst="rect">
            <a:avLst/>
          </a:prstGeom>
        </p:spPr>
      </p:pic>
      <p:sp>
        <p:nvSpPr>
          <p:cNvPr id="11" name="TextBox 10">
            <a:extLst>
              <a:ext uri="{FF2B5EF4-FFF2-40B4-BE49-F238E27FC236}">
                <a16:creationId xmlns:a16="http://schemas.microsoft.com/office/drawing/2014/main" id="{C6834537-5777-852F-FD16-0858D26E471A}"/>
              </a:ext>
            </a:extLst>
          </p:cNvPr>
          <p:cNvSpPr txBox="1"/>
          <p:nvPr/>
        </p:nvSpPr>
        <p:spPr>
          <a:xfrm>
            <a:off x="-4699063" y="1999011"/>
            <a:ext cx="3749320" cy="2954655"/>
          </a:xfrm>
          <a:prstGeom prst="rect">
            <a:avLst/>
          </a:prstGeom>
          <a:noFill/>
        </p:spPr>
        <p:txBody>
          <a:bodyPr wrap="square" lIns="0" tIns="0" rIns="0" bIns="0" numCol="1" rtlCol="0">
            <a:spAutoFit/>
          </a:bodyPr>
          <a:lstStyle/>
          <a:p>
            <a:pPr algn="ctr"/>
            <a:r>
              <a:rPr lang="en-US" sz="2400" b="0" i="0" dirty="0">
                <a:solidFill>
                  <a:srgbClr val="D1D5DB"/>
                </a:solidFill>
                <a:effectLst/>
                <a:latin typeface="Söhne"/>
              </a:rPr>
              <a:t>Technical Analysis aims to predict future price movements and make trading decision based on historical market data, primarily focusing on price and volume patterns, chart patterns and technical indicators.</a:t>
            </a:r>
            <a:endParaRPr lang="de-DE" altLang="de-DE" sz="2400" dirty="0">
              <a:solidFill>
                <a:schemeClr val="tx1">
                  <a:lumMod val="75000"/>
                  <a:lumOff val="25000"/>
                </a:schemeClr>
              </a:solidFill>
              <a:latin typeface="Sitka Banner" pitchFamily="2" charset="0"/>
            </a:endParaRPr>
          </a:p>
        </p:txBody>
      </p:sp>
      <p:sp>
        <p:nvSpPr>
          <p:cNvPr id="2" name="TextBox 1">
            <a:extLst>
              <a:ext uri="{FF2B5EF4-FFF2-40B4-BE49-F238E27FC236}">
                <a16:creationId xmlns:a16="http://schemas.microsoft.com/office/drawing/2014/main" id="{47869A50-3A3A-DF77-37C2-384C94DC316A}"/>
              </a:ext>
            </a:extLst>
          </p:cNvPr>
          <p:cNvSpPr txBox="1"/>
          <p:nvPr/>
        </p:nvSpPr>
        <p:spPr>
          <a:xfrm>
            <a:off x="900272" y="505844"/>
            <a:ext cx="5705531" cy="430887"/>
          </a:xfrm>
          <a:prstGeom prst="rect">
            <a:avLst/>
          </a:prstGeom>
          <a:noFill/>
        </p:spPr>
        <p:txBody>
          <a:bodyPr wrap="square" lIns="0" tIns="0" rIns="0" bIns="0" numCol="1" rtlCol="0">
            <a:spAutoFit/>
          </a:bodyPr>
          <a:lstStyle/>
          <a:p>
            <a:r>
              <a:rPr lang="de-DE" altLang="de-DE" sz="2800" dirty="0">
                <a:latin typeface="Segoe UI Black" panose="020B0A02040204020203" pitchFamily="34" charset="0"/>
                <a:ea typeface="Segoe UI Black" panose="020B0A02040204020203" pitchFamily="34" charset="0"/>
              </a:rPr>
              <a:t>Candle Stick Charts</a:t>
            </a:r>
          </a:p>
        </p:txBody>
      </p:sp>
      <p:pic>
        <p:nvPicPr>
          <p:cNvPr id="3" name="Picture 2">
            <a:extLst>
              <a:ext uri="{FF2B5EF4-FFF2-40B4-BE49-F238E27FC236}">
                <a16:creationId xmlns:a16="http://schemas.microsoft.com/office/drawing/2014/main" id="{E67BABD8-5AC4-15EA-DCCC-B97593A377A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434812" y="1278501"/>
            <a:ext cx="7626046" cy="5073655"/>
          </a:xfrm>
          <a:prstGeom prst="rect">
            <a:avLst/>
          </a:prstGeom>
        </p:spPr>
      </p:pic>
    </p:spTree>
    <p:custDataLst>
      <p:tags r:id="rId1"/>
    </p:custDataLst>
    <p:extLst>
      <p:ext uri="{BB962C8B-B14F-4D97-AF65-F5344CB8AC3E}">
        <p14:creationId xmlns:p14="http://schemas.microsoft.com/office/powerpoint/2010/main" val="8058537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869A50-3A3A-DF77-37C2-384C94DC316A}"/>
              </a:ext>
            </a:extLst>
          </p:cNvPr>
          <p:cNvSpPr txBox="1"/>
          <p:nvPr/>
        </p:nvSpPr>
        <p:spPr>
          <a:xfrm>
            <a:off x="-10330436" y="254563"/>
            <a:ext cx="5705531" cy="430887"/>
          </a:xfrm>
          <a:prstGeom prst="rect">
            <a:avLst/>
          </a:prstGeom>
          <a:noFill/>
        </p:spPr>
        <p:txBody>
          <a:bodyPr wrap="square" lIns="0" tIns="0" rIns="0" bIns="0" numCol="1" rtlCol="0">
            <a:spAutoFit/>
          </a:bodyPr>
          <a:lstStyle/>
          <a:p>
            <a:r>
              <a:rPr lang="de-DE" altLang="de-DE" sz="2800" dirty="0">
                <a:latin typeface="Segoe UI Black" panose="020B0A02040204020203" pitchFamily="34" charset="0"/>
                <a:ea typeface="Segoe UI Black" panose="020B0A02040204020203" pitchFamily="34" charset="0"/>
              </a:rPr>
              <a:t>Candle Stick Charts</a:t>
            </a:r>
          </a:p>
        </p:txBody>
      </p:sp>
      <p:pic>
        <p:nvPicPr>
          <p:cNvPr id="3" name="Picture 2">
            <a:extLst>
              <a:ext uri="{FF2B5EF4-FFF2-40B4-BE49-F238E27FC236}">
                <a16:creationId xmlns:a16="http://schemas.microsoft.com/office/drawing/2014/main" id="{E67BABD8-5AC4-15EA-DCCC-B97593A377A9}"/>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95896" y="1027220"/>
            <a:ext cx="7626046" cy="5073655"/>
          </a:xfrm>
          <a:prstGeom prst="rect">
            <a:avLst/>
          </a:prstGeom>
        </p:spPr>
      </p:pic>
      <p:pic>
        <p:nvPicPr>
          <p:cNvPr id="1026" name="Picture 2">
            <a:extLst>
              <a:ext uri="{FF2B5EF4-FFF2-40B4-BE49-F238E27FC236}">
                <a16:creationId xmlns:a16="http://schemas.microsoft.com/office/drawing/2014/main" id="{522A0192-33CB-A5C6-30C7-8D7ABADD87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1831" y="855222"/>
            <a:ext cx="10568338" cy="541764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6425CA8-16B4-D226-17A4-51DA8AE8C2A9}"/>
              </a:ext>
            </a:extLst>
          </p:cNvPr>
          <p:cNvCxnSpPr/>
          <p:nvPr/>
        </p:nvCxnSpPr>
        <p:spPr>
          <a:xfrm flipV="1">
            <a:off x="5953760" y="1666240"/>
            <a:ext cx="1513840" cy="1249680"/>
          </a:xfrm>
          <a:prstGeom prst="straightConnector1">
            <a:avLst/>
          </a:prstGeom>
          <a:ln>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40C5BE09-8168-DBF9-90FF-EF474F07F81C}"/>
              </a:ext>
            </a:extLst>
          </p:cNvPr>
          <p:cNvSpPr txBox="1"/>
          <p:nvPr/>
        </p:nvSpPr>
        <p:spPr>
          <a:xfrm>
            <a:off x="5699760" y="1921748"/>
            <a:ext cx="1168400" cy="369332"/>
          </a:xfrm>
          <a:prstGeom prst="rect">
            <a:avLst/>
          </a:prstGeom>
          <a:noFill/>
        </p:spPr>
        <p:txBody>
          <a:bodyPr wrap="square" rtlCol="0">
            <a:spAutoFit/>
          </a:bodyPr>
          <a:lstStyle/>
          <a:p>
            <a:r>
              <a:rPr lang="en-IN" dirty="0">
                <a:solidFill>
                  <a:schemeClr val="accent6">
                    <a:lumMod val="75000"/>
                  </a:schemeClr>
                </a:solidFill>
              </a:rPr>
              <a:t>UP - Trend</a:t>
            </a:r>
          </a:p>
        </p:txBody>
      </p:sp>
      <p:sp>
        <p:nvSpPr>
          <p:cNvPr id="13" name="TextBox 12">
            <a:extLst>
              <a:ext uri="{FF2B5EF4-FFF2-40B4-BE49-F238E27FC236}">
                <a16:creationId xmlns:a16="http://schemas.microsoft.com/office/drawing/2014/main" id="{E74B911B-259B-3677-035D-26ABB31363FE}"/>
              </a:ext>
            </a:extLst>
          </p:cNvPr>
          <p:cNvSpPr txBox="1"/>
          <p:nvPr/>
        </p:nvSpPr>
        <p:spPr>
          <a:xfrm>
            <a:off x="6907433" y="2656472"/>
            <a:ext cx="1628333" cy="369332"/>
          </a:xfrm>
          <a:prstGeom prst="rect">
            <a:avLst/>
          </a:prstGeom>
          <a:noFill/>
        </p:spPr>
        <p:txBody>
          <a:bodyPr wrap="square" rtlCol="0">
            <a:spAutoFit/>
          </a:bodyPr>
          <a:lstStyle/>
          <a:p>
            <a:r>
              <a:rPr lang="en-IN" dirty="0">
                <a:solidFill>
                  <a:schemeClr val="bg1"/>
                </a:solidFill>
              </a:rPr>
              <a:t>July to Oct</a:t>
            </a:r>
          </a:p>
        </p:txBody>
      </p:sp>
    </p:spTree>
    <p:custDataLst>
      <p:tags r:id="rId1"/>
    </p:custDataLst>
    <p:extLst>
      <p:ext uri="{BB962C8B-B14F-4D97-AF65-F5344CB8AC3E}">
        <p14:creationId xmlns:p14="http://schemas.microsoft.com/office/powerpoint/2010/main" val="596250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1000" fill="hold"/>
                                        <p:tgtEl>
                                          <p:spTgt spid="1026"/>
                                        </p:tgtEl>
                                        <p:attrNameLst>
                                          <p:attrName>ppt_x</p:attrName>
                                        </p:attrNameLst>
                                      </p:cBhvr>
                                      <p:tavLst>
                                        <p:tav tm="0">
                                          <p:val>
                                            <p:strVal val="1+#ppt_w/2"/>
                                          </p:val>
                                        </p:tav>
                                        <p:tav tm="100000">
                                          <p:val>
                                            <p:strVal val="#ppt_x"/>
                                          </p:val>
                                        </p:tav>
                                      </p:tavLst>
                                    </p:anim>
                                    <p:anim calcmode="lin" valueType="num">
                                      <p:cBhvr additive="base">
                                        <p:cTn id="8" dur="10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1000"/>
                                        <p:tgtEl>
                                          <p:spTgt spid="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Effect transition="in" filter="wipe(left)">
                                      <p:cBhvr>
                                        <p:cTn id="16" dur="1000"/>
                                        <p:tgtEl>
                                          <p:spTgt spid="12">
                                            <p:txEl>
                                              <p:pRg st="0" end="0"/>
                                            </p:txEl>
                                          </p:spTgt>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22A0192-33CB-A5C6-30C7-8D7ABADD8749}"/>
              </a:ext>
            </a:extLst>
          </p:cNvPr>
          <p:cNvPicPr>
            <a:picLocks noChangeAspect="1" noChangeArrowheads="1"/>
          </p:cNvPicPr>
          <p:nvPr/>
        </p:nvPicPr>
        <p:blipFill>
          <a:blip r:embed="rId7">
            <a:alphaModFix amt="50000"/>
            <a:extLst>
              <a:ext uri="{28A0092B-C50C-407E-A947-70E740481C1C}">
                <a14:useLocalDpi xmlns:a14="http://schemas.microsoft.com/office/drawing/2010/main" val="0"/>
              </a:ext>
            </a:extLst>
          </a:blip>
          <a:srcRect/>
          <a:stretch>
            <a:fillRect/>
          </a:stretch>
        </p:blipFill>
        <p:spPr bwMode="auto">
          <a:xfrm>
            <a:off x="267821" y="264913"/>
            <a:ext cx="3908714" cy="20037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9A36E63-35D2-94BD-0F88-95E217B410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5174" y="1153669"/>
            <a:ext cx="10605414" cy="543941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D856F380-84A1-5F05-5649-DEEAF8B189F4}"/>
              </a:ext>
            </a:extLst>
          </p:cNvPr>
          <p:cNvCxnSpPr>
            <a:cxnSpLocks/>
          </p:cNvCxnSpPr>
          <p:nvPr/>
        </p:nvCxnSpPr>
        <p:spPr>
          <a:xfrm>
            <a:off x="4240830" y="1615481"/>
            <a:ext cx="926593" cy="1627449"/>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8" name="TextBox 7">
            <a:extLst>
              <a:ext uri="{FF2B5EF4-FFF2-40B4-BE49-F238E27FC236}">
                <a16:creationId xmlns:a16="http://schemas.microsoft.com/office/drawing/2014/main" id="{E82178E4-6C30-791F-7C15-1C9A0DC14EC5}"/>
              </a:ext>
            </a:extLst>
          </p:cNvPr>
          <p:cNvSpPr txBox="1"/>
          <p:nvPr/>
        </p:nvSpPr>
        <p:spPr>
          <a:xfrm>
            <a:off x="4704126" y="2083972"/>
            <a:ext cx="1582431" cy="369332"/>
          </a:xfrm>
          <a:prstGeom prst="rect">
            <a:avLst/>
          </a:prstGeom>
          <a:noFill/>
        </p:spPr>
        <p:txBody>
          <a:bodyPr wrap="square" rtlCol="0">
            <a:spAutoFit/>
          </a:bodyPr>
          <a:lstStyle/>
          <a:p>
            <a:r>
              <a:rPr lang="en-IN" dirty="0">
                <a:solidFill>
                  <a:srgbClr val="FF0000"/>
                </a:solidFill>
              </a:rPr>
              <a:t>Down - Trend</a:t>
            </a:r>
          </a:p>
        </p:txBody>
      </p:sp>
      <p:sp>
        <p:nvSpPr>
          <p:cNvPr id="9" name="TextBox 8">
            <a:extLst>
              <a:ext uri="{FF2B5EF4-FFF2-40B4-BE49-F238E27FC236}">
                <a16:creationId xmlns:a16="http://schemas.microsoft.com/office/drawing/2014/main" id="{DB424257-2810-7945-5CD4-17BC9AF883D2}"/>
              </a:ext>
            </a:extLst>
          </p:cNvPr>
          <p:cNvSpPr txBox="1"/>
          <p:nvPr/>
        </p:nvSpPr>
        <p:spPr>
          <a:xfrm>
            <a:off x="3121696" y="2663451"/>
            <a:ext cx="1628333" cy="369332"/>
          </a:xfrm>
          <a:prstGeom prst="rect">
            <a:avLst/>
          </a:prstGeom>
          <a:noFill/>
        </p:spPr>
        <p:txBody>
          <a:bodyPr wrap="square" rtlCol="0">
            <a:spAutoFit/>
          </a:bodyPr>
          <a:lstStyle/>
          <a:p>
            <a:r>
              <a:rPr lang="en-IN" dirty="0">
                <a:solidFill>
                  <a:schemeClr val="bg1"/>
                </a:solidFill>
              </a:rPr>
              <a:t>Mar to May</a:t>
            </a:r>
          </a:p>
        </p:txBody>
      </p:sp>
      <p:cxnSp>
        <p:nvCxnSpPr>
          <p:cNvPr id="14" name="Straight Arrow Connector 13">
            <a:extLst>
              <a:ext uri="{FF2B5EF4-FFF2-40B4-BE49-F238E27FC236}">
                <a16:creationId xmlns:a16="http://schemas.microsoft.com/office/drawing/2014/main" id="{B7809A20-C9FD-AE7C-C445-7EB1BD37EE1F}"/>
              </a:ext>
            </a:extLst>
          </p:cNvPr>
          <p:cNvCxnSpPr>
            <a:cxnSpLocks/>
          </p:cNvCxnSpPr>
          <p:nvPr/>
        </p:nvCxnSpPr>
        <p:spPr>
          <a:xfrm>
            <a:off x="7306578" y="3119569"/>
            <a:ext cx="1273897" cy="0"/>
          </a:xfrm>
          <a:prstGeom prst="straightConnector1">
            <a:avLst/>
          </a:prstGeom>
          <a:ln>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F28D0C2C-E990-1069-BE2A-F339D6118481}"/>
              </a:ext>
            </a:extLst>
          </p:cNvPr>
          <p:cNvSpPr txBox="1"/>
          <p:nvPr/>
        </p:nvSpPr>
        <p:spPr>
          <a:xfrm>
            <a:off x="7178722" y="2757648"/>
            <a:ext cx="2188712" cy="369332"/>
          </a:xfrm>
          <a:prstGeom prst="rect">
            <a:avLst/>
          </a:prstGeom>
          <a:noFill/>
        </p:spPr>
        <p:txBody>
          <a:bodyPr wrap="square" rtlCol="0">
            <a:spAutoFit/>
          </a:bodyPr>
          <a:lstStyle/>
          <a:p>
            <a:r>
              <a:rPr lang="en-IN" dirty="0">
                <a:solidFill>
                  <a:srgbClr val="7030A0"/>
                </a:solidFill>
              </a:rPr>
              <a:t>Sideways - Trend</a:t>
            </a:r>
          </a:p>
        </p:txBody>
      </p:sp>
      <p:sp>
        <p:nvSpPr>
          <p:cNvPr id="16" name="TextBox 15">
            <a:extLst>
              <a:ext uri="{FF2B5EF4-FFF2-40B4-BE49-F238E27FC236}">
                <a16:creationId xmlns:a16="http://schemas.microsoft.com/office/drawing/2014/main" id="{2280A1CC-045C-6BDF-E81C-E241E58497C8}"/>
              </a:ext>
            </a:extLst>
          </p:cNvPr>
          <p:cNvSpPr txBox="1"/>
          <p:nvPr/>
        </p:nvSpPr>
        <p:spPr>
          <a:xfrm>
            <a:off x="7306578" y="3698560"/>
            <a:ext cx="1628333" cy="369332"/>
          </a:xfrm>
          <a:prstGeom prst="rect">
            <a:avLst/>
          </a:prstGeom>
          <a:noFill/>
        </p:spPr>
        <p:txBody>
          <a:bodyPr wrap="square" rtlCol="0">
            <a:spAutoFit/>
          </a:bodyPr>
          <a:lstStyle/>
          <a:p>
            <a:r>
              <a:rPr lang="en-IN" dirty="0">
                <a:solidFill>
                  <a:schemeClr val="bg1"/>
                </a:solidFill>
              </a:rPr>
              <a:t>Aug to Oct</a:t>
            </a:r>
          </a:p>
        </p:txBody>
      </p:sp>
    </p:spTree>
    <p:custDataLst>
      <p:tags r:id="rId1"/>
    </p:custDataLst>
    <p:extLst>
      <p:ext uri="{BB962C8B-B14F-4D97-AF65-F5344CB8AC3E}">
        <p14:creationId xmlns:p14="http://schemas.microsoft.com/office/powerpoint/2010/main" val="1368470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1000" fill="hold"/>
                                        <p:tgtEl>
                                          <p:spTgt spid="2050"/>
                                        </p:tgtEl>
                                        <p:attrNameLst>
                                          <p:attrName>ppt_x</p:attrName>
                                        </p:attrNameLst>
                                      </p:cBhvr>
                                      <p:tavLst>
                                        <p:tav tm="0">
                                          <p:val>
                                            <p:strVal val="1+#ppt_w/2"/>
                                          </p:val>
                                        </p:tav>
                                        <p:tav tm="100000">
                                          <p:val>
                                            <p:strVal val="#ppt_x"/>
                                          </p:val>
                                        </p:tav>
                                      </p:tavLst>
                                    </p:anim>
                                    <p:anim calcmode="lin" valueType="num">
                                      <p:cBhvr additive="base">
                                        <p:cTn id="8" dur="10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10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wipe(left)">
                                      <p:cBhvr>
                                        <p:cTn id="16" dur="1000"/>
                                        <p:tgtEl>
                                          <p:spTgt spid="8">
                                            <p:txEl>
                                              <p:pRg st="0" end="0"/>
                                            </p:txEl>
                                          </p:spTgt>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1000"/>
                                        <p:tgtEl>
                                          <p:spTgt spid="15"/>
                                        </p:tgtEl>
                                      </p:cBhvr>
                                    </p:animEffect>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9" grpId="0"/>
      <p:bldP spid="15"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22A0192-33CB-A5C6-30C7-8D7ABADD8749}"/>
              </a:ext>
            </a:extLst>
          </p:cNvPr>
          <p:cNvPicPr>
            <a:picLocks noChangeAspect="1" noChangeArrowheads="1"/>
          </p:cNvPicPr>
          <p:nvPr/>
        </p:nvPicPr>
        <p:blipFill>
          <a:blip r:embed="rId7">
            <a:alphaModFix amt="50000"/>
            <a:extLst>
              <a:ext uri="{28A0092B-C50C-407E-A947-70E740481C1C}">
                <a14:useLocalDpi xmlns:a14="http://schemas.microsoft.com/office/drawing/2010/main" val="0"/>
              </a:ext>
            </a:extLst>
          </a:blip>
          <a:srcRect/>
          <a:stretch>
            <a:fillRect/>
          </a:stretch>
        </p:blipFill>
        <p:spPr bwMode="auto">
          <a:xfrm>
            <a:off x="267821" y="264913"/>
            <a:ext cx="3908714" cy="20037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9A36E63-35D2-94BD-0F88-95E217B410B0}"/>
              </a:ext>
            </a:extLst>
          </p:cNvPr>
          <p:cNvPicPr>
            <a:picLocks noChangeAspect="1" noChangeArrowheads="1"/>
          </p:cNvPicPr>
          <p:nvPr/>
        </p:nvPicPr>
        <p:blipFill>
          <a:blip r:embed="rId8">
            <a:alphaModFix amt="50000"/>
            <a:extLst>
              <a:ext uri="{28A0092B-C50C-407E-A947-70E740481C1C}">
                <a14:useLocalDpi xmlns:a14="http://schemas.microsoft.com/office/drawing/2010/main" val="0"/>
              </a:ext>
            </a:extLst>
          </a:blip>
          <a:srcRect/>
          <a:stretch>
            <a:fillRect/>
          </a:stretch>
        </p:blipFill>
        <p:spPr bwMode="auto">
          <a:xfrm>
            <a:off x="267821" y="2757648"/>
            <a:ext cx="3908714" cy="200474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28B06E8-340D-0833-ADDC-B84581E2EB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178" y="904423"/>
            <a:ext cx="10895643" cy="558827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D856F380-84A1-5F05-5649-DEEAF8B189F4}"/>
              </a:ext>
            </a:extLst>
          </p:cNvPr>
          <p:cNvCxnSpPr>
            <a:cxnSpLocks/>
          </p:cNvCxnSpPr>
          <p:nvPr/>
        </p:nvCxnSpPr>
        <p:spPr>
          <a:xfrm>
            <a:off x="4371059" y="1756691"/>
            <a:ext cx="642220" cy="1847746"/>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8" name="TextBox 7">
            <a:extLst>
              <a:ext uri="{FF2B5EF4-FFF2-40B4-BE49-F238E27FC236}">
                <a16:creationId xmlns:a16="http://schemas.microsoft.com/office/drawing/2014/main" id="{E82178E4-6C30-791F-7C15-1C9A0DC14EC5}"/>
              </a:ext>
            </a:extLst>
          </p:cNvPr>
          <p:cNvSpPr txBox="1"/>
          <p:nvPr/>
        </p:nvSpPr>
        <p:spPr>
          <a:xfrm>
            <a:off x="4680211" y="2319048"/>
            <a:ext cx="1582431" cy="369332"/>
          </a:xfrm>
          <a:prstGeom prst="rect">
            <a:avLst/>
          </a:prstGeom>
          <a:noFill/>
        </p:spPr>
        <p:txBody>
          <a:bodyPr wrap="square" rtlCol="0">
            <a:spAutoFit/>
          </a:bodyPr>
          <a:lstStyle/>
          <a:p>
            <a:r>
              <a:rPr lang="en-IN" dirty="0">
                <a:solidFill>
                  <a:srgbClr val="FF0000"/>
                </a:solidFill>
              </a:rPr>
              <a:t>Down - Trend</a:t>
            </a:r>
          </a:p>
        </p:txBody>
      </p:sp>
      <p:sp>
        <p:nvSpPr>
          <p:cNvPr id="9" name="TextBox 8">
            <a:extLst>
              <a:ext uri="{FF2B5EF4-FFF2-40B4-BE49-F238E27FC236}">
                <a16:creationId xmlns:a16="http://schemas.microsoft.com/office/drawing/2014/main" id="{DB424257-2810-7945-5CD4-17BC9AF883D2}"/>
              </a:ext>
            </a:extLst>
          </p:cNvPr>
          <p:cNvSpPr txBox="1"/>
          <p:nvPr/>
        </p:nvSpPr>
        <p:spPr>
          <a:xfrm>
            <a:off x="3121696" y="2663451"/>
            <a:ext cx="1628333" cy="646331"/>
          </a:xfrm>
          <a:prstGeom prst="rect">
            <a:avLst/>
          </a:prstGeom>
          <a:noFill/>
        </p:spPr>
        <p:txBody>
          <a:bodyPr wrap="square" rtlCol="0">
            <a:spAutoFit/>
          </a:bodyPr>
          <a:lstStyle/>
          <a:p>
            <a:r>
              <a:rPr lang="en-IN" dirty="0">
                <a:solidFill>
                  <a:schemeClr val="bg1"/>
                </a:solidFill>
              </a:rPr>
              <a:t>Mar to May</a:t>
            </a:r>
            <a:br>
              <a:rPr lang="en-IN" dirty="0">
                <a:solidFill>
                  <a:schemeClr val="bg1"/>
                </a:solidFill>
              </a:rPr>
            </a:br>
            <a:r>
              <a:rPr lang="en-IN" dirty="0">
                <a:solidFill>
                  <a:schemeClr val="bg1"/>
                </a:solidFill>
              </a:rPr>
              <a:t>(Common)</a:t>
            </a:r>
          </a:p>
        </p:txBody>
      </p:sp>
      <p:sp>
        <p:nvSpPr>
          <p:cNvPr id="15" name="TextBox 14">
            <a:extLst>
              <a:ext uri="{FF2B5EF4-FFF2-40B4-BE49-F238E27FC236}">
                <a16:creationId xmlns:a16="http://schemas.microsoft.com/office/drawing/2014/main" id="{F28D0C2C-E990-1069-BE2A-F339D6118481}"/>
              </a:ext>
            </a:extLst>
          </p:cNvPr>
          <p:cNvSpPr txBox="1"/>
          <p:nvPr/>
        </p:nvSpPr>
        <p:spPr>
          <a:xfrm>
            <a:off x="7258894" y="3513894"/>
            <a:ext cx="2188712" cy="369332"/>
          </a:xfrm>
          <a:prstGeom prst="rect">
            <a:avLst/>
          </a:prstGeom>
          <a:noFill/>
        </p:spPr>
        <p:txBody>
          <a:bodyPr wrap="square" rtlCol="0">
            <a:spAutoFit/>
          </a:bodyPr>
          <a:lstStyle/>
          <a:p>
            <a:r>
              <a:rPr lang="en-IN" dirty="0">
                <a:solidFill>
                  <a:srgbClr val="7030A0"/>
                </a:solidFill>
              </a:rPr>
              <a:t>Sideways - Trend</a:t>
            </a:r>
          </a:p>
        </p:txBody>
      </p:sp>
      <p:cxnSp>
        <p:nvCxnSpPr>
          <p:cNvPr id="14" name="Straight Arrow Connector 13">
            <a:extLst>
              <a:ext uri="{FF2B5EF4-FFF2-40B4-BE49-F238E27FC236}">
                <a16:creationId xmlns:a16="http://schemas.microsoft.com/office/drawing/2014/main" id="{B7809A20-C9FD-AE7C-C445-7EB1BD37EE1F}"/>
              </a:ext>
            </a:extLst>
          </p:cNvPr>
          <p:cNvCxnSpPr>
            <a:cxnSpLocks/>
          </p:cNvCxnSpPr>
          <p:nvPr/>
        </p:nvCxnSpPr>
        <p:spPr>
          <a:xfrm>
            <a:off x="6956444" y="2183904"/>
            <a:ext cx="2793612" cy="0"/>
          </a:xfrm>
          <a:prstGeom prst="straightConnector1">
            <a:avLst/>
          </a:prstGeom>
          <a:ln>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a:extLst>
              <a:ext uri="{FF2B5EF4-FFF2-40B4-BE49-F238E27FC236}">
                <a16:creationId xmlns:a16="http://schemas.microsoft.com/office/drawing/2014/main" id="{A8ED52E8-CA79-C848-3537-E34E7DDB01EC}"/>
              </a:ext>
            </a:extLst>
          </p:cNvPr>
          <p:cNvCxnSpPr>
            <a:cxnSpLocks/>
          </p:cNvCxnSpPr>
          <p:nvPr/>
        </p:nvCxnSpPr>
        <p:spPr>
          <a:xfrm>
            <a:off x="6877278" y="3404876"/>
            <a:ext cx="2793612" cy="0"/>
          </a:xfrm>
          <a:prstGeom prst="straightConnector1">
            <a:avLst/>
          </a:prstGeom>
          <a:ln>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16" name="TextBox 15">
            <a:extLst>
              <a:ext uri="{FF2B5EF4-FFF2-40B4-BE49-F238E27FC236}">
                <a16:creationId xmlns:a16="http://schemas.microsoft.com/office/drawing/2014/main" id="{2280A1CC-045C-6BDF-E81C-E241E58497C8}"/>
              </a:ext>
            </a:extLst>
          </p:cNvPr>
          <p:cNvSpPr txBox="1"/>
          <p:nvPr/>
        </p:nvSpPr>
        <p:spPr>
          <a:xfrm>
            <a:off x="7625555" y="1537573"/>
            <a:ext cx="1628333" cy="646331"/>
          </a:xfrm>
          <a:prstGeom prst="rect">
            <a:avLst/>
          </a:prstGeom>
          <a:noFill/>
        </p:spPr>
        <p:txBody>
          <a:bodyPr wrap="square" rtlCol="0">
            <a:spAutoFit/>
          </a:bodyPr>
          <a:lstStyle/>
          <a:p>
            <a:r>
              <a:rPr lang="en-IN" dirty="0">
                <a:solidFill>
                  <a:schemeClr val="bg1"/>
                </a:solidFill>
              </a:rPr>
              <a:t>Aug to Oct</a:t>
            </a:r>
            <a:br>
              <a:rPr lang="en-IN" dirty="0">
                <a:solidFill>
                  <a:schemeClr val="bg1"/>
                </a:solidFill>
              </a:rPr>
            </a:br>
            <a:r>
              <a:rPr lang="en-IN" dirty="0">
                <a:solidFill>
                  <a:schemeClr val="bg1"/>
                </a:solidFill>
              </a:rPr>
              <a:t>(Common)</a:t>
            </a:r>
          </a:p>
        </p:txBody>
      </p:sp>
    </p:spTree>
    <p:custDataLst>
      <p:tags r:id="rId1"/>
    </p:custDataLst>
    <p:extLst>
      <p:ext uri="{BB962C8B-B14F-4D97-AF65-F5344CB8AC3E}">
        <p14:creationId xmlns:p14="http://schemas.microsoft.com/office/powerpoint/2010/main" val="648942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1000" fill="hold"/>
                                        <p:tgtEl>
                                          <p:spTgt spid="3074"/>
                                        </p:tgtEl>
                                        <p:attrNameLst>
                                          <p:attrName>ppt_x</p:attrName>
                                        </p:attrNameLst>
                                      </p:cBhvr>
                                      <p:tavLst>
                                        <p:tav tm="0">
                                          <p:val>
                                            <p:strVal val="1+#ppt_w/2"/>
                                          </p:val>
                                        </p:tav>
                                        <p:tav tm="100000">
                                          <p:val>
                                            <p:strVal val="#ppt_x"/>
                                          </p:val>
                                        </p:tav>
                                      </p:tavLst>
                                    </p:anim>
                                    <p:anim calcmode="lin" valueType="num">
                                      <p:cBhvr additive="base">
                                        <p:cTn id="8" dur="1000" fill="hold"/>
                                        <p:tgtEl>
                                          <p:spTgt spid="30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10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1000"/>
                                        <p:tgtEl>
                                          <p:spTgt spid="8"/>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1000"/>
                                        <p:tgtEl>
                                          <p:spTgt spid="14"/>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1000"/>
                                        <p:tgtEl>
                                          <p:spTgt spid="15"/>
                                        </p:tgtEl>
                                      </p:cBhvr>
                                    </p:animEffect>
                                  </p:childTnLst>
                                </p:cTn>
                              </p:par>
                              <p:par>
                                <p:cTn id="30" presetID="47"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22" presetClass="entr" presetSubtype="8"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22A0192-33CB-A5C6-30C7-8D7ABADD8749}"/>
              </a:ext>
            </a:extLst>
          </p:cNvPr>
          <p:cNvPicPr>
            <a:picLocks noChangeAspect="1" noChangeArrowheads="1"/>
          </p:cNvPicPr>
          <p:nvPr/>
        </p:nvPicPr>
        <p:blipFill>
          <a:blip r:embed="rId7">
            <a:alphaModFix amt="50000"/>
            <a:extLst>
              <a:ext uri="{28A0092B-C50C-407E-A947-70E740481C1C}">
                <a14:useLocalDpi xmlns:a14="http://schemas.microsoft.com/office/drawing/2010/main" val="0"/>
              </a:ext>
            </a:extLst>
          </a:blip>
          <a:srcRect/>
          <a:stretch>
            <a:fillRect/>
          </a:stretch>
        </p:blipFill>
        <p:spPr bwMode="auto">
          <a:xfrm>
            <a:off x="267821" y="264914"/>
            <a:ext cx="3539975" cy="181469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9A36E63-35D2-94BD-0F88-95E217B410B0}"/>
              </a:ext>
            </a:extLst>
          </p:cNvPr>
          <p:cNvPicPr>
            <a:picLocks noChangeAspect="1" noChangeArrowheads="1"/>
          </p:cNvPicPr>
          <p:nvPr/>
        </p:nvPicPr>
        <p:blipFill>
          <a:blip r:embed="rId8">
            <a:alphaModFix amt="50000"/>
            <a:extLst>
              <a:ext uri="{28A0092B-C50C-407E-A947-70E740481C1C}">
                <a14:useLocalDpi xmlns:a14="http://schemas.microsoft.com/office/drawing/2010/main" val="0"/>
              </a:ext>
            </a:extLst>
          </a:blip>
          <a:srcRect/>
          <a:stretch>
            <a:fillRect/>
          </a:stretch>
        </p:blipFill>
        <p:spPr bwMode="auto">
          <a:xfrm>
            <a:off x="252130" y="2487945"/>
            <a:ext cx="3571356" cy="183171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28B06E8-340D-0833-ADDC-B84581E2EB3B}"/>
              </a:ext>
            </a:extLst>
          </p:cNvPr>
          <p:cNvPicPr>
            <a:picLocks noChangeAspect="1" noChangeArrowheads="1"/>
          </p:cNvPicPr>
          <p:nvPr/>
        </p:nvPicPr>
        <p:blipFill>
          <a:blip r:embed="rId9">
            <a:alphaModFix amt="50000"/>
            <a:extLst>
              <a:ext uri="{28A0092B-C50C-407E-A947-70E740481C1C}">
                <a14:useLocalDpi xmlns:a14="http://schemas.microsoft.com/office/drawing/2010/main" val="0"/>
              </a:ext>
            </a:extLst>
          </a:blip>
          <a:srcRect/>
          <a:stretch>
            <a:fillRect/>
          </a:stretch>
        </p:blipFill>
        <p:spPr bwMode="auto">
          <a:xfrm>
            <a:off x="267821" y="4727993"/>
            <a:ext cx="3571355" cy="183171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248A950-7CBA-94C8-2DF8-EEBEE82995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0092" y="959984"/>
            <a:ext cx="10703442" cy="547715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D856F380-84A1-5F05-5649-DEEAF8B189F4}"/>
              </a:ext>
            </a:extLst>
          </p:cNvPr>
          <p:cNvCxnSpPr>
            <a:cxnSpLocks/>
          </p:cNvCxnSpPr>
          <p:nvPr/>
        </p:nvCxnSpPr>
        <p:spPr>
          <a:xfrm>
            <a:off x="4486940" y="1286540"/>
            <a:ext cx="903767" cy="1561577"/>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8" name="TextBox 7">
            <a:extLst>
              <a:ext uri="{FF2B5EF4-FFF2-40B4-BE49-F238E27FC236}">
                <a16:creationId xmlns:a16="http://schemas.microsoft.com/office/drawing/2014/main" id="{E82178E4-6C30-791F-7C15-1C9A0DC14EC5}"/>
              </a:ext>
            </a:extLst>
          </p:cNvPr>
          <p:cNvSpPr txBox="1"/>
          <p:nvPr/>
        </p:nvSpPr>
        <p:spPr>
          <a:xfrm>
            <a:off x="5047805" y="1999238"/>
            <a:ext cx="1582431" cy="369332"/>
          </a:xfrm>
          <a:prstGeom prst="rect">
            <a:avLst/>
          </a:prstGeom>
          <a:noFill/>
        </p:spPr>
        <p:txBody>
          <a:bodyPr wrap="square" rtlCol="0">
            <a:spAutoFit/>
          </a:bodyPr>
          <a:lstStyle/>
          <a:p>
            <a:r>
              <a:rPr lang="en-IN" dirty="0">
                <a:solidFill>
                  <a:srgbClr val="FF0000"/>
                </a:solidFill>
              </a:rPr>
              <a:t>Down - Trend</a:t>
            </a:r>
          </a:p>
        </p:txBody>
      </p:sp>
      <p:sp>
        <p:nvSpPr>
          <p:cNvPr id="9" name="TextBox 8">
            <a:extLst>
              <a:ext uri="{FF2B5EF4-FFF2-40B4-BE49-F238E27FC236}">
                <a16:creationId xmlns:a16="http://schemas.microsoft.com/office/drawing/2014/main" id="{DB424257-2810-7945-5CD4-17BC9AF883D2}"/>
              </a:ext>
            </a:extLst>
          </p:cNvPr>
          <p:cNvSpPr txBox="1"/>
          <p:nvPr/>
        </p:nvSpPr>
        <p:spPr>
          <a:xfrm>
            <a:off x="3333202" y="2289991"/>
            <a:ext cx="1628333" cy="646331"/>
          </a:xfrm>
          <a:prstGeom prst="rect">
            <a:avLst/>
          </a:prstGeom>
          <a:noFill/>
        </p:spPr>
        <p:txBody>
          <a:bodyPr wrap="square" rtlCol="0">
            <a:spAutoFit/>
          </a:bodyPr>
          <a:lstStyle/>
          <a:p>
            <a:r>
              <a:rPr lang="en-IN" dirty="0">
                <a:solidFill>
                  <a:schemeClr val="bg1"/>
                </a:solidFill>
              </a:rPr>
              <a:t>Mar to May</a:t>
            </a:r>
            <a:br>
              <a:rPr lang="en-IN" dirty="0">
                <a:solidFill>
                  <a:schemeClr val="bg1"/>
                </a:solidFill>
              </a:rPr>
            </a:br>
            <a:r>
              <a:rPr lang="en-IN" dirty="0">
                <a:solidFill>
                  <a:schemeClr val="bg1"/>
                </a:solidFill>
              </a:rPr>
              <a:t>(Common)</a:t>
            </a:r>
          </a:p>
        </p:txBody>
      </p:sp>
      <p:sp>
        <p:nvSpPr>
          <p:cNvPr id="15" name="TextBox 14">
            <a:extLst>
              <a:ext uri="{FF2B5EF4-FFF2-40B4-BE49-F238E27FC236}">
                <a16:creationId xmlns:a16="http://schemas.microsoft.com/office/drawing/2014/main" id="{F28D0C2C-E990-1069-BE2A-F339D6118481}"/>
              </a:ext>
            </a:extLst>
          </p:cNvPr>
          <p:cNvSpPr txBox="1"/>
          <p:nvPr/>
        </p:nvSpPr>
        <p:spPr>
          <a:xfrm>
            <a:off x="8224904" y="3697564"/>
            <a:ext cx="2188712" cy="369332"/>
          </a:xfrm>
          <a:prstGeom prst="rect">
            <a:avLst/>
          </a:prstGeom>
          <a:noFill/>
        </p:spPr>
        <p:txBody>
          <a:bodyPr wrap="square" rtlCol="0">
            <a:spAutoFit/>
          </a:bodyPr>
          <a:lstStyle/>
          <a:p>
            <a:r>
              <a:rPr lang="en-IN" dirty="0">
                <a:solidFill>
                  <a:srgbClr val="7030A0"/>
                </a:solidFill>
              </a:rPr>
              <a:t>Sideways - Trend</a:t>
            </a:r>
          </a:p>
        </p:txBody>
      </p:sp>
      <p:cxnSp>
        <p:nvCxnSpPr>
          <p:cNvPr id="14" name="Straight Arrow Connector 13">
            <a:extLst>
              <a:ext uri="{FF2B5EF4-FFF2-40B4-BE49-F238E27FC236}">
                <a16:creationId xmlns:a16="http://schemas.microsoft.com/office/drawing/2014/main" id="{B7809A20-C9FD-AE7C-C445-7EB1BD37EE1F}"/>
              </a:ext>
            </a:extLst>
          </p:cNvPr>
          <p:cNvCxnSpPr>
            <a:cxnSpLocks/>
          </p:cNvCxnSpPr>
          <p:nvPr/>
        </p:nvCxnSpPr>
        <p:spPr>
          <a:xfrm flipV="1">
            <a:off x="7042915" y="2474657"/>
            <a:ext cx="4185066" cy="38783"/>
          </a:xfrm>
          <a:prstGeom prst="straightConnector1">
            <a:avLst/>
          </a:prstGeom>
          <a:ln>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a:extLst>
              <a:ext uri="{FF2B5EF4-FFF2-40B4-BE49-F238E27FC236}">
                <a16:creationId xmlns:a16="http://schemas.microsoft.com/office/drawing/2014/main" id="{A8ED52E8-CA79-C848-3537-E34E7DDB01EC}"/>
              </a:ext>
            </a:extLst>
          </p:cNvPr>
          <p:cNvCxnSpPr>
            <a:cxnSpLocks/>
          </p:cNvCxnSpPr>
          <p:nvPr/>
        </p:nvCxnSpPr>
        <p:spPr>
          <a:xfrm flipV="1">
            <a:off x="7042915" y="3698560"/>
            <a:ext cx="4259494" cy="13090"/>
          </a:xfrm>
          <a:prstGeom prst="straightConnector1">
            <a:avLst/>
          </a:prstGeom>
          <a:ln>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16" name="TextBox 15">
            <a:extLst>
              <a:ext uri="{FF2B5EF4-FFF2-40B4-BE49-F238E27FC236}">
                <a16:creationId xmlns:a16="http://schemas.microsoft.com/office/drawing/2014/main" id="{2280A1CC-045C-6BDF-E81C-E241E58497C8}"/>
              </a:ext>
            </a:extLst>
          </p:cNvPr>
          <p:cNvSpPr txBox="1"/>
          <p:nvPr/>
        </p:nvSpPr>
        <p:spPr>
          <a:xfrm>
            <a:off x="7468277" y="2144108"/>
            <a:ext cx="2494430" cy="369332"/>
          </a:xfrm>
          <a:prstGeom prst="rect">
            <a:avLst/>
          </a:prstGeom>
          <a:noFill/>
        </p:spPr>
        <p:txBody>
          <a:bodyPr wrap="square" rtlCol="0">
            <a:spAutoFit/>
          </a:bodyPr>
          <a:lstStyle/>
          <a:p>
            <a:r>
              <a:rPr lang="en-IN" dirty="0">
                <a:solidFill>
                  <a:schemeClr val="bg1"/>
                </a:solidFill>
              </a:rPr>
              <a:t>Aug to Oct (Common)</a:t>
            </a:r>
          </a:p>
        </p:txBody>
      </p:sp>
      <p:cxnSp>
        <p:nvCxnSpPr>
          <p:cNvPr id="18" name="Straight Arrow Connector 17">
            <a:extLst>
              <a:ext uri="{FF2B5EF4-FFF2-40B4-BE49-F238E27FC236}">
                <a16:creationId xmlns:a16="http://schemas.microsoft.com/office/drawing/2014/main" id="{A889A5BB-65E2-E825-B4F4-82C4A3AF1A3D}"/>
              </a:ext>
            </a:extLst>
          </p:cNvPr>
          <p:cNvCxnSpPr>
            <a:cxnSpLocks/>
          </p:cNvCxnSpPr>
          <p:nvPr/>
        </p:nvCxnSpPr>
        <p:spPr>
          <a:xfrm>
            <a:off x="5764927" y="3063640"/>
            <a:ext cx="425964" cy="1003256"/>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custDataLst>
      <p:tags r:id="rId1"/>
    </p:custDataLst>
    <p:extLst>
      <p:ext uri="{BB962C8B-B14F-4D97-AF65-F5344CB8AC3E}">
        <p14:creationId xmlns:p14="http://schemas.microsoft.com/office/powerpoint/2010/main" val="2291486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1000" fill="hold"/>
                                        <p:tgtEl>
                                          <p:spTgt spid="4098"/>
                                        </p:tgtEl>
                                        <p:attrNameLst>
                                          <p:attrName>ppt_x</p:attrName>
                                        </p:attrNameLst>
                                      </p:cBhvr>
                                      <p:tavLst>
                                        <p:tav tm="0">
                                          <p:val>
                                            <p:strVal val="1+#ppt_w/2"/>
                                          </p:val>
                                        </p:tav>
                                        <p:tav tm="100000">
                                          <p:val>
                                            <p:strVal val="#ppt_x"/>
                                          </p:val>
                                        </p:tav>
                                      </p:tavLst>
                                    </p:anim>
                                    <p:anim calcmode="lin" valueType="num">
                                      <p:cBhvr additive="base">
                                        <p:cTn id="8" dur="1000" fill="hold"/>
                                        <p:tgtEl>
                                          <p:spTgt spid="40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1000"/>
                                        <p:tgtEl>
                                          <p:spTgt spid="6"/>
                                        </p:tgtEl>
                                      </p:cBhvr>
                                    </p:animEffect>
                                  </p:childTnLst>
                                </p:cTn>
                              </p:par>
                              <p:par>
                                <p:cTn id="14" presetID="22" presetClass="entr" presetSubtype="1"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1000"/>
                                        <p:tgtEl>
                                          <p:spTgt spid="1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wipe(left)">
                                      <p:cBhvr>
                                        <p:cTn id="19" dur="1000"/>
                                        <p:tgtEl>
                                          <p:spTgt spid="8">
                                            <p:txEl>
                                              <p:pRg st="0" end="0"/>
                                            </p:txEl>
                                          </p:spTgt>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1000"/>
                                        <p:tgtEl>
                                          <p:spTgt spid="14"/>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wipe(left)">
                                      <p:cBhvr>
                                        <p:cTn id="32" dur="1000"/>
                                        <p:tgtEl>
                                          <p:spTgt spid="15">
                                            <p:txEl>
                                              <p:pRg st="0" end="0"/>
                                            </p:txEl>
                                          </p:spTgt>
                                        </p:tgtEl>
                                      </p:cBhvr>
                                    </p:animEffect>
                                  </p:childTnLst>
                                </p:cTn>
                              </p:par>
                              <p:par>
                                <p:cTn id="33" presetID="47"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par>
                                <p:cTn id="38" presetID="22" presetClass="entr" presetSubtype="8"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9" grpId="0"/>
      <p:bldP spid="15" grpId="0" build="allAtOnce"/>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22A0192-33CB-A5C6-30C7-8D7ABADD8749}"/>
              </a:ext>
            </a:extLst>
          </p:cNvPr>
          <p:cNvPicPr>
            <a:picLocks noChangeAspect="1" noChangeArrowheads="1"/>
          </p:cNvPicPr>
          <p:nvPr/>
        </p:nvPicPr>
        <p:blipFill>
          <a:blip r:embed="rId7">
            <a:alphaModFix amt="50000"/>
            <a:extLst>
              <a:ext uri="{28A0092B-C50C-407E-A947-70E740481C1C}">
                <a14:useLocalDpi xmlns:a14="http://schemas.microsoft.com/office/drawing/2010/main" val="0"/>
              </a:ext>
            </a:extLst>
          </a:blip>
          <a:srcRect/>
          <a:stretch>
            <a:fillRect/>
          </a:stretch>
        </p:blipFill>
        <p:spPr bwMode="auto">
          <a:xfrm>
            <a:off x="267821" y="264914"/>
            <a:ext cx="3539975" cy="181469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9A36E63-35D2-94BD-0F88-95E217B410B0}"/>
              </a:ext>
            </a:extLst>
          </p:cNvPr>
          <p:cNvPicPr>
            <a:picLocks noChangeAspect="1" noChangeArrowheads="1"/>
          </p:cNvPicPr>
          <p:nvPr/>
        </p:nvPicPr>
        <p:blipFill>
          <a:blip r:embed="rId8">
            <a:alphaModFix amt="50000"/>
            <a:extLst>
              <a:ext uri="{28A0092B-C50C-407E-A947-70E740481C1C}">
                <a14:useLocalDpi xmlns:a14="http://schemas.microsoft.com/office/drawing/2010/main" val="0"/>
              </a:ext>
            </a:extLst>
          </a:blip>
          <a:srcRect/>
          <a:stretch>
            <a:fillRect/>
          </a:stretch>
        </p:blipFill>
        <p:spPr bwMode="auto">
          <a:xfrm>
            <a:off x="252130" y="2487945"/>
            <a:ext cx="3571356" cy="183171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28B06E8-340D-0833-ADDC-B84581E2EB3B}"/>
              </a:ext>
            </a:extLst>
          </p:cNvPr>
          <p:cNvPicPr>
            <a:picLocks noChangeAspect="1" noChangeArrowheads="1"/>
          </p:cNvPicPr>
          <p:nvPr/>
        </p:nvPicPr>
        <p:blipFill>
          <a:blip r:embed="rId9">
            <a:alphaModFix amt="50000"/>
            <a:extLst>
              <a:ext uri="{28A0092B-C50C-407E-A947-70E740481C1C}">
                <a14:useLocalDpi xmlns:a14="http://schemas.microsoft.com/office/drawing/2010/main" val="0"/>
              </a:ext>
            </a:extLst>
          </a:blip>
          <a:srcRect/>
          <a:stretch>
            <a:fillRect/>
          </a:stretch>
        </p:blipFill>
        <p:spPr bwMode="auto">
          <a:xfrm>
            <a:off x="267821" y="4727993"/>
            <a:ext cx="3571355" cy="183171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248A950-7CBA-94C8-2DF8-EEBEE8299583}"/>
              </a:ext>
            </a:extLst>
          </p:cNvPr>
          <p:cNvPicPr>
            <a:picLocks noChangeAspect="1" noChangeArrowheads="1"/>
          </p:cNvPicPr>
          <p:nvPr/>
        </p:nvPicPr>
        <p:blipFill>
          <a:blip r:embed="rId10">
            <a:alphaModFix amt="50000"/>
            <a:extLst>
              <a:ext uri="{28A0092B-C50C-407E-A947-70E740481C1C}">
                <a14:useLocalDpi xmlns:a14="http://schemas.microsoft.com/office/drawing/2010/main" val="0"/>
              </a:ext>
            </a:extLst>
          </a:blip>
          <a:srcRect/>
          <a:stretch>
            <a:fillRect/>
          </a:stretch>
        </p:blipFill>
        <p:spPr bwMode="auto">
          <a:xfrm>
            <a:off x="7566734" y="959984"/>
            <a:ext cx="4146799" cy="212199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41D5DAFC-8781-5E21-57E3-AB375BA09CB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2037" y="969960"/>
            <a:ext cx="10647926" cy="546122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D856F380-84A1-5F05-5649-DEEAF8B189F4}"/>
              </a:ext>
            </a:extLst>
          </p:cNvPr>
          <p:cNvCxnSpPr>
            <a:cxnSpLocks/>
          </p:cNvCxnSpPr>
          <p:nvPr/>
        </p:nvCxnSpPr>
        <p:spPr>
          <a:xfrm>
            <a:off x="4293979" y="1263291"/>
            <a:ext cx="571362" cy="1471893"/>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8" name="TextBox 7">
            <a:extLst>
              <a:ext uri="{FF2B5EF4-FFF2-40B4-BE49-F238E27FC236}">
                <a16:creationId xmlns:a16="http://schemas.microsoft.com/office/drawing/2014/main" id="{E82178E4-6C30-791F-7C15-1C9A0DC14EC5}"/>
              </a:ext>
            </a:extLst>
          </p:cNvPr>
          <p:cNvSpPr txBox="1"/>
          <p:nvPr/>
        </p:nvSpPr>
        <p:spPr>
          <a:xfrm>
            <a:off x="4719613" y="1775092"/>
            <a:ext cx="1582431" cy="369332"/>
          </a:xfrm>
          <a:prstGeom prst="rect">
            <a:avLst/>
          </a:prstGeom>
          <a:noFill/>
        </p:spPr>
        <p:txBody>
          <a:bodyPr wrap="square" rtlCol="0">
            <a:spAutoFit/>
          </a:bodyPr>
          <a:lstStyle/>
          <a:p>
            <a:r>
              <a:rPr lang="en-IN" dirty="0">
                <a:solidFill>
                  <a:srgbClr val="FF0000"/>
                </a:solidFill>
              </a:rPr>
              <a:t>Down - Trend</a:t>
            </a:r>
          </a:p>
        </p:txBody>
      </p:sp>
      <p:sp>
        <p:nvSpPr>
          <p:cNvPr id="9" name="TextBox 8">
            <a:extLst>
              <a:ext uri="{FF2B5EF4-FFF2-40B4-BE49-F238E27FC236}">
                <a16:creationId xmlns:a16="http://schemas.microsoft.com/office/drawing/2014/main" id="{DB424257-2810-7945-5CD4-17BC9AF883D2}"/>
              </a:ext>
            </a:extLst>
          </p:cNvPr>
          <p:cNvSpPr txBox="1"/>
          <p:nvPr/>
        </p:nvSpPr>
        <p:spPr>
          <a:xfrm>
            <a:off x="3246170" y="1867109"/>
            <a:ext cx="1628333" cy="646331"/>
          </a:xfrm>
          <a:prstGeom prst="rect">
            <a:avLst/>
          </a:prstGeom>
          <a:noFill/>
        </p:spPr>
        <p:txBody>
          <a:bodyPr wrap="square" rtlCol="0">
            <a:spAutoFit/>
          </a:bodyPr>
          <a:lstStyle/>
          <a:p>
            <a:r>
              <a:rPr lang="en-IN" dirty="0">
                <a:solidFill>
                  <a:schemeClr val="bg1"/>
                </a:solidFill>
              </a:rPr>
              <a:t>Mar to May</a:t>
            </a:r>
            <a:br>
              <a:rPr lang="en-IN" dirty="0">
                <a:solidFill>
                  <a:schemeClr val="bg1"/>
                </a:solidFill>
              </a:rPr>
            </a:br>
            <a:r>
              <a:rPr lang="en-IN" dirty="0">
                <a:solidFill>
                  <a:schemeClr val="bg1"/>
                </a:solidFill>
              </a:rPr>
              <a:t>(Common)</a:t>
            </a:r>
          </a:p>
        </p:txBody>
      </p:sp>
      <p:sp>
        <p:nvSpPr>
          <p:cNvPr id="15" name="TextBox 14">
            <a:extLst>
              <a:ext uri="{FF2B5EF4-FFF2-40B4-BE49-F238E27FC236}">
                <a16:creationId xmlns:a16="http://schemas.microsoft.com/office/drawing/2014/main" id="{F28D0C2C-E990-1069-BE2A-F339D6118481}"/>
              </a:ext>
            </a:extLst>
          </p:cNvPr>
          <p:cNvSpPr txBox="1"/>
          <p:nvPr/>
        </p:nvSpPr>
        <p:spPr>
          <a:xfrm>
            <a:off x="8009195" y="4066896"/>
            <a:ext cx="2188712" cy="369332"/>
          </a:xfrm>
          <a:prstGeom prst="rect">
            <a:avLst/>
          </a:prstGeom>
          <a:noFill/>
        </p:spPr>
        <p:txBody>
          <a:bodyPr wrap="square" rtlCol="0">
            <a:spAutoFit/>
          </a:bodyPr>
          <a:lstStyle/>
          <a:p>
            <a:r>
              <a:rPr lang="en-IN" dirty="0">
                <a:solidFill>
                  <a:srgbClr val="7030A0"/>
                </a:solidFill>
              </a:rPr>
              <a:t>Sideways - Trend</a:t>
            </a:r>
          </a:p>
        </p:txBody>
      </p:sp>
      <p:cxnSp>
        <p:nvCxnSpPr>
          <p:cNvPr id="14" name="Straight Arrow Connector 13">
            <a:extLst>
              <a:ext uri="{FF2B5EF4-FFF2-40B4-BE49-F238E27FC236}">
                <a16:creationId xmlns:a16="http://schemas.microsoft.com/office/drawing/2014/main" id="{B7809A20-C9FD-AE7C-C445-7EB1BD37EE1F}"/>
              </a:ext>
            </a:extLst>
          </p:cNvPr>
          <p:cNvCxnSpPr>
            <a:cxnSpLocks/>
          </p:cNvCxnSpPr>
          <p:nvPr/>
        </p:nvCxnSpPr>
        <p:spPr>
          <a:xfrm flipV="1">
            <a:off x="7011018" y="2706877"/>
            <a:ext cx="4185066" cy="38783"/>
          </a:xfrm>
          <a:prstGeom prst="straightConnector1">
            <a:avLst/>
          </a:prstGeom>
          <a:ln>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a:extLst>
              <a:ext uri="{FF2B5EF4-FFF2-40B4-BE49-F238E27FC236}">
                <a16:creationId xmlns:a16="http://schemas.microsoft.com/office/drawing/2014/main" id="{A8ED52E8-CA79-C848-3537-E34E7DDB01EC}"/>
              </a:ext>
            </a:extLst>
          </p:cNvPr>
          <p:cNvCxnSpPr>
            <a:cxnSpLocks/>
          </p:cNvCxnSpPr>
          <p:nvPr/>
        </p:nvCxnSpPr>
        <p:spPr>
          <a:xfrm flipV="1">
            <a:off x="6791964" y="3970419"/>
            <a:ext cx="4259494" cy="13090"/>
          </a:xfrm>
          <a:prstGeom prst="straightConnector1">
            <a:avLst/>
          </a:prstGeom>
          <a:ln>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16" name="TextBox 15">
            <a:extLst>
              <a:ext uri="{FF2B5EF4-FFF2-40B4-BE49-F238E27FC236}">
                <a16:creationId xmlns:a16="http://schemas.microsoft.com/office/drawing/2014/main" id="{2280A1CC-045C-6BDF-E81C-E241E58497C8}"/>
              </a:ext>
            </a:extLst>
          </p:cNvPr>
          <p:cNvSpPr txBox="1"/>
          <p:nvPr/>
        </p:nvSpPr>
        <p:spPr>
          <a:xfrm>
            <a:off x="7557572" y="2279543"/>
            <a:ext cx="2494430" cy="369332"/>
          </a:xfrm>
          <a:prstGeom prst="rect">
            <a:avLst/>
          </a:prstGeom>
          <a:noFill/>
        </p:spPr>
        <p:txBody>
          <a:bodyPr wrap="square" rtlCol="0">
            <a:spAutoFit/>
          </a:bodyPr>
          <a:lstStyle/>
          <a:p>
            <a:r>
              <a:rPr lang="en-IN" dirty="0">
                <a:solidFill>
                  <a:schemeClr val="bg1"/>
                </a:solidFill>
              </a:rPr>
              <a:t>Aug to Oct (Common)</a:t>
            </a:r>
          </a:p>
        </p:txBody>
      </p:sp>
      <p:cxnSp>
        <p:nvCxnSpPr>
          <p:cNvPr id="18" name="Straight Arrow Connector 17">
            <a:extLst>
              <a:ext uri="{FF2B5EF4-FFF2-40B4-BE49-F238E27FC236}">
                <a16:creationId xmlns:a16="http://schemas.microsoft.com/office/drawing/2014/main" id="{A889A5BB-65E2-E825-B4F4-82C4A3AF1A3D}"/>
              </a:ext>
            </a:extLst>
          </p:cNvPr>
          <p:cNvCxnSpPr>
            <a:cxnSpLocks/>
          </p:cNvCxnSpPr>
          <p:nvPr/>
        </p:nvCxnSpPr>
        <p:spPr>
          <a:xfrm>
            <a:off x="5510828" y="2860549"/>
            <a:ext cx="525740" cy="1206347"/>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custDataLst>
      <p:tags r:id="rId1"/>
    </p:custDataLst>
    <p:extLst>
      <p:ext uri="{BB962C8B-B14F-4D97-AF65-F5344CB8AC3E}">
        <p14:creationId xmlns:p14="http://schemas.microsoft.com/office/powerpoint/2010/main" val="2246795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1000" fill="hold"/>
                                        <p:tgtEl>
                                          <p:spTgt spid="5122"/>
                                        </p:tgtEl>
                                        <p:attrNameLst>
                                          <p:attrName>ppt_x</p:attrName>
                                        </p:attrNameLst>
                                      </p:cBhvr>
                                      <p:tavLst>
                                        <p:tav tm="0">
                                          <p:val>
                                            <p:strVal val="1+#ppt_w/2"/>
                                          </p:val>
                                        </p:tav>
                                        <p:tav tm="100000">
                                          <p:val>
                                            <p:strVal val="#ppt_x"/>
                                          </p:val>
                                        </p:tav>
                                      </p:tavLst>
                                    </p:anim>
                                    <p:anim calcmode="lin" valueType="num">
                                      <p:cBhvr additive="base">
                                        <p:cTn id="8" dur="1000" fill="hold"/>
                                        <p:tgtEl>
                                          <p:spTgt spid="51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1000"/>
                                        <p:tgtEl>
                                          <p:spTgt spid="6"/>
                                        </p:tgtEl>
                                      </p:cBhvr>
                                    </p:animEffect>
                                  </p:childTnLst>
                                </p:cTn>
                              </p:par>
                              <p:par>
                                <p:cTn id="14" presetID="22" presetClass="entr" presetSubtype="1"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1000"/>
                                        <p:tgtEl>
                                          <p:spTgt spid="1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wipe(left)">
                                      <p:cBhvr>
                                        <p:cTn id="19" dur="1000"/>
                                        <p:tgtEl>
                                          <p:spTgt spid="8">
                                            <p:txEl>
                                              <p:pRg st="0" end="0"/>
                                            </p:txEl>
                                          </p:spTgt>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1000"/>
                                        <p:tgtEl>
                                          <p:spTgt spid="14"/>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wipe(left)">
                                      <p:cBhvr>
                                        <p:cTn id="32" dur="1000"/>
                                        <p:tgtEl>
                                          <p:spTgt spid="15">
                                            <p:txEl>
                                              <p:pRg st="0" end="0"/>
                                            </p:txEl>
                                          </p:spTgt>
                                        </p:tgtEl>
                                      </p:cBhvr>
                                    </p:animEffect>
                                  </p:childTnLst>
                                </p:cTn>
                              </p:par>
                              <p:par>
                                <p:cTn id="33" presetID="47"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par>
                                <p:cTn id="38" presetID="22" presetClass="entr" presetSubtype="8"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9" grpId="0"/>
      <p:bldP spid="15" grpId="0" build="allAtOnce"/>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22A0192-33CB-A5C6-30C7-8D7ABADD8749}"/>
              </a:ext>
            </a:extLst>
          </p:cNvPr>
          <p:cNvPicPr>
            <a:picLocks noChangeAspect="1" noChangeArrowheads="1"/>
          </p:cNvPicPr>
          <p:nvPr/>
        </p:nvPicPr>
        <p:blipFill>
          <a:blip r:embed="rId7">
            <a:alphaModFix amt="50000"/>
            <a:extLst>
              <a:ext uri="{28A0092B-C50C-407E-A947-70E740481C1C}">
                <a14:useLocalDpi xmlns:a14="http://schemas.microsoft.com/office/drawing/2010/main" val="0"/>
              </a:ext>
            </a:extLst>
          </a:blip>
          <a:srcRect/>
          <a:stretch>
            <a:fillRect/>
          </a:stretch>
        </p:blipFill>
        <p:spPr bwMode="auto">
          <a:xfrm>
            <a:off x="267821" y="264914"/>
            <a:ext cx="3539975" cy="181469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9A36E63-35D2-94BD-0F88-95E217B410B0}"/>
              </a:ext>
            </a:extLst>
          </p:cNvPr>
          <p:cNvPicPr>
            <a:picLocks noChangeAspect="1" noChangeArrowheads="1"/>
          </p:cNvPicPr>
          <p:nvPr/>
        </p:nvPicPr>
        <p:blipFill>
          <a:blip r:embed="rId8">
            <a:alphaModFix amt="50000"/>
            <a:extLst>
              <a:ext uri="{28A0092B-C50C-407E-A947-70E740481C1C}">
                <a14:useLocalDpi xmlns:a14="http://schemas.microsoft.com/office/drawing/2010/main" val="0"/>
              </a:ext>
            </a:extLst>
          </a:blip>
          <a:srcRect/>
          <a:stretch>
            <a:fillRect/>
          </a:stretch>
        </p:blipFill>
        <p:spPr bwMode="auto">
          <a:xfrm>
            <a:off x="252130" y="2487945"/>
            <a:ext cx="3571356" cy="183171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28B06E8-340D-0833-ADDC-B84581E2EB3B}"/>
              </a:ext>
            </a:extLst>
          </p:cNvPr>
          <p:cNvPicPr>
            <a:picLocks noChangeAspect="1" noChangeArrowheads="1"/>
          </p:cNvPicPr>
          <p:nvPr/>
        </p:nvPicPr>
        <p:blipFill>
          <a:blip r:embed="rId9">
            <a:alphaModFix amt="50000"/>
            <a:extLst>
              <a:ext uri="{28A0092B-C50C-407E-A947-70E740481C1C}">
                <a14:useLocalDpi xmlns:a14="http://schemas.microsoft.com/office/drawing/2010/main" val="0"/>
              </a:ext>
            </a:extLst>
          </a:blip>
          <a:srcRect/>
          <a:stretch>
            <a:fillRect/>
          </a:stretch>
        </p:blipFill>
        <p:spPr bwMode="auto">
          <a:xfrm>
            <a:off x="267821" y="4727993"/>
            <a:ext cx="3571355" cy="183171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248A950-7CBA-94C8-2DF8-EEBEE8299583}"/>
              </a:ext>
            </a:extLst>
          </p:cNvPr>
          <p:cNvPicPr>
            <a:picLocks noChangeAspect="1" noChangeArrowheads="1"/>
          </p:cNvPicPr>
          <p:nvPr/>
        </p:nvPicPr>
        <p:blipFill>
          <a:blip r:embed="rId10">
            <a:alphaModFix amt="50000"/>
            <a:extLst>
              <a:ext uri="{28A0092B-C50C-407E-A947-70E740481C1C}">
                <a14:useLocalDpi xmlns:a14="http://schemas.microsoft.com/office/drawing/2010/main" val="0"/>
              </a:ext>
            </a:extLst>
          </a:blip>
          <a:srcRect/>
          <a:stretch>
            <a:fillRect/>
          </a:stretch>
        </p:blipFill>
        <p:spPr bwMode="auto">
          <a:xfrm>
            <a:off x="7566734" y="1018614"/>
            <a:ext cx="4146799" cy="212199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41D5DAFC-8781-5E21-57E3-AB375BA09CBF}"/>
              </a:ext>
            </a:extLst>
          </p:cNvPr>
          <p:cNvPicPr>
            <a:picLocks noChangeAspect="1" noChangeArrowheads="1"/>
          </p:cNvPicPr>
          <p:nvPr/>
        </p:nvPicPr>
        <p:blipFill>
          <a:blip r:embed="rId11">
            <a:alphaModFix amt="50000"/>
            <a:extLst>
              <a:ext uri="{28A0092B-C50C-407E-A947-70E740481C1C}">
                <a14:useLocalDpi xmlns:a14="http://schemas.microsoft.com/office/drawing/2010/main" val="0"/>
              </a:ext>
            </a:extLst>
          </a:blip>
          <a:srcRect/>
          <a:stretch>
            <a:fillRect/>
          </a:stretch>
        </p:blipFill>
        <p:spPr bwMode="auto">
          <a:xfrm>
            <a:off x="7566734" y="3508945"/>
            <a:ext cx="4146799" cy="21268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E6921AA-F7BD-6C6E-0774-B76FABEFD84A}"/>
              </a:ext>
            </a:extLst>
          </p:cNvPr>
          <p:cNvPicPr>
            <a:picLocks noChangeAspect="1"/>
          </p:cNvPicPr>
          <p:nvPr/>
        </p:nvPicPr>
        <p:blipFill>
          <a:blip r:embed="rId12"/>
          <a:stretch>
            <a:fillRect/>
          </a:stretch>
        </p:blipFill>
        <p:spPr>
          <a:xfrm>
            <a:off x="516244" y="721289"/>
            <a:ext cx="10934857" cy="5668878"/>
          </a:xfrm>
          <a:prstGeom prst="rect">
            <a:avLst/>
          </a:prstGeom>
        </p:spPr>
      </p:pic>
      <p:sp>
        <p:nvSpPr>
          <p:cNvPr id="13" name="Rectangle 12">
            <a:extLst>
              <a:ext uri="{FF2B5EF4-FFF2-40B4-BE49-F238E27FC236}">
                <a16:creationId xmlns:a16="http://schemas.microsoft.com/office/drawing/2014/main" id="{E42AE17F-73AD-449B-1B80-B217D56B86FD}"/>
              </a:ext>
            </a:extLst>
          </p:cNvPr>
          <p:cNvSpPr/>
          <p:nvPr/>
        </p:nvSpPr>
        <p:spPr>
          <a:xfrm>
            <a:off x="818706" y="5486401"/>
            <a:ext cx="10185991" cy="808074"/>
          </a:xfrm>
          <a:prstGeom prst="rect">
            <a:avLst/>
          </a:prstGeom>
          <a:noFill/>
          <a:ln w="28575">
            <a:solidFill>
              <a:srgbClr val="FF0000"/>
            </a:solidFill>
            <a:prstDash val="lg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tx1"/>
                </a:solidFill>
                <a:prstDash val="dash"/>
              </a:ln>
            </a:endParaRPr>
          </a:p>
        </p:txBody>
      </p:sp>
    </p:spTree>
    <p:custDataLst>
      <p:tags r:id="rId1"/>
    </p:custDataLst>
    <p:extLst>
      <p:ext uri="{BB962C8B-B14F-4D97-AF65-F5344CB8AC3E}">
        <p14:creationId xmlns:p14="http://schemas.microsoft.com/office/powerpoint/2010/main" val="788972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1+#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22A0192-33CB-A5C6-30C7-8D7ABADD8749}"/>
              </a:ext>
            </a:extLst>
          </p:cNvPr>
          <p:cNvPicPr>
            <a:picLocks noChangeAspect="1" noChangeArrowheads="1"/>
          </p:cNvPicPr>
          <p:nvPr/>
        </p:nvPicPr>
        <p:blipFill>
          <a:blip r:embed="rId7">
            <a:alphaModFix amt="50000"/>
            <a:extLst>
              <a:ext uri="{28A0092B-C50C-407E-A947-70E740481C1C}">
                <a14:useLocalDpi xmlns:a14="http://schemas.microsoft.com/office/drawing/2010/main" val="0"/>
              </a:ext>
            </a:extLst>
          </a:blip>
          <a:srcRect/>
          <a:stretch>
            <a:fillRect/>
          </a:stretch>
        </p:blipFill>
        <p:spPr bwMode="auto">
          <a:xfrm>
            <a:off x="267821" y="264914"/>
            <a:ext cx="3539975" cy="181469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9A36E63-35D2-94BD-0F88-95E217B410B0}"/>
              </a:ext>
            </a:extLst>
          </p:cNvPr>
          <p:cNvPicPr>
            <a:picLocks noChangeAspect="1" noChangeArrowheads="1"/>
          </p:cNvPicPr>
          <p:nvPr/>
        </p:nvPicPr>
        <p:blipFill>
          <a:blip r:embed="rId8">
            <a:alphaModFix amt="50000"/>
            <a:extLst>
              <a:ext uri="{28A0092B-C50C-407E-A947-70E740481C1C}">
                <a14:useLocalDpi xmlns:a14="http://schemas.microsoft.com/office/drawing/2010/main" val="0"/>
              </a:ext>
            </a:extLst>
          </a:blip>
          <a:srcRect/>
          <a:stretch>
            <a:fillRect/>
          </a:stretch>
        </p:blipFill>
        <p:spPr bwMode="auto">
          <a:xfrm>
            <a:off x="267821" y="2513142"/>
            <a:ext cx="3571356" cy="183171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28B06E8-340D-0833-ADDC-B84581E2EB3B}"/>
              </a:ext>
            </a:extLst>
          </p:cNvPr>
          <p:cNvPicPr>
            <a:picLocks noChangeAspect="1" noChangeArrowheads="1"/>
          </p:cNvPicPr>
          <p:nvPr/>
        </p:nvPicPr>
        <p:blipFill>
          <a:blip r:embed="rId9">
            <a:alphaModFix amt="50000"/>
            <a:extLst>
              <a:ext uri="{28A0092B-C50C-407E-A947-70E740481C1C}">
                <a14:useLocalDpi xmlns:a14="http://schemas.microsoft.com/office/drawing/2010/main" val="0"/>
              </a:ext>
            </a:extLst>
          </a:blip>
          <a:srcRect/>
          <a:stretch>
            <a:fillRect/>
          </a:stretch>
        </p:blipFill>
        <p:spPr bwMode="auto">
          <a:xfrm>
            <a:off x="267821" y="4719943"/>
            <a:ext cx="3571355" cy="183171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248A950-7CBA-94C8-2DF8-EEBEE8299583}"/>
              </a:ext>
            </a:extLst>
          </p:cNvPr>
          <p:cNvPicPr>
            <a:picLocks noChangeAspect="1" noChangeArrowheads="1"/>
          </p:cNvPicPr>
          <p:nvPr/>
        </p:nvPicPr>
        <p:blipFill>
          <a:blip r:embed="rId10">
            <a:alphaModFix amt="50000"/>
            <a:extLst>
              <a:ext uri="{28A0092B-C50C-407E-A947-70E740481C1C}">
                <a14:useLocalDpi xmlns:a14="http://schemas.microsoft.com/office/drawing/2010/main" val="0"/>
              </a:ext>
            </a:extLst>
          </a:blip>
          <a:srcRect/>
          <a:stretch>
            <a:fillRect/>
          </a:stretch>
        </p:blipFill>
        <p:spPr bwMode="auto">
          <a:xfrm>
            <a:off x="7566734" y="959984"/>
            <a:ext cx="4146799" cy="212199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41D5DAFC-8781-5E21-57E3-AB375BA09CBF}"/>
              </a:ext>
            </a:extLst>
          </p:cNvPr>
          <p:cNvPicPr>
            <a:picLocks noChangeAspect="1" noChangeArrowheads="1"/>
          </p:cNvPicPr>
          <p:nvPr/>
        </p:nvPicPr>
        <p:blipFill>
          <a:blip r:embed="rId11">
            <a:alphaModFix amt="50000"/>
            <a:extLst>
              <a:ext uri="{28A0092B-C50C-407E-A947-70E740481C1C}">
                <a14:useLocalDpi xmlns:a14="http://schemas.microsoft.com/office/drawing/2010/main" val="0"/>
              </a:ext>
            </a:extLst>
          </a:blip>
          <a:srcRect/>
          <a:stretch>
            <a:fillRect/>
          </a:stretch>
        </p:blipFill>
        <p:spPr bwMode="auto">
          <a:xfrm>
            <a:off x="7566734" y="3508945"/>
            <a:ext cx="4146799" cy="21268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E6921AA-F7BD-6C6E-0774-B76FABEFD84A}"/>
              </a:ext>
            </a:extLst>
          </p:cNvPr>
          <p:cNvPicPr>
            <a:picLocks noChangeAspect="1"/>
          </p:cNvPicPr>
          <p:nvPr/>
        </p:nvPicPr>
        <p:blipFill>
          <a:blip r:embed="rId12"/>
          <a:stretch>
            <a:fillRect/>
          </a:stretch>
        </p:blipFill>
        <p:spPr>
          <a:xfrm>
            <a:off x="-11452670" y="-5400219"/>
            <a:ext cx="10934857" cy="5668878"/>
          </a:xfrm>
          <a:prstGeom prst="rect">
            <a:avLst/>
          </a:prstGeom>
        </p:spPr>
      </p:pic>
      <p:sp>
        <p:nvSpPr>
          <p:cNvPr id="2" name="TextBox 1">
            <a:extLst>
              <a:ext uri="{FF2B5EF4-FFF2-40B4-BE49-F238E27FC236}">
                <a16:creationId xmlns:a16="http://schemas.microsoft.com/office/drawing/2014/main" id="{94359560-EAEF-907A-3D8A-3825CE06D506}"/>
              </a:ext>
            </a:extLst>
          </p:cNvPr>
          <p:cNvSpPr txBox="1"/>
          <p:nvPr/>
        </p:nvSpPr>
        <p:spPr>
          <a:xfrm>
            <a:off x="5051619" y="505844"/>
            <a:ext cx="3169436" cy="430887"/>
          </a:xfrm>
          <a:prstGeom prst="rect">
            <a:avLst/>
          </a:prstGeom>
          <a:noFill/>
        </p:spPr>
        <p:txBody>
          <a:bodyPr wrap="square" lIns="0" tIns="0" rIns="0" bIns="0" numCol="1" rtlCol="0">
            <a:spAutoFit/>
          </a:bodyPr>
          <a:lstStyle/>
          <a:p>
            <a:r>
              <a:rPr lang="de-DE" altLang="de-DE" sz="2800" spc="300" dirty="0"/>
              <a:t>Insight</a:t>
            </a:r>
          </a:p>
        </p:txBody>
      </p:sp>
      <p:sp>
        <p:nvSpPr>
          <p:cNvPr id="3" name="TextBox 2">
            <a:extLst>
              <a:ext uri="{FF2B5EF4-FFF2-40B4-BE49-F238E27FC236}">
                <a16:creationId xmlns:a16="http://schemas.microsoft.com/office/drawing/2014/main" id="{5735F0B2-2966-EFE8-E15B-9949B7BD3D98}"/>
              </a:ext>
            </a:extLst>
          </p:cNvPr>
          <p:cNvSpPr txBox="1"/>
          <p:nvPr/>
        </p:nvSpPr>
        <p:spPr>
          <a:xfrm>
            <a:off x="3970893" y="1220763"/>
            <a:ext cx="3169436" cy="1231106"/>
          </a:xfrm>
          <a:prstGeom prst="rect">
            <a:avLst/>
          </a:prstGeom>
          <a:noFill/>
        </p:spPr>
        <p:txBody>
          <a:bodyPr wrap="square" lIns="0" tIns="0" rIns="0" bIns="0" numCol="1" rtlCol="0">
            <a:spAutoFit/>
          </a:bodyPr>
          <a:lstStyle/>
          <a:p>
            <a:pPr marL="342900" indent="-342900" algn="ctr">
              <a:buFont typeface="Wingdings" panose="05000000000000000000" pitchFamily="2" charset="2"/>
              <a:buChar char="ü"/>
            </a:pPr>
            <a:r>
              <a:rPr lang="de-DE" altLang="de-DE" sz="2000" dirty="0">
                <a:solidFill>
                  <a:schemeClr val="accent6">
                    <a:lumMod val="75000"/>
                  </a:schemeClr>
                </a:solidFill>
              </a:rPr>
              <a:t>Based on past data, </a:t>
            </a:r>
            <a:br>
              <a:rPr lang="de-DE" altLang="de-DE" sz="2000" dirty="0">
                <a:solidFill>
                  <a:schemeClr val="accent6">
                    <a:lumMod val="75000"/>
                  </a:schemeClr>
                </a:solidFill>
              </a:rPr>
            </a:br>
            <a:r>
              <a:rPr lang="de-DE" altLang="de-DE" sz="2000" dirty="0">
                <a:solidFill>
                  <a:schemeClr val="accent6">
                    <a:lumMod val="75000"/>
                  </a:schemeClr>
                </a:solidFill>
              </a:rPr>
              <a:t>we found a Common Trend </a:t>
            </a:r>
            <a:br>
              <a:rPr lang="de-DE" altLang="de-DE" sz="2000" dirty="0">
                <a:solidFill>
                  <a:schemeClr val="accent6">
                    <a:lumMod val="75000"/>
                  </a:schemeClr>
                </a:solidFill>
              </a:rPr>
            </a:br>
            <a:r>
              <a:rPr lang="de-DE" altLang="de-DE" sz="2000" dirty="0">
                <a:solidFill>
                  <a:schemeClr val="accent6">
                    <a:lumMod val="75000"/>
                  </a:schemeClr>
                </a:solidFill>
              </a:rPr>
              <a:t>in all Steel Companies </a:t>
            </a:r>
            <a:br>
              <a:rPr lang="de-DE" altLang="de-DE" sz="2000" dirty="0">
                <a:solidFill>
                  <a:schemeClr val="accent6">
                    <a:lumMod val="75000"/>
                  </a:schemeClr>
                </a:solidFill>
              </a:rPr>
            </a:br>
            <a:r>
              <a:rPr lang="de-DE" altLang="de-DE" sz="2000" dirty="0">
                <a:solidFill>
                  <a:schemeClr val="accent6">
                    <a:lumMod val="75000"/>
                  </a:schemeClr>
                </a:solidFill>
              </a:rPr>
              <a:t>except Coal India Ltd</a:t>
            </a:r>
          </a:p>
        </p:txBody>
      </p:sp>
      <p:sp>
        <p:nvSpPr>
          <p:cNvPr id="5" name="TextBox 4">
            <a:extLst>
              <a:ext uri="{FF2B5EF4-FFF2-40B4-BE49-F238E27FC236}">
                <a16:creationId xmlns:a16="http://schemas.microsoft.com/office/drawing/2014/main" id="{28B5BD9D-CA38-1480-21AD-DC93EFF6E455}"/>
              </a:ext>
            </a:extLst>
          </p:cNvPr>
          <p:cNvSpPr txBox="1"/>
          <p:nvPr/>
        </p:nvSpPr>
        <p:spPr>
          <a:xfrm>
            <a:off x="4234202" y="2951343"/>
            <a:ext cx="2906128" cy="1231106"/>
          </a:xfrm>
          <a:prstGeom prst="rect">
            <a:avLst/>
          </a:prstGeom>
          <a:noFill/>
        </p:spPr>
        <p:txBody>
          <a:bodyPr wrap="square" lIns="0" tIns="0" rIns="0" bIns="0" numCol="1" rtlCol="0">
            <a:spAutoFit/>
          </a:bodyPr>
          <a:lstStyle/>
          <a:p>
            <a:pPr marL="342900" indent="-342900" algn="ctr">
              <a:buFont typeface="Wingdings" panose="05000000000000000000" pitchFamily="2" charset="2"/>
              <a:buChar char="ü"/>
            </a:pPr>
            <a:r>
              <a:rPr lang="de-DE" altLang="de-DE" sz="2000" dirty="0">
                <a:solidFill>
                  <a:schemeClr val="accent6">
                    <a:lumMod val="75000"/>
                  </a:schemeClr>
                </a:solidFill>
              </a:rPr>
              <a:t>Economic crisis affected all</a:t>
            </a:r>
            <a:br>
              <a:rPr lang="de-DE" altLang="de-DE" sz="2000" dirty="0">
                <a:solidFill>
                  <a:schemeClr val="accent6">
                    <a:lumMod val="75000"/>
                  </a:schemeClr>
                </a:solidFill>
              </a:rPr>
            </a:br>
            <a:r>
              <a:rPr lang="de-DE" altLang="de-DE" sz="2000" dirty="0">
                <a:solidFill>
                  <a:schemeClr val="accent6">
                    <a:lumMod val="75000"/>
                  </a:schemeClr>
                </a:solidFill>
              </a:rPr>
              <a:t> Steel Companies except </a:t>
            </a:r>
            <a:br>
              <a:rPr lang="de-DE" altLang="de-DE" sz="2000" dirty="0">
                <a:solidFill>
                  <a:schemeClr val="accent6">
                    <a:lumMod val="75000"/>
                  </a:schemeClr>
                </a:solidFill>
              </a:rPr>
            </a:br>
            <a:r>
              <a:rPr lang="de-DE" altLang="de-DE" sz="2000" dirty="0">
                <a:solidFill>
                  <a:schemeClr val="accent6">
                    <a:lumMod val="75000"/>
                  </a:schemeClr>
                </a:solidFill>
              </a:rPr>
              <a:t>Coal India Ltd </a:t>
            </a:r>
          </a:p>
        </p:txBody>
      </p:sp>
      <p:sp>
        <p:nvSpPr>
          <p:cNvPr id="6" name="TextBox 5">
            <a:extLst>
              <a:ext uri="{FF2B5EF4-FFF2-40B4-BE49-F238E27FC236}">
                <a16:creationId xmlns:a16="http://schemas.microsoft.com/office/drawing/2014/main" id="{58525564-5172-44FE-DA61-7F98DF53097E}"/>
              </a:ext>
            </a:extLst>
          </p:cNvPr>
          <p:cNvSpPr txBox="1"/>
          <p:nvPr/>
        </p:nvSpPr>
        <p:spPr>
          <a:xfrm>
            <a:off x="4314471" y="4666910"/>
            <a:ext cx="3329907" cy="1231106"/>
          </a:xfrm>
          <a:prstGeom prst="rect">
            <a:avLst/>
          </a:prstGeom>
          <a:noFill/>
        </p:spPr>
        <p:txBody>
          <a:bodyPr wrap="square" lIns="0" tIns="0" rIns="0" bIns="0" numCol="1" rtlCol="0">
            <a:spAutoFit/>
          </a:bodyPr>
          <a:lstStyle/>
          <a:p>
            <a:pPr marL="342900" indent="-342900">
              <a:buFont typeface="Wingdings" panose="05000000000000000000" pitchFamily="2" charset="2"/>
              <a:buChar char="ü"/>
            </a:pPr>
            <a:r>
              <a:rPr lang="de-DE" altLang="de-DE" sz="2000" dirty="0">
                <a:solidFill>
                  <a:srgbClr val="FFFF00"/>
                </a:solidFill>
              </a:rPr>
              <a:t>Coal India‘s ability to withstand the economic crisis may position it as a Safe Haven Investment</a:t>
            </a:r>
          </a:p>
        </p:txBody>
      </p:sp>
    </p:spTree>
    <p:custDataLst>
      <p:tags r:id="rId1"/>
    </p:custDataLst>
    <p:extLst>
      <p:ext uri="{BB962C8B-B14F-4D97-AF65-F5344CB8AC3E}">
        <p14:creationId xmlns:p14="http://schemas.microsoft.com/office/powerpoint/2010/main" val="4202979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22A0192-33CB-A5C6-30C7-8D7ABADD87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87194" y="-6675147"/>
            <a:ext cx="3539975" cy="181469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9A36E63-35D2-94BD-0F88-95E217B410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02885" y="-4452116"/>
            <a:ext cx="3571356" cy="183171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28B06E8-340D-0833-ADDC-B84581E2EB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87194" y="-2212068"/>
            <a:ext cx="3571355" cy="183171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248A950-7CBA-94C8-2DF8-EEBEE82995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8281" y="-5980077"/>
            <a:ext cx="4146799" cy="212199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41D5DAFC-8781-5E21-57E3-AB375BA09CB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8281" y="-3431116"/>
            <a:ext cx="4146799" cy="21268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E6921AA-F7BD-6C6E-0774-B76FABEFD84A}"/>
              </a:ext>
            </a:extLst>
          </p:cNvPr>
          <p:cNvPicPr>
            <a:picLocks noChangeAspect="1"/>
          </p:cNvPicPr>
          <p:nvPr/>
        </p:nvPicPr>
        <p:blipFill>
          <a:blip r:embed="rId12"/>
          <a:stretch>
            <a:fillRect/>
          </a:stretch>
        </p:blipFill>
        <p:spPr>
          <a:xfrm>
            <a:off x="-8838771" y="-7062834"/>
            <a:ext cx="10934857" cy="5668878"/>
          </a:xfrm>
          <a:prstGeom prst="rect">
            <a:avLst/>
          </a:prstGeom>
        </p:spPr>
      </p:pic>
      <p:sp>
        <p:nvSpPr>
          <p:cNvPr id="7" name="TextBox 6">
            <a:extLst>
              <a:ext uri="{FF2B5EF4-FFF2-40B4-BE49-F238E27FC236}">
                <a16:creationId xmlns:a16="http://schemas.microsoft.com/office/drawing/2014/main" id="{64311AF0-A280-316A-485B-DDF43EB1F9B7}"/>
              </a:ext>
            </a:extLst>
          </p:cNvPr>
          <p:cNvSpPr txBox="1"/>
          <p:nvPr/>
        </p:nvSpPr>
        <p:spPr>
          <a:xfrm>
            <a:off x="900272" y="505844"/>
            <a:ext cx="6160928" cy="430887"/>
          </a:xfrm>
          <a:prstGeom prst="rect">
            <a:avLst/>
          </a:prstGeom>
          <a:noFill/>
        </p:spPr>
        <p:txBody>
          <a:bodyPr wrap="square" lIns="0" tIns="0" rIns="0" bIns="0" numCol="1" rtlCol="0">
            <a:spAutoFit/>
          </a:bodyPr>
          <a:lstStyle/>
          <a:p>
            <a:r>
              <a:rPr lang="de-DE" altLang="de-DE" sz="2800" dirty="0">
                <a:latin typeface="Segoe UI Black" panose="020B0A02040204020203" pitchFamily="34" charset="0"/>
                <a:ea typeface="Segoe UI Black" panose="020B0A02040204020203" pitchFamily="34" charset="0"/>
              </a:rPr>
              <a:t>Morning and Evening Star pattern</a:t>
            </a:r>
          </a:p>
        </p:txBody>
      </p:sp>
      <p:pic>
        <p:nvPicPr>
          <p:cNvPr id="9" name="Picture 8">
            <a:extLst>
              <a:ext uri="{FF2B5EF4-FFF2-40B4-BE49-F238E27FC236}">
                <a16:creationId xmlns:a16="http://schemas.microsoft.com/office/drawing/2014/main" id="{4A8E1BD0-AC45-8BF9-580B-48F674409B1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96086" y="1121012"/>
            <a:ext cx="8450520" cy="5519271"/>
          </a:xfrm>
          <a:prstGeom prst="rect">
            <a:avLst/>
          </a:prstGeom>
        </p:spPr>
      </p:pic>
      <p:sp>
        <p:nvSpPr>
          <p:cNvPr id="11" name="Oval 10">
            <a:extLst>
              <a:ext uri="{FF2B5EF4-FFF2-40B4-BE49-F238E27FC236}">
                <a16:creationId xmlns:a16="http://schemas.microsoft.com/office/drawing/2014/main" id="{E2AF0CFC-6AEA-BE2F-4755-BF74B57A67BF}"/>
              </a:ext>
            </a:extLst>
          </p:cNvPr>
          <p:cNvSpPr/>
          <p:nvPr/>
        </p:nvSpPr>
        <p:spPr>
          <a:xfrm>
            <a:off x="5097298" y="2275840"/>
            <a:ext cx="785342" cy="2346959"/>
          </a:xfrm>
          <a:prstGeom prst="ellipse">
            <a:avLst/>
          </a:prstGeom>
          <a:noFill/>
          <a:ln w="38100">
            <a:solidFill>
              <a:schemeClr val="accent6">
                <a:lumMod val="5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Connector: Curved 13">
            <a:extLst>
              <a:ext uri="{FF2B5EF4-FFF2-40B4-BE49-F238E27FC236}">
                <a16:creationId xmlns:a16="http://schemas.microsoft.com/office/drawing/2014/main" id="{335358B5-C199-C8B9-F919-913F3C3228EB}"/>
              </a:ext>
            </a:extLst>
          </p:cNvPr>
          <p:cNvCxnSpPr>
            <a:cxnSpLocks/>
          </p:cNvCxnSpPr>
          <p:nvPr/>
        </p:nvCxnSpPr>
        <p:spPr>
          <a:xfrm flipV="1">
            <a:off x="5953760" y="2350723"/>
            <a:ext cx="873760" cy="839517"/>
          </a:xfrm>
          <a:prstGeom prst="curvedConnector3">
            <a:avLst/>
          </a:prstGeom>
          <a:ln w="254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8D631D-EEA7-94F2-1A39-EFF6F493158C}"/>
              </a:ext>
            </a:extLst>
          </p:cNvPr>
          <p:cNvSpPr txBox="1"/>
          <p:nvPr/>
        </p:nvSpPr>
        <p:spPr>
          <a:xfrm>
            <a:off x="6690623" y="1860341"/>
            <a:ext cx="1016000" cy="830997"/>
          </a:xfrm>
          <a:prstGeom prst="rect">
            <a:avLst/>
          </a:prstGeom>
          <a:noFill/>
          <a:ln>
            <a:noFill/>
          </a:ln>
        </p:spPr>
        <p:txBody>
          <a:bodyPr wrap="square" rtlCol="0">
            <a:spAutoFit/>
          </a:bodyPr>
          <a:lstStyle/>
          <a:p>
            <a:pPr algn="ctr"/>
            <a:r>
              <a:rPr lang="en-IN" sz="1600" dirty="0">
                <a:solidFill>
                  <a:schemeClr val="accent6">
                    <a:lumMod val="50000"/>
                  </a:schemeClr>
                </a:solidFill>
              </a:rPr>
              <a:t>Morning Star Pattern</a:t>
            </a:r>
          </a:p>
        </p:txBody>
      </p:sp>
      <p:cxnSp>
        <p:nvCxnSpPr>
          <p:cNvPr id="18" name="Straight Arrow Connector 17">
            <a:extLst>
              <a:ext uri="{FF2B5EF4-FFF2-40B4-BE49-F238E27FC236}">
                <a16:creationId xmlns:a16="http://schemas.microsoft.com/office/drawing/2014/main" id="{69FCC0C5-E7FD-6414-F4BA-B972CF702A82}"/>
              </a:ext>
            </a:extLst>
          </p:cNvPr>
          <p:cNvCxnSpPr>
            <a:cxnSpLocks/>
          </p:cNvCxnSpPr>
          <p:nvPr/>
        </p:nvCxnSpPr>
        <p:spPr>
          <a:xfrm flipV="1">
            <a:off x="5633983" y="1860341"/>
            <a:ext cx="228600" cy="1329899"/>
          </a:xfrm>
          <a:prstGeom prst="straightConnector1">
            <a:avLst/>
          </a:prstGeom>
          <a:ln>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19" name="TextBox 18">
            <a:extLst>
              <a:ext uri="{FF2B5EF4-FFF2-40B4-BE49-F238E27FC236}">
                <a16:creationId xmlns:a16="http://schemas.microsoft.com/office/drawing/2014/main" id="{700C6ABA-0997-5C18-3401-B9F579CD2C3C}"/>
              </a:ext>
            </a:extLst>
          </p:cNvPr>
          <p:cNvSpPr txBox="1"/>
          <p:nvPr/>
        </p:nvSpPr>
        <p:spPr>
          <a:xfrm>
            <a:off x="5369560" y="1301988"/>
            <a:ext cx="1168400" cy="369332"/>
          </a:xfrm>
          <a:prstGeom prst="rect">
            <a:avLst/>
          </a:prstGeom>
          <a:noFill/>
        </p:spPr>
        <p:txBody>
          <a:bodyPr wrap="square" rtlCol="0">
            <a:spAutoFit/>
          </a:bodyPr>
          <a:lstStyle/>
          <a:p>
            <a:r>
              <a:rPr lang="en-IN" dirty="0">
                <a:solidFill>
                  <a:schemeClr val="accent6">
                    <a:lumMod val="75000"/>
                  </a:schemeClr>
                </a:solidFill>
              </a:rPr>
              <a:t>UP - Trend</a:t>
            </a:r>
          </a:p>
        </p:txBody>
      </p:sp>
      <p:sp>
        <p:nvSpPr>
          <p:cNvPr id="22" name="Oval 21">
            <a:extLst>
              <a:ext uri="{FF2B5EF4-FFF2-40B4-BE49-F238E27FC236}">
                <a16:creationId xmlns:a16="http://schemas.microsoft.com/office/drawing/2014/main" id="{809707C4-FD8F-9007-CF67-4C564142E4A1}"/>
              </a:ext>
            </a:extLst>
          </p:cNvPr>
          <p:cNvSpPr/>
          <p:nvPr/>
        </p:nvSpPr>
        <p:spPr>
          <a:xfrm>
            <a:off x="9400480" y="2982574"/>
            <a:ext cx="621728" cy="1955186"/>
          </a:xfrm>
          <a:prstGeom prst="ellipse">
            <a:avLst/>
          </a:prstGeom>
          <a:noFill/>
          <a:ln w="38100">
            <a:solidFill>
              <a:schemeClr val="accent6">
                <a:lumMod val="5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 name="Connector: Curved 22">
            <a:extLst>
              <a:ext uri="{FF2B5EF4-FFF2-40B4-BE49-F238E27FC236}">
                <a16:creationId xmlns:a16="http://schemas.microsoft.com/office/drawing/2014/main" id="{8E4DDA87-58F3-0741-DD4D-3C4A4417EA8F}"/>
              </a:ext>
            </a:extLst>
          </p:cNvPr>
          <p:cNvCxnSpPr>
            <a:cxnSpLocks/>
          </p:cNvCxnSpPr>
          <p:nvPr/>
        </p:nvCxnSpPr>
        <p:spPr>
          <a:xfrm flipV="1">
            <a:off x="10093328" y="2888756"/>
            <a:ext cx="873760" cy="839517"/>
          </a:xfrm>
          <a:prstGeom prst="curvedConnector3">
            <a:avLst/>
          </a:prstGeom>
          <a:ln w="254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725A33F-5F1C-F580-FD17-BE5E16838F17}"/>
              </a:ext>
            </a:extLst>
          </p:cNvPr>
          <p:cNvSpPr txBox="1"/>
          <p:nvPr/>
        </p:nvSpPr>
        <p:spPr>
          <a:xfrm>
            <a:off x="10830191" y="2398374"/>
            <a:ext cx="1016000" cy="830997"/>
          </a:xfrm>
          <a:prstGeom prst="rect">
            <a:avLst/>
          </a:prstGeom>
          <a:noFill/>
          <a:ln>
            <a:noFill/>
          </a:ln>
        </p:spPr>
        <p:txBody>
          <a:bodyPr wrap="square" rtlCol="0">
            <a:spAutoFit/>
          </a:bodyPr>
          <a:lstStyle/>
          <a:p>
            <a:pPr algn="ctr"/>
            <a:r>
              <a:rPr lang="en-IN" sz="1600" dirty="0">
                <a:solidFill>
                  <a:srgbClr val="FF0000"/>
                </a:solidFill>
              </a:rPr>
              <a:t>Evening Star Pattern</a:t>
            </a:r>
          </a:p>
        </p:txBody>
      </p:sp>
      <p:cxnSp>
        <p:nvCxnSpPr>
          <p:cNvPr id="25" name="Straight Arrow Connector 24">
            <a:extLst>
              <a:ext uri="{FF2B5EF4-FFF2-40B4-BE49-F238E27FC236}">
                <a16:creationId xmlns:a16="http://schemas.microsoft.com/office/drawing/2014/main" id="{50BBE686-994F-6065-6EA3-B259907E3AAF}"/>
              </a:ext>
            </a:extLst>
          </p:cNvPr>
          <p:cNvCxnSpPr>
            <a:cxnSpLocks/>
          </p:cNvCxnSpPr>
          <p:nvPr/>
        </p:nvCxnSpPr>
        <p:spPr>
          <a:xfrm>
            <a:off x="9877612" y="3229371"/>
            <a:ext cx="431431" cy="833734"/>
          </a:xfrm>
          <a:prstGeom prst="straightConnector1">
            <a:avLst/>
          </a:prstGeom>
          <a:ln>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26" name="TextBox 25">
            <a:extLst>
              <a:ext uri="{FF2B5EF4-FFF2-40B4-BE49-F238E27FC236}">
                <a16:creationId xmlns:a16="http://schemas.microsoft.com/office/drawing/2014/main" id="{182A5AB8-4732-249D-D4C1-A810154ABA44}"/>
              </a:ext>
            </a:extLst>
          </p:cNvPr>
          <p:cNvSpPr txBox="1"/>
          <p:nvPr/>
        </p:nvSpPr>
        <p:spPr>
          <a:xfrm>
            <a:off x="9076983" y="2585815"/>
            <a:ext cx="1679864" cy="369332"/>
          </a:xfrm>
          <a:prstGeom prst="rect">
            <a:avLst/>
          </a:prstGeom>
          <a:noFill/>
        </p:spPr>
        <p:txBody>
          <a:bodyPr wrap="square" rtlCol="0">
            <a:spAutoFit/>
          </a:bodyPr>
          <a:lstStyle/>
          <a:p>
            <a:r>
              <a:rPr lang="en-IN" dirty="0">
                <a:solidFill>
                  <a:srgbClr val="FF0000"/>
                </a:solidFill>
              </a:rPr>
              <a:t>Down - Trend</a:t>
            </a:r>
          </a:p>
        </p:txBody>
      </p:sp>
    </p:spTree>
    <p:custDataLst>
      <p:tags r:id="rId1"/>
    </p:custDataLst>
    <p:extLst>
      <p:ext uri="{BB962C8B-B14F-4D97-AF65-F5344CB8AC3E}">
        <p14:creationId xmlns:p14="http://schemas.microsoft.com/office/powerpoint/2010/main" val="814641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750"/>
                                        <p:tgtEl>
                                          <p:spTgt spid="14"/>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1000"/>
                                        <p:tgtEl>
                                          <p:spTgt spid="1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Effect transition="in" filter="wipe(left)">
                                      <p:cBhvr>
                                        <p:cTn id="35" dur="1000"/>
                                        <p:tgtEl>
                                          <p:spTgt spid="19">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10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down)">
                                      <p:cBhvr>
                                        <p:cTn id="45" dur="750"/>
                                        <p:tgtEl>
                                          <p:spTgt spid="23"/>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ppt_x</p:attrName>
                                        </p:attrNameLst>
                                      </p:cBhvr>
                                      <p:tavLst>
                                        <p:tav tm="0">
                                          <p:val>
                                            <p:strVal val="#ppt_x"/>
                                          </p:val>
                                        </p:tav>
                                        <p:tav tm="100000">
                                          <p:val>
                                            <p:strVal val="#ppt_x"/>
                                          </p:val>
                                        </p:tav>
                                      </p:tavLst>
                                    </p:anim>
                                    <p:anim calcmode="lin" valueType="num">
                                      <p:cBhvr>
                                        <p:cTn id="5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up)">
                                      <p:cBhvr>
                                        <p:cTn id="55" dur="1000"/>
                                        <p:tgtEl>
                                          <p:spTgt spid="25"/>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6">
                                            <p:txEl>
                                              <p:pRg st="0" end="0"/>
                                            </p:txEl>
                                          </p:spTgt>
                                        </p:tgtEl>
                                        <p:attrNameLst>
                                          <p:attrName>style.visibility</p:attrName>
                                        </p:attrNameLst>
                                      </p:cBhvr>
                                      <p:to>
                                        <p:strVal val="visible"/>
                                      </p:to>
                                    </p:set>
                                    <p:animEffect transition="in" filter="wipe(left)">
                                      <p:cBhvr>
                                        <p:cTn id="58" dur="10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5" grpId="0" animBg="1"/>
      <p:bldP spid="19" grpId="0" build="allAtOnce"/>
      <p:bldP spid="22" grpId="0" animBg="1"/>
      <p:bldP spid="24" grpId="0"/>
      <p:bldP spid="26" grpId="0"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294695-DB6B-CF07-CF64-7997F2BA22C2}"/>
              </a:ext>
            </a:extLst>
          </p:cNvPr>
          <p:cNvPicPr>
            <a:picLocks noChangeAspect="1"/>
          </p:cNvPicPr>
          <p:nvPr/>
        </p:nvPicPr>
        <p:blipFill>
          <a:blip r:embed="rId4"/>
          <a:stretch>
            <a:fillRect/>
          </a:stretch>
        </p:blipFill>
        <p:spPr>
          <a:xfrm>
            <a:off x="1513840" y="1058940"/>
            <a:ext cx="10088880" cy="5532599"/>
          </a:xfrm>
          <a:prstGeom prst="rect">
            <a:avLst/>
          </a:prstGeom>
        </p:spPr>
      </p:pic>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22A0192-33CB-A5C6-30C7-8D7ABADD87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87194" y="-6675147"/>
            <a:ext cx="3539975" cy="181469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9A36E63-35D2-94BD-0F88-95E217B410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02885" y="-4452116"/>
            <a:ext cx="3571356" cy="183171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28B06E8-340D-0833-ADDC-B84581E2EB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87194" y="-2212068"/>
            <a:ext cx="3571355" cy="183171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248A950-7CBA-94C8-2DF8-EEBEE829958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8281" y="-5980077"/>
            <a:ext cx="4146799" cy="212199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41D5DAFC-8781-5E21-57E3-AB375BA09C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88281" y="-3431116"/>
            <a:ext cx="4146799" cy="21268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E6921AA-F7BD-6C6E-0774-B76FABEFD84A}"/>
              </a:ext>
            </a:extLst>
          </p:cNvPr>
          <p:cNvPicPr>
            <a:picLocks noChangeAspect="1"/>
          </p:cNvPicPr>
          <p:nvPr/>
        </p:nvPicPr>
        <p:blipFill>
          <a:blip r:embed="rId13"/>
          <a:stretch>
            <a:fillRect/>
          </a:stretch>
        </p:blipFill>
        <p:spPr>
          <a:xfrm>
            <a:off x="-8838771" y="-7062834"/>
            <a:ext cx="10934857" cy="5668878"/>
          </a:xfrm>
          <a:prstGeom prst="rect">
            <a:avLst/>
          </a:prstGeom>
        </p:spPr>
      </p:pic>
      <p:sp>
        <p:nvSpPr>
          <p:cNvPr id="7" name="TextBox 6">
            <a:extLst>
              <a:ext uri="{FF2B5EF4-FFF2-40B4-BE49-F238E27FC236}">
                <a16:creationId xmlns:a16="http://schemas.microsoft.com/office/drawing/2014/main" id="{64311AF0-A280-316A-485B-DDF43EB1F9B7}"/>
              </a:ext>
            </a:extLst>
          </p:cNvPr>
          <p:cNvSpPr txBox="1"/>
          <p:nvPr/>
        </p:nvSpPr>
        <p:spPr>
          <a:xfrm>
            <a:off x="900272" y="505844"/>
            <a:ext cx="6160928" cy="430887"/>
          </a:xfrm>
          <a:prstGeom prst="rect">
            <a:avLst/>
          </a:prstGeom>
          <a:noFill/>
        </p:spPr>
        <p:txBody>
          <a:bodyPr wrap="square" lIns="0" tIns="0" rIns="0" bIns="0" numCol="1" rtlCol="0">
            <a:spAutoFit/>
          </a:bodyPr>
          <a:lstStyle/>
          <a:p>
            <a:r>
              <a:rPr lang="de-DE" altLang="de-DE" sz="2800" dirty="0">
                <a:latin typeface="Segoe UI Black" panose="020B0A02040204020203" pitchFamily="34" charset="0"/>
                <a:ea typeface="Segoe UI Black" panose="020B0A02040204020203" pitchFamily="34" charset="0"/>
              </a:rPr>
              <a:t>Morning and Evening Star pattern</a:t>
            </a:r>
          </a:p>
        </p:txBody>
      </p:sp>
      <p:sp>
        <p:nvSpPr>
          <p:cNvPr id="11" name="Oval 10">
            <a:extLst>
              <a:ext uri="{FF2B5EF4-FFF2-40B4-BE49-F238E27FC236}">
                <a16:creationId xmlns:a16="http://schemas.microsoft.com/office/drawing/2014/main" id="{E2AF0CFC-6AEA-BE2F-4755-BF74B57A67BF}"/>
              </a:ext>
            </a:extLst>
          </p:cNvPr>
          <p:cNvSpPr/>
          <p:nvPr/>
        </p:nvSpPr>
        <p:spPr>
          <a:xfrm>
            <a:off x="5097298" y="3667761"/>
            <a:ext cx="785342" cy="955038"/>
          </a:xfrm>
          <a:prstGeom prst="ellipse">
            <a:avLst/>
          </a:prstGeom>
          <a:noFill/>
          <a:ln w="38100">
            <a:solidFill>
              <a:schemeClr val="accent6">
                <a:lumMod val="5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Connector: Curved 13">
            <a:extLst>
              <a:ext uri="{FF2B5EF4-FFF2-40B4-BE49-F238E27FC236}">
                <a16:creationId xmlns:a16="http://schemas.microsoft.com/office/drawing/2014/main" id="{335358B5-C199-C8B9-F919-913F3C3228EB}"/>
              </a:ext>
            </a:extLst>
          </p:cNvPr>
          <p:cNvCxnSpPr>
            <a:cxnSpLocks/>
          </p:cNvCxnSpPr>
          <p:nvPr/>
        </p:nvCxnSpPr>
        <p:spPr>
          <a:xfrm>
            <a:off x="5862322" y="4385069"/>
            <a:ext cx="373694" cy="359939"/>
          </a:xfrm>
          <a:prstGeom prst="curvedConnector3">
            <a:avLst/>
          </a:prstGeom>
          <a:ln w="254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8D631D-EEA7-94F2-1A39-EFF6F493158C}"/>
              </a:ext>
            </a:extLst>
          </p:cNvPr>
          <p:cNvSpPr txBox="1"/>
          <p:nvPr/>
        </p:nvSpPr>
        <p:spPr>
          <a:xfrm>
            <a:off x="6096000" y="4421778"/>
            <a:ext cx="1016000" cy="830997"/>
          </a:xfrm>
          <a:prstGeom prst="rect">
            <a:avLst/>
          </a:prstGeom>
          <a:noFill/>
          <a:ln>
            <a:noFill/>
          </a:ln>
        </p:spPr>
        <p:txBody>
          <a:bodyPr wrap="square" rtlCol="0">
            <a:spAutoFit/>
          </a:bodyPr>
          <a:lstStyle/>
          <a:p>
            <a:pPr algn="ctr"/>
            <a:r>
              <a:rPr lang="en-IN" sz="1600" dirty="0">
                <a:solidFill>
                  <a:schemeClr val="accent6">
                    <a:lumMod val="50000"/>
                  </a:schemeClr>
                </a:solidFill>
              </a:rPr>
              <a:t>Morning Star Pattern</a:t>
            </a:r>
          </a:p>
        </p:txBody>
      </p:sp>
      <p:cxnSp>
        <p:nvCxnSpPr>
          <p:cNvPr id="18" name="Straight Arrow Connector 17">
            <a:extLst>
              <a:ext uri="{FF2B5EF4-FFF2-40B4-BE49-F238E27FC236}">
                <a16:creationId xmlns:a16="http://schemas.microsoft.com/office/drawing/2014/main" id="{69FCC0C5-E7FD-6414-F4BA-B972CF702A82}"/>
              </a:ext>
            </a:extLst>
          </p:cNvPr>
          <p:cNvCxnSpPr>
            <a:cxnSpLocks/>
          </p:cNvCxnSpPr>
          <p:nvPr/>
        </p:nvCxnSpPr>
        <p:spPr>
          <a:xfrm flipV="1">
            <a:off x="5502568" y="2813872"/>
            <a:ext cx="666936" cy="1192492"/>
          </a:xfrm>
          <a:prstGeom prst="straightConnector1">
            <a:avLst/>
          </a:prstGeom>
          <a:ln>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19" name="TextBox 18">
            <a:extLst>
              <a:ext uri="{FF2B5EF4-FFF2-40B4-BE49-F238E27FC236}">
                <a16:creationId xmlns:a16="http://schemas.microsoft.com/office/drawing/2014/main" id="{700C6ABA-0997-5C18-3401-B9F579CD2C3C}"/>
              </a:ext>
            </a:extLst>
          </p:cNvPr>
          <p:cNvSpPr txBox="1"/>
          <p:nvPr/>
        </p:nvSpPr>
        <p:spPr>
          <a:xfrm>
            <a:off x="4752676" y="2919724"/>
            <a:ext cx="1168400" cy="369332"/>
          </a:xfrm>
          <a:prstGeom prst="rect">
            <a:avLst/>
          </a:prstGeom>
          <a:noFill/>
        </p:spPr>
        <p:txBody>
          <a:bodyPr wrap="square" rtlCol="0">
            <a:spAutoFit/>
          </a:bodyPr>
          <a:lstStyle/>
          <a:p>
            <a:r>
              <a:rPr lang="en-IN" dirty="0">
                <a:solidFill>
                  <a:schemeClr val="accent6">
                    <a:lumMod val="75000"/>
                  </a:schemeClr>
                </a:solidFill>
              </a:rPr>
              <a:t>UP - Trend</a:t>
            </a:r>
          </a:p>
        </p:txBody>
      </p:sp>
      <p:sp>
        <p:nvSpPr>
          <p:cNvPr id="16" name="TextBox 15">
            <a:extLst>
              <a:ext uri="{FF2B5EF4-FFF2-40B4-BE49-F238E27FC236}">
                <a16:creationId xmlns:a16="http://schemas.microsoft.com/office/drawing/2014/main" id="{8F615D18-EC6A-EF49-24BD-48B9EA340487}"/>
              </a:ext>
            </a:extLst>
          </p:cNvPr>
          <p:cNvSpPr txBox="1"/>
          <p:nvPr/>
        </p:nvSpPr>
        <p:spPr>
          <a:xfrm>
            <a:off x="1968836" y="1269303"/>
            <a:ext cx="1168400" cy="369332"/>
          </a:xfrm>
          <a:prstGeom prst="rect">
            <a:avLst/>
          </a:prstGeom>
          <a:noFill/>
        </p:spPr>
        <p:txBody>
          <a:bodyPr wrap="square" rtlCol="0">
            <a:spAutoFit/>
          </a:bodyPr>
          <a:lstStyle/>
          <a:p>
            <a:r>
              <a:rPr lang="en-IN" dirty="0">
                <a:solidFill>
                  <a:schemeClr val="bg1"/>
                </a:solidFill>
              </a:rPr>
              <a:t>Coal India</a:t>
            </a:r>
          </a:p>
        </p:txBody>
      </p:sp>
    </p:spTree>
    <p:custDataLst>
      <p:tags r:id="rId1"/>
    </p:custDataLst>
    <p:extLst>
      <p:ext uri="{BB962C8B-B14F-4D97-AF65-F5344CB8AC3E}">
        <p14:creationId xmlns:p14="http://schemas.microsoft.com/office/powerpoint/2010/main" val="3136866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wipe(left)">
                                      <p:cBhvr>
                                        <p:cTn id="17" dur="10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750"/>
                                        <p:tgtEl>
                                          <p:spTgt spid="14"/>
                                        </p:tgtEl>
                                      </p:cBhvr>
                                    </p:animEffect>
                                  </p:childTnLst>
                                </p:cTn>
                              </p:par>
                              <p:par>
                                <p:cTn id="28" presetID="42"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1000"/>
                                        <p:tgtEl>
                                          <p:spTgt spid="18"/>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wipe(left)">
                                      <p:cBhvr>
                                        <p:cTn id="40" dur="10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5" grpId="0" animBg="1"/>
      <p:bldP spid="19" grpId="0" build="allAtOnce"/>
      <p:bldP spid="16"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extLst>
              <a:ext uri="{837473B0-CC2E-450A-ABE3-18F120FF3D39}">
                <a1611:picAttrSrcUrl xmlns:a1611="http://schemas.microsoft.com/office/drawing/2016/11/main" r:id="rId3"/>
              </a:ext>
            </a:extLst>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CEE71-66BD-2085-328A-7C78DCC6EED9}"/>
              </a:ext>
            </a:extLst>
          </p:cNvPr>
          <p:cNvSpPr>
            <a:spLocks noGrp="1"/>
          </p:cNvSpPr>
          <p:nvPr>
            <p:ph type="title"/>
          </p:nvPr>
        </p:nvSpPr>
        <p:spPr>
          <a:xfrm>
            <a:off x="838200" y="335628"/>
            <a:ext cx="10515600" cy="1325563"/>
          </a:xfrm>
        </p:spPr>
        <p:txBody>
          <a:bodyPr/>
          <a:lstStyle/>
          <a:p>
            <a:r>
              <a:rPr lang="en-IN">
                <a:solidFill>
                  <a:schemeClr val="accent1">
                    <a:lumMod val="75000"/>
                  </a:schemeClr>
                </a:solidFill>
                <a:latin typeface="Bernard MT Condensed" panose="02050806060905020404" pitchFamily="18" charset="0"/>
              </a:rPr>
              <a:t>OUTLINE</a:t>
            </a:r>
            <a:endParaRPr lang="en-IN" dirty="0">
              <a:solidFill>
                <a:schemeClr val="accent1">
                  <a:lumMod val="75000"/>
                </a:schemeClr>
              </a:solidFill>
              <a:latin typeface="Bernard MT Condensed" panose="02050806060905020404" pitchFamily="18" charset="0"/>
            </a:endParaRPr>
          </a:p>
        </p:txBody>
      </p:sp>
      <p:pic>
        <p:nvPicPr>
          <p:cNvPr id="6" name="Picture 2">
            <a:extLst>
              <a:ext uri="{FF2B5EF4-FFF2-40B4-BE49-F238E27FC236}">
                <a16:creationId xmlns:a16="http://schemas.microsoft.com/office/drawing/2014/main" id="{B54EFAB2-0C01-60BC-97B7-154EDF2F22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0858" y="148866"/>
            <a:ext cx="1981200" cy="5429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suz="http://schemas.microsoft.com/office/powerpoint/2016/summaryzoom" Requires="psuz">
          <p:graphicFrame>
            <p:nvGraphicFramePr>
              <p:cNvPr id="9" name="Summary Zoom 8">
                <a:extLst>
                  <a:ext uri="{FF2B5EF4-FFF2-40B4-BE49-F238E27FC236}">
                    <a16:creationId xmlns:a16="http://schemas.microsoft.com/office/drawing/2014/main" id="{6FB3044B-B17E-9FFD-B0B8-83D4E6DA7FF5}"/>
                  </a:ext>
                </a:extLst>
              </p:cNvPr>
              <p:cNvGraphicFramePr>
                <a:graphicFrameLocks noChangeAspect="1"/>
              </p:cNvGraphicFramePr>
              <p:nvPr>
                <p:extLst>
                  <p:ext uri="{D42A27DB-BD31-4B8C-83A1-F6EECF244321}">
                    <p14:modId xmlns:p14="http://schemas.microsoft.com/office/powerpoint/2010/main" val="4073935397"/>
                  </p:ext>
                </p:extLst>
              </p:nvPr>
            </p:nvGraphicFramePr>
            <p:xfrm>
              <a:off x="838200" y="1825625"/>
              <a:ext cx="10515600" cy="4351338"/>
            </p:xfrm>
            <a:graphic>
              <a:graphicData uri="http://schemas.microsoft.com/office/powerpoint/2016/summaryzoom">
                <psuz:summaryZm>
                  <psuz:summaryZmObj sectionId="{08473E1C-7F6C-4C8A-9268-AAA99F8D8185}">
                    <psuz:zmPr id="{D2CC74E7-88F3-4929-A1BE-9A9CA0F8792F}" transitionDur="1000">
                      <p166:blipFill xmlns:p166="http://schemas.microsoft.com/office/powerpoint/2016/6/main">
                        <a:blip r:embed="rId5"/>
                        <a:stretch>
                          <a:fillRect/>
                        </a:stretch>
                      </p166:blipFill>
                      <p166:spPr xmlns:p166="http://schemas.microsoft.com/office/powerpoint/2016/6/main">
                        <a:xfrm>
                          <a:off x="407479" y="342010"/>
                          <a:ext cx="3154680" cy="1774508"/>
                        </a:xfrm>
                        <a:prstGeom prst="rect">
                          <a:avLst/>
                        </a:prstGeom>
                      </p166:spPr>
                    </psuz:zmPr>
                  </psuz:summaryZmObj>
                  <psuz:summaryZmObj sectionId="{61C54189-19F5-4643-9E73-C576C6D79410}">
                    <psuz:zmPr id="{C2DD1CB4-0281-4239-AD6D-AFCCB8DF2E0E}" transitionDur="1000">
                      <p166:blipFill xmlns:p166="http://schemas.microsoft.com/office/powerpoint/2016/6/main">
                        <a:blip r:embed="rId6"/>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330F0E34-6F50-4D43-B38B-D98FBAF0C759}">
                    <psuz:zmPr id="{01E9A34A-3CF0-4370-9BC2-8F3E0B9C7698}" transitionDur="1000">
                      <p166:blipFill xmlns:p166="http://schemas.microsoft.com/office/powerpoint/2016/6/main">
                        <a:blip r:embed="rId7"/>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E7B0852C-7361-4C23-B86C-F13A88592785}">
                    <psuz:zmPr id="{D46C41C8-92E2-427F-9F5E-A6D83245A25F}" transitionDur="1000">
                      <p166:blipFill xmlns:p166="http://schemas.microsoft.com/office/powerpoint/2016/6/main">
                        <a:blip r:embed="rId8"/>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90195178-62D2-46FF-B82F-1E68EC554169}">
                    <psuz:zmPr id="{E14962B9-9AE2-4D34-9D25-43E12858D947}" transitionDur="1000">
                      <p166:blipFill xmlns:p166="http://schemas.microsoft.com/office/powerpoint/2016/6/main">
                        <a:blip r:embed="rId9"/>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CFEF6BB0-2AF0-4A72-9E07-38499BC1D1FE}">
                    <psuz:zmPr id="{CA65DFC8-1D81-4904-A35B-E1258C66E8ED}" transitionDur="1000">
                      <p166:blipFill xmlns:p166="http://schemas.microsoft.com/office/powerpoint/2016/6/main">
                        <a:blip r:embed="rId10"/>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9" name="Summary Zoom 8">
                <a:extLst>
                  <a:ext uri="{FF2B5EF4-FFF2-40B4-BE49-F238E27FC236}">
                    <a16:creationId xmlns:a16="http://schemas.microsoft.com/office/drawing/2014/main" id="{6FB3044B-B17E-9FFD-B0B8-83D4E6DA7FF5}"/>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1245679" y="2167635"/>
                  <a:ext cx="3154680" cy="1774508"/>
                </a:xfrm>
                <a:prstGeom prst="rect">
                  <a:avLst/>
                </a:prstGeom>
              </p:spPr>
            </p:pic>
            <p:pic>
              <p:nvPicPr>
                <p:cNvPr id="4" name="Picture 4">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518660" y="2167635"/>
                  <a:ext cx="3154680" cy="1774508"/>
                </a:xfrm>
                <a:prstGeom prst="rect">
                  <a:avLst/>
                </a:prstGeom>
                <a:ln w="3175">
                  <a:solidFill>
                    <a:prstClr val="ltGray"/>
                  </a:solidFill>
                </a:ln>
              </p:spPr>
            </p:pic>
            <p:pic>
              <p:nvPicPr>
                <p:cNvPr id="5" name="Picture 5">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7791641" y="2167635"/>
                  <a:ext cx="3154680" cy="1774508"/>
                </a:xfrm>
                <a:prstGeom prst="rect">
                  <a:avLst/>
                </a:prstGeom>
                <a:ln w="3175">
                  <a:solidFill>
                    <a:prstClr val="ltGray"/>
                  </a:solidFill>
                </a:ln>
              </p:spPr>
            </p:pic>
            <p:pic>
              <p:nvPicPr>
                <p:cNvPr id="7" name="Picture 7">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1245679" y="4060444"/>
                  <a:ext cx="3154680" cy="1774508"/>
                </a:xfrm>
                <a:prstGeom prst="rect">
                  <a:avLst/>
                </a:prstGeom>
                <a:ln w="3175">
                  <a:solidFill>
                    <a:prstClr val="ltGray"/>
                  </a:solidFill>
                </a:ln>
              </p:spPr>
            </p:pic>
            <p:pic>
              <p:nvPicPr>
                <p:cNvPr id="8" name="Picture 8">
                  <a:hlinkClick r:id="rId15"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4518660" y="4060444"/>
                  <a:ext cx="3154680" cy="1774508"/>
                </a:xfrm>
                <a:prstGeom prst="rect">
                  <a:avLst/>
                </a:prstGeom>
                <a:ln w="3175">
                  <a:solidFill>
                    <a:prstClr val="ltGray"/>
                  </a:solidFill>
                </a:ln>
              </p:spPr>
            </p:pic>
            <p:pic>
              <p:nvPicPr>
                <p:cNvPr id="10" name="Picture 10">
                  <a:hlinkClick r:id="rId16"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7791641" y="4060444"/>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38869712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22A0192-33CB-A5C6-30C7-8D7ABADD87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87194" y="-6675147"/>
            <a:ext cx="3539975" cy="181469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9A36E63-35D2-94BD-0F88-95E217B410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02885" y="-4452116"/>
            <a:ext cx="3571356" cy="183171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28B06E8-340D-0833-ADDC-B84581E2EB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87194" y="-2212068"/>
            <a:ext cx="3571355" cy="183171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248A950-7CBA-94C8-2DF8-EEBEE82995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8281" y="-5980077"/>
            <a:ext cx="4146799" cy="212199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41D5DAFC-8781-5E21-57E3-AB375BA09CB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8281" y="-3431116"/>
            <a:ext cx="4146799" cy="21268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E6921AA-F7BD-6C6E-0774-B76FABEFD84A}"/>
              </a:ext>
            </a:extLst>
          </p:cNvPr>
          <p:cNvPicPr>
            <a:picLocks noChangeAspect="1"/>
          </p:cNvPicPr>
          <p:nvPr/>
        </p:nvPicPr>
        <p:blipFill>
          <a:blip r:embed="rId12"/>
          <a:stretch>
            <a:fillRect/>
          </a:stretch>
        </p:blipFill>
        <p:spPr>
          <a:xfrm>
            <a:off x="-8838771" y="-7062834"/>
            <a:ext cx="10934857" cy="5668878"/>
          </a:xfrm>
          <a:prstGeom prst="rect">
            <a:avLst/>
          </a:prstGeom>
        </p:spPr>
      </p:pic>
      <p:sp>
        <p:nvSpPr>
          <p:cNvPr id="7" name="TextBox 6">
            <a:extLst>
              <a:ext uri="{FF2B5EF4-FFF2-40B4-BE49-F238E27FC236}">
                <a16:creationId xmlns:a16="http://schemas.microsoft.com/office/drawing/2014/main" id="{64311AF0-A280-316A-485B-DDF43EB1F9B7}"/>
              </a:ext>
            </a:extLst>
          </p:cNvPr>
          <p:cNvSpPr txBox="1"/>
          <p:nvPr/>
        </p:nvSpPr>
        <p:spPr>
          <a:xfrm>
            <a:off x="900272" y="505844"/>
            <a:ext cx="6160928" cy="430887"/>
          </a:xfrm>
          <a:prstGeom prst="rect">
            <a:avLst/>
          </a:prstGeom>
          <a:noFill/>
        </p:spPr>
        <p:txBody>
          <a:bodyPr wrap="square" lIns="0" tIns="0" rIns="0" bIns="0" numCol="1" rtlCol="0">
            <a:spAutoFit/>
          </a:bodyPr>
          <a:lstStyle/>
          <a:p>
            <a:r>
              <a:rPr lang="de-DE" altLang="de-DE" sz="2800" dirty="0">
                <a:latin typeface="Segoe UI Black" panose="020B0A02040204020203" pitchFamily="34" charset="0"/>
                <a:ea typeface="Segoe UI Black" panose="020B0A02040204020203" pitchFamily="34" charset="0"/>
              </a:rPr>
              <a:t>Morning and Evening Star pattern</a:t>
            </a:r>
          </a:p>
        </p:txBody>
      </p:sp>
      <p:pic>
        <p:nvPicPr>
          <p:cNvPr id="9" name="Picture 8">
            <a:extLst>
              <a:ext uri="{FF2B5EF4-FFF2-40B4-BE49-F238E27FC236}">
                <a16:creationId xmlns:a16="http://schemas.microsoft.com/office/drawing/2014/main" id="{24E7C1A6-8DEF-6312-A219-01B16C89D3B0}"/>
              </a:ext>
            </a:extLst>
          </p:cNvPr>
          <p:cNvPicPr>
            <a:picLocks noChangeAspect="1"/>
          </p:cNvPicPr>
          <p:nvPr/>
        </p:nvPicPr>
        <p:blipFill>
          <a:blip r:embed="rId13"/>
          <a:stretch>
            <a:fillRect/>
          </a:stretch>
        </p:blipFill>
        <p:spPr>
          <a:xfrm>
            <a:off x="1503680" y="1549217"/>
            <a:ext cx="9398000" cy="4709343"/>
          </a:xfrm>
          <a:prstGeom prst="rect">
            <a:avLst/>
          </a:prstGeom>
        </p:spPr>
      </p:pic>
      <p:sp>
        <p:nvSpPr>
          <p:cNvPr id="11" name="Oval 10">
            <a:extLst>
              <a:ext uri="{FF2B5EF4-FFF2-40B4-BE49-F238E27FC236}">
                <a16:creationId xmlns:a16="http://schemas.microsoft.com/office/drawing/2014/main" id="{E2AF0CFC-6AEA-BE2F-4755-BF74B57A67BF}"/>
              </a:ext>
            </a:extLst>
          </p:cNvPr>
          <p:cNvSpPr/>
          <p:nvPr/>
        </p:nvSpPr>
        <p:spPr>
          <a:xfrm>
            <a:off x="2373593" y="2012645"/>
            <a:ext cx="666936" cy="1385693"/>
          </a:xfrm>
          <a:prstGeom prst="ellipse">
            <a:avLst/>
          </a:prstGeom>
          <a:noFill/>
          <a:ln w="38100">
            <a:solidFill>
              <a:schemeClr val="accent6">
                <a:lumMod val="5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Connector: Curved 13">
            <a:extLst>
              <a:ext uri="{FF2B5EF4-FFF2-40B4-BE49-F238E27FC236}">
                <a16:creationId xmlns:a16="http://schemas.microsoft.com/office/drawing/2014/main" id="{335358B5-C199-C8B9-F919-913F3C3228EB}"/>
              </a:ext>
            </a:extLst>
          </p:cNvPr>
          <p:cNvCxnSpPr>
            <a:cxnSpLocks/>
          </p:cNvCxnSpPr>
          <p:nvPr/>
        </p:nvCxnSpPr>
        <p:spPr>
          <a:xfrm rot="16200000" flipH="1">
            <a:off x="2750812" y="3362859"/>
            <a:ext cx="701533" cy="380523"/>
          </a:xfrm>
          <a:prstGeom prst="curvedConnector3">
            <a:avLst/>
          </a:prstGeom>
          <a:ln w="254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8D631D-EEA7-94F2-1A39-EFF6F493158C}"/>
              </a:ext>
            </a:extLst>
          </p:cNvPr>
          <p:cNvSpPr txBox="1"/>
          <p:nvPr/>
        </p:nvSpPr>
        <p:spPr>
          <a:xfrm>
            <a:off x="2873204" y="4006364"/>
            <a:ext cx="1016000" cy="830997"/>
          </a:xfrm>
          <a:prstGeom prst="rect">
            <a:avLst/>
          </a:prstGeom>
          <a:noFill/>
          <a:ln>
            <a:noFill/>
          </a:ln>
        </p:spPr>
        <p:txBody>
          <a:bodyPr wrap="square" rtlCol="0">
            <a:spAutoFit/>
          </a:bodyPr>
          <a:lstStyle/>
          <a:p>
            <a:pPr algn="ctr"/>
            <a:r>
              <a:rPr lang="en-IN" sz="1600" dirty="0">
                <a:solidFill>
                  <a:srgbClr val="FF0000"/>
                </a:solidFill>
              </a:rPr>
              <a:t>Evening Star Pattern</a:t>
            </a:r>
          </a:p>
        </p:txBody>
      </p:sp>
      <p:cxnSp>
        <p:nvCxnSpPr>
          <p:cNvPr id="18" name="Straight Arrow Connector 17">
            <a:extLst>
              <a:ext uri="{FF2B5EF4-FFF2-40B4-BE49-F238E27FC236}">
                <a16:creationId xmlns:a16="http://schemas.microsoft.com/office/drawing/2014/main" id="{69FCC0C5-E7FD-6414-F4BA-B972CF702A82}"/>
              </a:ext>
            </a:extLst>
          </p:cNvPr>
          <p:cNvCxnSpPr>
            <a:cxnSpLocks/>
          </p:cNvCxnSpPr>
          <p:nvPr/>
        </p:nvCxnSpPr>
        <p:spPr>
          <a:xfrm>
            <a:off x="3015218" y="1944401"/>
            <a:ext cx="540782" cy="991839"/>
          </a:xfrm>
          <a:prstGeom prst="straightConnector1">
            <a:avLst/>
          </a:prstGeom>
          <a:ln>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19" name="TextBox 18">
            <a:extLst>
              <a:ext uri="{FF2B5EF4-FFF2-40B4-BE49-F238E27FC236}">
                <a16:creationId xmlns:a16="http://schemas.microsoft.com/office/drawing/2014/main" id="{700C6ABA-0997-5C18-3401-B9F579CD2C3C}"/>
              </a:ext>
            </a:extLst>
          </p:cNvPr>
          <p:cNvSpPr txBox="1"/>
          <p:nvPr/>
        </p:nvSpPr>
        <p:spPr>
          <a:xfrm>
            <a:off x="3285609" y="2113293"/>
            <a:ext cx="1983404" cy="369332"/>
          </a:xfrm>
          <a:prstGeom prst="rect">
            <a:avLst/>
          </a:prstGeom>
          <a:noFill/>
        </p:spPr>
        <p:txBody>
          <a:bodyPr wrap="square" rtlCol="0">
            <a:spAutoFit/>
          </a:bodyPr>
          <a:lstStyle/>
          <a:p>
            <a:r>
              <a:rPr lang="en-IN" dirty="0">
                <a:solidFill>
                  <a:srgbClr val="FF0000"/>
                </a:solidFill>
              </a:rPr>
              <a:t>Down - Trend</a:t>
            </a:r>
          </a:p>
        </p:txBody>
      </p:sp>
      <p:sp>
        <p:nvSpPr>
          <p:cNvPr id="23" name="TextBox 22">
            <a:extLst>
              <a:ext uri="{FF2B5EF4-FFF2-40B4-BE49-F238E27FC236}">
                <a16:creationId xmlns:a16="http://schemas.microsoft.com/office/drawing/2014/main" id="{106C5B60-DF5A-C847-E5AB-EAD416AE682D}"/>
              </a:ext>
            </a:extLst>
          </p:cNvPr>
          <p:cNvSpPr txBox="1"/>
          <p:nvPr/>
        </p:nvSpPr>
        <p:spPr>
          <a:xfrm>
            <a:off x="8918276" y="1743961"/>
            <a:ext cx="1983404" cy="369332"/>
          </a:xfrm>
          <a:prstGeom prst="rect">
            <a:avLst/>
          </a:prstGeom>
          <a:noFill/>
        </p:spPr>
        <p:txBody>
          <a:bodyPr wrap="square" rtlCol="0">
            <a:spAutoFit/>
          </a:bodyPr>
          <a:lstStyle/>
          <a:p>
            <a:r>
              <a:rPr lang="en-IN" dirty="0" err="1">
                <a:solidFill>
                  <a:schemeClr val="bg1"/>
                </a:solidFill>
              </a:rPr>
              <a:t>Hindal</a:t>
            </a:r>
            <a:r>
              <a:rPr lang="en-IN" dirty="0">
                <a:solidFill>
                  <a:schemeClr val="bg1"/>
                </a:solidFill>
              </a:rPr>
              <a:t> Co</a:t>
            </a:r>
          </a:p>
        </p:txBody>
      </p:sp>
      <p:sp>
        <p:nvSpPr>
          <p:cNvPr id="24" name="TextBox 23">
            <a:extLst>
              <a:ext uri="{FF2B5EF4-FFF2-40B4-BE49-F238E27FC236}">
                <a16:creationId xmlns:a16="http://schemas.microsoft.com/office/drawing/2014/main" id="{39ACE29C-7C97-D62D-14A3-6CFCC4D6712F}"/>
              </a:ext>
            </a:extLst>
          </p:cNvPr>
          <p:cNvSpPr txBox="1"/>
          <p:nvPr/>
        </p:nvSpPr>
        <p:spPr>
          <a:xfrm>
            <a:off x="8918276" y="4615072"/>
            <a:ext cx="3169436" cy="430887"/>
          </a:xfrm>
          <a:prstGeom prst="rect">
            <a:avLst/>
          </a:prstGeom>
          <a:noFill/>
        </p:spPr>
        <p:txBody>
          <a:bodyPr wrap="square" lIns="0" tIns="0" rIns="0" bIns="0" numCol="1" rtlCol="0">
            <a:spAutoFit/>
          </a:bodyPr>
          <a:lstStyle/>
          <a:p>
            <a:r>
              <a:rPr lang="de-DE" altLang="de-DE" sz="2800" spc="300" dirty="0">
                <a:solidFill>
                  <a:schemeClr val="bg1"/>
                </a:solidFill>
              </a:rPr>
              <a:t>Insight</a:t>
            </a:r>
          </a:p>
        </p:txBody>
      </p:sp>
      <p:sp>
        <p:nvSpPr>
          <p:cNvPr id="25" name="TextBox 24">
            <a:extLst>
              <a:ext uri="{FF2B5EF4-FFF2-40B4-BE49-F238E27FC236}">
                <a16:creationId xmlns:a16="http://schemas.microsoft.com/office/drawing/2014/main" id="{C025D427-3999-E280-B8EA-ADFD478C0933}"/>
              </a:ext>
            </a:extLst>
          </p:cNvPr>
          <p:cNvSpPr txBox="1"/>
          <p:nvPr/>
        </p:nvSpPr>
        <p:spPr>
          <a:xfrm>
            <a:off x="7732244" y="5136758"/>
            <a:ext cx="3169436" cy="923330"/>
          </a:xfrm>
          <a:prstGeom prst="rect">
            <a:avLst/>
          </a:prstGeom>
          <a:noFill/>
        </p:spPr>
        <p:txBody>
          <a:bodyPr wrap="square" lIns="0" tIns="0" rIns="0" bIns="0" numCol="1" rtlCol="0">
            <a:spAutoFit/>
          </a:bodyPr>
          <a:lstStyle/>
          <a:p>
            <a:pPr marL="342900" indent="-342900" algn="ctr">
              <a:buFont typeface="Wingdings" panose="05000000000000000000" pitchFamily="2" charset="2"/>
              <a:buChar char="ü"/>
            </a:pPr>
            <a:r>
              <a:rPr lang="de-DE" altLang="de-DE" sz="2000" dirty="0">
                <a:solidFill>
                  <a:schemeClr val="accent2">
                    <a:lumMod val="75000"/>
                  </a:schemeClr>
                </a:solidFill>
              </a:rPr>
              <a:t>Morning and Evening Star Pattern helps in Inta-day and short term trading</a:t>
            </a:r>
          </a:p>
        </p:txBody>
      </p:sp>
    </p:spTree>
    <p:custDataLst>
      <p:tags r:id="rId1"/>
    </p:custDataLst>
    <p:extLst>
      <p:ext uri="{BB962C8B-B14F-4D97-AF65-F5344CB8AC3E}">
        <p14:creationId xmlns:p14="http://schemas.microsoft.com/office/powerpoint/2010/main" val="3854310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wipe(left)">
                                      <p:cBhvr>
                                        <p:cTn id="17" dur="1000"/>
                                        <p:tgtEl>
                                          <p:spTgt spid="2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750"/>
                                        <p:tgtEl>
                                          <p:spTgt spid="14"/>
                                        </p:tgtEl>
                                      </p:cBhvr>
                                    </p:animEffect>
                                  </p:childTnLst>
                                </p:cTn>
                              </p:par>
                              <p:par>
                                <p:cTn id="28" presetID="42"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1000"/>
                                        <p:tgtEl>
                                          <p:spTgt spid="18"/>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wipe(left)">
                                      <p:cBhvr>
                                        <p:cTn id="40" dur="1000"/>
                                        <p:tgtEl>
                                          <p:spTgt spid="19">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1000"/>
                                        <p:tgtEl>
                                          <p:spTgt spid="25"/>
                                        </p:tgtEl>
                                      </p:cBhvr>
                                    </p:animEffect>
                                    <p:anim calcmode="lin" valueType="num">
                                      <p:cBhvr>
                                        <p:cTn id="51" dur="1000" fill="hold"/>
                                        <p:tgtEl>
                                          <p:spTgt spid="25"/>
                                        </p:tgtEl>
                                        <p:attrNameLst>
                                          <p:attrName>ppt_x</p:attrName>
                                        </p:attrNameLst>
                                      </p:cBhvr>
                                      <p:tavLst>
                                        <p:tav tm="0">
                                          <p:val>
                                            <p:strVal val="#ppt_x"/>
                                          </p:val>
                                        </p:tav>
                                        <p:tav tm="100000">
                                          <p:val>
                                            <p:strVal val="#ppt_x"/>
                                          </p:val>
                                        </p:tav>
                                      </p:tavLst>
                                    </p:anim>
                                    <p:anim calcmode="lin" valueType="num">
                                      <p:cBhvr>
                                        <p:cTn id="5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5" grpId="0"/>
      <p:bldP spid="19" grpId="0" build="allAtOnce"/>
      <p:bldP spid="23" grpId="0" build="allAtOnce"/>
      <p:bldP spid="24" grpId="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EB9F724E-4C02-83FB-FD78-11F5F026E01D}"/>
              </a:ext>
            </a:extLst>
          </p:cNvPr>
          <p:cNvPicPr>
            <a:picLocks noChangeAspect="1"/>
          </p:cNvPicPr>
          <p:nvPr/>
        </p:nvPicPr>
        <p:blipFill>
          <a:blip r:embed="rId3"/>
          <a:stretch>
            <a:fillRect/>
          </a:stretch>
        </p:blipFill>
        <p:spPr>
          <a:xfrm>
            <a:off x="-10870958" y="1219201"/>
            <a:ext cx="9596807" cy="4975122"/>
          </a:xfrm>
          <a:prstGeom prst="rect">
            <a:avLst/>
          </a:prstGeom>
        </p:spPr>
      </p:pic>
      <p:pic>
        <p:nvPicPr>
          <p:cNvPr id="9" name="Picture 8" hidden="1">
            <a:extLst>
              <a:ext uri="{FF2B5EF4-FFF2-40B4-BE49-F238E27FC236}">
                <a16:creationId xmlns:a16="http://schemas.microsoft.com/office/drawing/2014/main" id="{92EB3A2E-7A3A-7C3B-A27C-F8A06356BC18}"/>
              </a:ext>
            </a:extLst>
          </p:cNvPr>
          <p:cNvPicPr>
            <a:picLocks noChangeAspect="1"/>
          </p:cNvPicPr>
          <p:nvPr/>
        </p:nvPicPr>
        <p:blipFill>
          <a:blip r:embed="rId4"/>
          <a:stretch>
            <a:fillRect/>
          </a:stretch>
        </p:blipFill>
        <p:spPr>
          <a:xfrm>
            <a:off x="-9217899" y="1091678"/>
            <a:ext cx="7866630" cy="4841124"/>
          </a:xfrm>
          <a:prstGeom prst="rect">
            <a:avLst/>
          </a:prstGeom>
        </p:spPr>
      </p:pic>
      <p:sp>
        <p:nvSpPr>
          <p:cNvPr id="11" name="TextBox 10" hidden="1">
            <a:extLst>
              <a:ext uri="{FF2B5EF4-FFF2-40B4-BE49-F238E27FC236}">
                <a16:creationId xmlns:a16="http://schemas.microsoft.com/office/drawing/2014/main" id="{B951C355-C6FC-0C1B-FC67-6DDB22CCC945}"/>
              </a:ext>
            </a:extLst>
          </p:cNvPr>
          <p:cNvSpPr txBox="1"/>
          <p:nvPr/>
        </p:nvSpPr>
        <p:spPr>
          <a:xfrm>
            <a:off x="-3811747" y="3081353"/>
            <a:ext cx="3169436" cy="861774"/>
          </a:xfrm>
          <a:prstGeom prst="rect">
            <a:avLst/>
          </a:prstGeom>
          <a:noFill/>
        </p:spPr>
        <p:txBody>
          <a:bodyPr wrap="square" lIns="0" tIns="0" rIns="0" bIns="0" numCol="1" rtlCol="0">
            <a:spAutoFit/>
          </a:bodyPr>
          <a:lstStyle/>
          <a:p>
            <a:r>
              <a:rPr lang="de-DE" altLang="de-DE" sz="2800" spc="300" dirty="0"/>
              <a:t>From the Year</a:t>
            </a:r>
            <a:br>
              <a:rPr lang="de-DE" altLang="de-DE" sz="2800" spc="300" dirty="0"/>
            </a:br>
            <a:r>
              <a:rPr lang="de-DE" altLang="de-DE" sz="2800" spc="300" dirty="0"/>
              <a:t>2011 – 2022 </a:t>
            </a:r>
          </a:p>
        </p:txBody>
      </p:sp>
      <p:sp>
        <p:nvSpPr>
          <p:cNvPr id="7" name="TextBox 6">
            <a:extLst>
              <a:ext uri="{FF2B5EF4-FFF2-40B4-BE49-F238E27FC236}">
                <a16:creationId xmlns:a16="http://schemas.microsoft.com/office/drawing/2014/main" id="{B4405D3A-5265-208A-F522-072ED787C6C2}"/>
              </a:ext>
            </a:extLst>
          </p:cNvPr>
          <p:cNvSpPr txBox="1"/>
          <p:nvPr/>
        </p:nvSpPr>
        <p:spPr>
          <a:xfrm>
            <a:off x="675297" y="537208"/>
            <a:ext cx="5420703"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 Change</a:t>
            </a:r>
          </a:p>
        </p:txBody>
      </p:sp>
      <p:sp>
        <p:nvSpPr>
          <p:cNvPr id="8" name="TextBox 7">
            <a:extLst>
              <a:ext uri="{FF2B5EF4-FFF2-40B4-BE49-F238E27FC236}">
                <a16:creationId xmlns:a16="http://schemas.microsoft.com/office/drawing/2014/main" id="{62ED3083-8BB4-D926-9DF0-D9D5A3252724}"/>
              </a:ext>
            </a:extLst>
          </p:cNvPr>
          <p:cNvSpPr txBox="1"/>
          <p:nvPr/>
        </p:nvSpPr>
        <p:spPr>
          <a:xfrm>
            <a:off x="353868" y="1533589"/>
            <a:ext cx="3085511" cy="3323987"/>
          </a:xfrm>
          <a:prstGeom prst="rect">
            <a:avLst/>
          </a:prstGeom>
          <a:noFill/>
        </p:spPr>
        <p:txBody>
          <a:bodyPr wrap="square" lIns="0" tIns="0" rIns="0" bIns="0" numCol="1" rtlCol="0">
            <a:spAutoFit/>
          </a:bodyPr>
          <a:lstStyle/>
          <a:p>
            <a:pPr algn="ctr"/>
            <a:r>
              <a:rPr lang="en-US" sz="2400" b="0" i="0" dirty="0">
                <a:solidFill>
                  <a:schemeClr val="accent4">
                    <a:lumMod val="60000"/>
                    <a:lumOff val="40000"/>
                  </a:schemeClr>
                </a:solidFill>
                <a:effectLst/>
              </a:rPr>
              <a:t>Wider bell curve indicates a larger standard deviation, suggesting that the data points are more spread out from the mean. This implies greater variability in the data</a:t>
            </a:r>
            <a:br>
              <a:rPr lang="en-US" sz="2400" dirty="0">
                <a:solidFill>
                  <a:schemeClr val="accent4">
                    <a:lumMod val="60000"/>
                    <a:lumOff val="40000"/>
                  </a:schemeClr>
                </a:solidFill>
              </a:rPr>
            </a:br>
            <a:endParaRPr lang="de-DE" altLang="de-DE" sz="2400" dirty="0">
              <a:solidFill>
                <a:schemeClr val="accent4">
                  <a:lumMod val="60000"/>
                  <a:lumOff val="40000"/>
                </a:schemeClr>
              </a:solidFill>
            </a:endParaRPr>
          </a:p>
        </p:txBody>
      </p:sp>
      <p:sp>
        <p:nvSpPr>
          <p:cNvPr id="16" name="TextBox 15">
            <a:extLst>
              <a:ext uri="{FF2B5EF4-FFF2-40B4-BE49-F238E27FC236}">
                <a16:creationId xmlns:a16="http://schemas.microsoft.com/office/drawing/2014/main" id="{F32D53D1-FAFB-2BA3-6EDC-C7B237FCBAB1}"/>
              </a:ext>
            </a:extLst>
          </p:cNvPr>
          <p:cNvSpPr txBox="1"/>
          <p:nvPr/>
        </p:nvSpPr>
        <p:spPr>
          <a:xfrm>
            <a:off x="3871293" y="683116"/>
            <a:ext cx="1628333" cy="369332"/>
          </a:xfrm>
          <a:prstGeom prst="rect">
            <a:avLst/>
          </a:prstGeom>
          <a:noFill/>
        </p:spPr>
        <p:txBody>
          <a:bodyPr wrap="square" rtlCol="0">
            <a:spAutoFit/>
          </a:bodyPr>
          <a:lstStyle/>
          <a:p>
            <a:r>
              <a:rPr lang="en-IN" dirty="0"/>
              <a:t>Variability</a:t>
            </a:r>
          </a:p>
        </p:txBody>
      </p:sp>
      <p:sp>
        <p:nvSpPr>
          <p:cNvPr id="19" name="Arrow: Up 18">
            <a:extLst>
              <a:ext uri="{FF2B5EF4-FFF2-40B4-BE49-F238E27FC236}">
                <a16:creationId xmlns:a16="http://schemas.microsoft.com/office/drawing/2014/main" id="{BE00BF67-E54F-FEF7-E3FF-C07CF0FA7BF5}"/>
              </a:ext>
            </a:extLst>
          </p:cNvPr>
          <p:cNvSpPr/>
          <p:nvPr/>
        </p:nvSpPr>
        <p:spPr>
          <a:xfrm>
            <a:off x="5082619" y="571867"/>
            <a:ext cx="354563" cy="473030"/>
          </a:xfrm>
          <a:prstGeom prs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Up 19">
            <a:extLst>
              <a:ext uri="{FF2B5EF4-FFF2-40B4-BE49-F238E27FC236}">
                <a16:creationId xmlns:a16="http://schemas.microsoft.com/office/drawing/2014/main" id="{50559502-8921-1A88-E7A7-CE990AF0432E}"/>
              </a:ext>
            </a:extLst>
          </p:cNvPr>
          <p:cNvSpPr/>
          <p:nvPr/>
        </p:nvSpPr>
        <p:spPr>
          <a:xfrm>
            <a:off x="7038747" y="578570"/>
            <a:ext cx="354563" cy="473030"/>
          </a:xfrm>
          <a:prstGeom prs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FF877921-BEEB-74DB-7621-CA86DC9D6321}"/>
              </a:ext>
            </a:extLst>
          </p:cNvPr>
          <p:cNvSpPr txBox="1"/>
          <p:nvPr/>
        </p:nvSpPr>
        <p:spPr>
          <a:xfrm>
            <a:off x="5841045" y="693089"/>
            <a:ext cx="1204274" cy="369332"/>
          </a:xfrm>
          <a:prstGeom prst="rect">
            <a:avLst/>
          </a:prstGeom>
          <a:noFill/>
        </p:spPr>
        <p:txBody>
          <a:bodyPr wrap="square" rtlCol="0">
            <a:spAutoFit/>
          </a:bodyPr>
          <a:lstStyle/>
          <a:p>
            <a:r>
              <a:rPr lang="en-IN" dirty="0"/>
              <a:t>Volatility</a:t>
            </a:r>
          </a:p>
        </p:txBody>
      </p:sp>
      <p:sp>
        <p:nvSpPr>
          <p:cNvPr id="22" name="TextBox 21">
            <a:extLst>
              <a:ext uri="{FF2B5EF4-FFF2-40B4-BE49-F238E27FC236}">
                <a16:creationId xmlns:a16="http://schemas.microsoft.com/office/drawing/2014/main" id="{F85FF2E7-11BA-8ECD-D438-72928DC1A0AA}"/>
              </a:ext>
            </a:extLst>
          </p:cNvPr>
          <p:cNvSpPr txBox="1"/>
          <p:nvPr/>
        </p:nvSpPr>
        <p:spPr>
          <a:xfrm>
            <a:off x="7922669" y="675191"/>
            <a:ext cx="724566" cy="369332"/>
          </a:xfrm>
          <a:prstGeom prst="rect">
            <a:avLst/>
          </a:prstGeom>
          <a:noFill/>
        </p:spPr>
        <p:txBody>
          <a:bodyPr wrap="square" rtlCol="0">
            <a:spAutoFit/>
          </a:bodyPr>
          <a:lstStyle/>
          <a:p>
            <a:r>
              <a:rPr lang="en-IN" dirty="0"/>
              <a:t>Risk</a:t>
            </a:r>
          </a:p>
        </p:txBody>
      </p:sp>
      <p:sp>
        <p:nvSpPr>
          <p:cNvPr id="24" name="Arrow: Up 23">
            <a:extLst>
              <a:ext uri="{FF2B5EF4-FFF2-40B4-BE49-F238E27FC236}">
                <a16:creationId xmlns:a16="http://schemas.microsoft.com/office/drawing/2014/main" id="{6CBFAADF-4751-7BE1-94B9-EA31E28B08D9}"/>
              </a:ext>
            </a:extLst>
          </p:cNvPr>
          <p:cNvSpPr/>
          <p:nvPr/>
        </p:nvSpPr>
        <p:spPr>
          <a:xfrm>
            <a:off x="8610249" y="571493"/>
            <a:ext cx="354563" cy="473030"/>
          </a:xfrm>
          <a:prstGeom prs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E519493A-F57E-F4B8-5C8C-60F282FE7D48}"/>
              </a:ext>
            </a:extLst>
          </p:cNvPr>
          <p:cNvSpPr txBox="1"/>
          <p:nvPr/>
        </p:nvSpPr>
        <p:spPr>
          <a:xfrm>
            <a:off x="432297" y="5100749"/>
            <a:ext cx="3169436" cy="430887"/>
          </a:xfrm>
          <a:prstGeom prst="rect">
            <a:avLst/>
          </a:prstGeom>
          <a:noFill/>
        </p:spPr>
        <p:txBody>
          <a:bodyPr wrap="square" lIns="0" tIns="0" rIns="0" bIns="0" numCol="1" rtlCol="0">
            <a:spAutoFit/>
          </a:bodyPr>
          <a:lstStyle/>
          <a:p>
            <a:r>
              <a:rPr lang="de-DE" altLang="de-DE" sz="2800" spc="300" dirty="0"/>
              <a:t>Insight</a:t>
            </a:r>
          </a:p>
        </p:txBody>
      </p:sp>
      <p:sp>
        <p:nvSpPr>
          <p:cNvPr id="26" name="TextBox 25">
            <a:extLst>
              <a:ext uri="{FF2B5EF4-FFF2-40B4-BE49-F238E27FC236}">
                <a16:creationId xmlns:a16="http://schemas.microsoft.com/office/drawing/2014/main" id="{2C40D114-4B11-AF2D-5746-D78EE52D2FD8}"/>
              </a:ext>
            </a:extLst>
          </p:cNvPr>
          <p:cNvSpPr txBox="1"/>
          <p:nvPr/>
        </p:nvSpPr>
        <p:spPr>
          <a:xfrm>
            <a:off x="432297" y="6093097"/>
            <a:ext cx="6872564" cy="615553"/>
          </a:xfrm>
          <a:prstGeom prst="rect">
            <a:avLst/>
          </a:prstGeom>
          <a:noFill/>
        </p:spPr>
        <p:txBody>
          <a:bodyPr wrap="square" lIns="0" tIns="0" rIns="0" bIns="0" numCol="1" rtlCol="0">
            <a:spAutoFit/>
          </a:bodyPr>
          <a:lstStyle/>
          <a:p>
            <a:pPr marL="342900" indent="-342900">
              <a:buFont typeface="Wingdings" panose="05000000000000000000" pitchFamily="2" charset="2"/>
              <a:buChar char="ü"/>
            </a:pPr>
            <a:r>
              <a:rPr lang="de-DE" altLang="de-DE" sz="2000" dirty="0">
                <a:solidFill>
                  <a:schemeClr val="accent6">
                    <a:lumMod val="75000"/>
                  </a:schemeClr>
                </a:solidFill>
              </a:rPr>
              <a:t>vedanta has </a:t>
            </a:r>
            <a:r>
              <a:rPr lang="de-DE" altLang="de-DE" sz="2000" dirty="0">
                <a:solidFill>
                  <a:srgbClr val="FF0000"/>
                </a:solidFill>
              </a:rPr>
              <a:t>high</a:t>
            </a:r>
            <a:r>
              <a:rPr lang="de-DE" altLang="de-DE" sz="2000" dirty="0">
                <a:solidFill>
                  <a:schemeClr val="accent6">
                    <a:lumMod val="75000"/>
                  </a:schemeClr>
                </a:solidFill>
              </a:rPr>
              <a:t> Volatility and </a:t>
            </a:r>
            <a:r>
              <a:rPr lang="de-DE" altLang="de-DE" sz="2000" dirty="0">
                <a:solidFill>
                  <a:srgbClr val="FF0000"/>
                </a:solidFill>
              </a:rPr>
              <a:t>high</a:t>
            </a:r>
            <a:r>
              <a:rPr lang="de-DE" altLang="de-DE" sz="2000" dirty="0">
                <a:solidFill>
                  <a:schemeClr val="accent6">
                    <a:lumMod val="75000"/>
                  </a:schemeClr>
                </a:solidFill>
              </a:rPr>
              <a:t> level of risk</a:t>
            </a:r>
            <a:br>
              <a:rPr lang="de-DE" altLang="de-DE" sz="2000" dirty="0">
                <a:solidFill>
                  <a:schemeClr val="accent6">
                    <a:lumMod val="75000"/>
                  </a:schemeClr>
                </a:solidFill>
              </a:rPr>
            </a:br>
            <a:endParaRPr lang="de-DE" altLang="de-DE" sz="2000" dirty="0">
              <a:solidFill>
                <a:schemeClr val="accent6">
                  <a:lumMod val="75000"/>
                </a:schemeClr>
              </a:solidFill>
            </a:endParaRPr>
          </a:p>
        </p:txBody>
      </p:sp>
      <p:sp>
        <p:nvSpPr>
          <p:cNvPr id="27" name="TextBox 26">
            <a:extLst>
              <a:ext uri="{FF2B5EF4-FFF2-40B4-BE49-F238E27FC236}">
                <a16:creationId xmlns:a16="http://schemas.microsoft.com/office/drawing/2014/main" id="{DE1E0E93-98BD-4A13-D26A-96E3C91E0C12}"/>
              </a:ext>
            </a:extLst>
          </p:cNvPr>
          <p:cNvSpPr txBox="1"/>
          <p:nvPr/>
        </p:nvSpPr>
        <p:spPr>
          <a:xfrm>
            <a:off x="432297" y="5641689"/>
            <a:ext cx="6286482" cy="307777"/>
          </a:xfrm>
          <a:prstGeom prst="rect">
            <a:avLst/>
          </a:prstGeom>
          <a:noFill/>
        </p:spPr>
        <p:txBody>
          <a:bodyPr wrap="square" lIns="0" tIns="0" rIns="0" bIns="0" numCol="1" rtlCol="0">
            <a:spAutoFit/>
          </a:bodyPr>
          <a:lstStyle/>
          <a:p>
            <a:pPr marL="342900" indent="-342900">
              <a:buFont typeface="Wingdings" panose="05000000000000000000" pitchFamily="2" charset="2"/>
              <a:buChar char="ü"/>
            </a:pPr>
            <a:r>
              <a:rPr lang="de-DE" altLang="de-DE" sz="2000" dirty="0">
                <a:solidFill>
                  <a:schemeClr val="accent6">
                    <a:lumMod val="75000"/>
                  </a:schemeClr>
                </a:solidFill>
              </a:rPr>
              <a:t>Coal India has </a:t>
            </a:r>
            <a:r>
              <a:rPr lang="de-DE" altLang="de-DE" sz="2000" dirty="0">
                <a:solidFill>
                  <a:srgbClr val="FF0000"/>
                </a:solidFill>
              </a:rPr>
              <a:t>low</a:t>
            </a:r>
            <a:r>
              <a:rPr lang="de-DE" altLang="de-DE" sz="2000" dirty="0">
                <a:solidFill>
                  <a:schemeClr val="accent6">
                    <a:lumMod val="75000"/>
                  </a:schemeClr>
                </a:solidFill>
              </a:rPr>
              <a:t> Volatility and </a:t>
            </a:r>
            <a:r>
              <a:rPr lang="de-DE" altLang="de-DE" sz="2000" dirty="0">
                <a:solidFill>
                  <a:srgbClr val="FF0000"/>
                </a:solidFill>
              </a:rPr>
              <a:t>low</a:t>
            </a:r>
            <a:r>
              <a:rPr lang="de-DE" altLang="de-DE" sz="2000" dirty="0">
                <a:solidFill>
                  <a:schemeClr val="accent6">
                    <a:lumMod val="75000"/>
                  </a:schemeClr>
                </a:solidFill>
              </a:rPr>
              <a:t> level of Risk</a:t>
            </a:r>
          </a:p>
        </p:txBody>
      </p:sp>
      <p:pic>
        <p:nvPicPr>
          <p:cNvPr id="6146" name="Picture 2">
            <a:extLst>
              <a:ext uri="{FF2B5EF4-FFF2-40B4-BE49-F238E27FC236}">
                <a16:creationId xmlns:a16="http://schemas.microsoft.com/office/drawing/2014/main" id="{42BF6ACD-AE66-1E2E-7C46-FAAC52A089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2050" y="1438041"/>
            <a:ext cx="6049380" cy="39819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11">
            <a:extLst>
              <a:ext uri="{FF2B5EF4-FFF2-40B4-BE49-F238E27FC236}">
                <a16:creationId xmlns:a16="http://schemas.microsoft.com/office/drawing/2014/main" id="{465B691A-1911-F5EB-A81B-1C379EDDC678}"/>
              </a:ext>
            </a:extLst>
          </p:cNvPr>
          <p:cNvGraphicFramePr>
            <a:graphicFrameLocks noGrp="1"/>
          </p:cNvGraphicFramePr>
          <p:nvPr>
            <p:extLst>
              <p:ext uri="{D42A27DB-BD31-4B8C-83A1-F6EECF244321}">
                <p14:modId xmlns:p14="http://schemas.microsoft.com/office/powerpoint/2010/main" val="350649611"/>
              </p:ext>
            </p:extLst>
          </p:nvPr>
        </p:nvGraphicFramePr>
        <p:xfrm>
          <a:off x="10043744" y="2037294"/>
          <a:ext cx="1984133" cy="2820283"/>
        </p:xfrm>
        <a:graphic>
          <a:graphicData uri="http://schemas.openxmlformats.org/drawingml/2006/table">
            <a:tbl>
              <a:tblPr firstRow="1" bandRow="1">
                <a:tableStyleId>{5C22544A-7EE6-4342-B048-85BDC9FD1C3A}</a:tableStyleId>
              </a:tblPr>
              <a:tblGrid>
                <a:gridCol w="1029540">
                  <a:extLst>
                    <a:ext uri="{9D8B030D-6E8A-4147-A177-3AD203B41FA5}">
                      <a16:colId xmlns:a16="http://schemas.microsoft.com/office/drawing/2014/main" val="1332807991"/>
                    </a:ext>
                  </a:extLst>
                </a:gridCol>
                <a:gridCol w="954593">
                  <a:extLst>
                    <a:ext uri="{9D8B030D-6E8A-4147-A177-3AD203B41FA5}">
                      <a16:colId xmlns:a16="http://schemas.microsoft.com/office/drawing/2014/main" val="2952031097"/>
                    </a:ext>
                  </a:extLst>
                </a:gridCol>
              </a:tblGrid>
              <a:tr h="707127">
                <a:tc>
                  <a:txBody>
                    <a:bodyPr/>
                    <a:lstStyle/>
                    <a:p>
                      <a:r>
                        <a:rPr lang="en-IN" sz="1400" dirty="0"/>
                        <a:t>Company</a:t>
                      </a:r>
                    </a:p>
                  </a:txBody>
                  <a:tcPr/>
                </a:tc>
                <a:tc>
                  <a:txBody>
                    <a:bodyPr/>
                    <a:lstStyle/>
                    <a:p>
                      <a:r>
                        <a:rPr lang="en-IN" sz="1400" dirty="0"/>
                        <a:t>Standard Deviation</a:t>
                      </a:r>
                    </a:p>
                  </a:txBody>
                  <a:tcPr/>
                </a:tc>
                <a:extLst>
                  <a:ext uri="{0D108BD9-81ED-4DB2-BD59-A6C34878D82A}">
                    <a16:rowId xmlns:a16="http://schemas.microsoft.com/office/drawing/2014/main" val="1959037"/>
                  </a:ext>
                </a:extLst>
              </a:tr>
              <a:tr h="497608">
                <a:tc>
                  <a:txBody>
                    <a:bodyPr/>
                    <a:lstStyle/>
                    <a:p>
                      <a:r>
                        <a:rPr lang="en-IN" sz="1400" dirty="0"/>
                        <a:t>Coal India</a:t>
                      </a:r>
                    </a:p>
                  </a:txBody>
                  <a:tcPr>
                    <a:solidFill>
                      <a:schemeClr val="accent6"/>
                    </a:solidFill>
                  </a:tcPr>
                </a:tc>
                <a:tc>
                  <a:txBody>
                    <a:bodyPr/>
                    <a:lstStyle/>
                    <a:p>
                      <a:r>
                        <a:rPr lang="en-IN" sz="1400" dirty="0"/>
                        <a:t>1.92</a:t>
                      </a:r>
                    </a:p>
                  </a:txBody>
                  <a:tcPr>
                    <a:solidFill>
                      <a:schemeClr val="accent6"/>
                    </a:solidFill>
                  </a:tcPr>
                </a:tc>
                <a:extLst>
                  <a:ext uri="{0D108BD9-81ED-4DB2-BD59-A6C34878D82A}">
                    <a16:rowId xmlns:a16="http://schemas.microsoft.com/office/drawing/2014/main" val="1932836408"/>
                  </a:ext>
                </a:extLst>
              </a:tr>
              <a:tr h="403887">
                <a:tc>
                  <a:txBody>
                    <a:bodyPr/>
                    <a:lstStyle/>
                    <a:p>
                      <a:r>
                        <a:rPr lang="en-IN" sz="1400" dirty="0" err="1">
                          <a:solidFill>
                            <a:schemeClr val="bg1"/>
                          </a:solidFill>
                        </a:rPr>
                        <a:t>HindalCo</a:t>
                      </a:r>
                      <a:endParaRPr lang="en-IN" sz="1400" dirty="0">
                        <a:solidFill>
                          <a:schemeClr val="bg1"/>
                        </a:solidFill>
                      </a:endParaRPr>
                    </a:p>
                  </a:txBody>
                  <a:tcPr/>
                </a:tc>
                <a:tc>
                  <a:txBody>
                    <a:bodyPr/>
                    <a:lstStyle/>
                    <a:p>
                      <a:r>
                        <a:rPr lang="en-IN" sz="1400" dirty="0"/>
                        <a:t>2.60</a:t>
                      </a:r>
                    </a:p>
                  </a:txBody>
                  <a:tcPr/>
                </a:tc>
                <a:extLst>
                  <a:ext uri="{0D108BD9-81ED-4DB2-BD59-A6C34878D82A}">
                    <a16:rowId xmlns:a16="http://schemas.microsoft.com/office/drawing/2014/main" val="1924043826"/>
                  </a:ext>
                </a:extLst>
              </a:tr>
              <a:tr h="403887">
                <a:tc>
                  <a:txBody>
                    <a:bodyPr/>
                    <a:lstStyle/>
                    <a:p>
                      <a:r>
                        <a:rPr lang="en-IN" sz="1400" dirty="0"/>
                        <a:t>JSW Steel</a:t>
                      </a:r>
                    </a:p>
                  </a:txBody>
                  <a:tcPr/>
                </a:tc>
                <a:tc>
                  <a:txBody>
                    <a:bodyPr/>
                    <a:lstStyle/>
                    <a:p>
                      <a:r>
                        <a:rPr lang="en-IN" sz="1400" dirty="0"/>
                        <a:t>2.40</a:t>
                      </a:r>
                    </a:p>
                  </a:txBody>
                  <a:tcPr/>
                </a:tc>
                <a:extLst>
                  <a:ext uri="{0D108BD9-81ED-4DB2-BD59-A6C34878D82A}">
                    <a16:rowId xmlns:a16="http://schemas.microsoft.com/office/drawing/2014/main" val="875029"/>
                  </a:ext>
                </a:extLst>
              </a:tr>
              <a:tr h="403887">
                <a:tc>
                  <a:txBody>
                    <a:bodyPr/>
                    <a:lstStyle/>
                    <a:p>
                      <a:r>
                        <a:rPr lang="en-IN" sz="1400" dirty="0"/>
                        <a:t>Tata Steel</a:t>
                      </a:r>
                    </a:p>
                  </a:txBody>
                  <a:tcPr/>
                </a:tc>
                <a:tc>
                  <a:txBody>
                    <a:bodyPr/>
                    <a:lstStyle/>
                    <a:p>
                      <a:r>
                        <a:rPr lang="en-IN" sz="1400" dirty="0"/>
                        <a:t>2.38</a:t>
                      </a:r>
                    </a:p>
                  </a:txBody>
                  <a:tcPr/>
                </a:tc>
                <a:extLst>
                  <a:ext uri="{0D108BD9-81ED-4DB2-BD59-A6C34878D82A}">
                    <a16:rowId xmlns:a16="http://schemas.microsoft.com/office/drawing/2014/main" val="669415186"/>
                  </a:ext>
                </a:extLst>
              </a:tr>
              <a:tr h="403887">
                <a:tc>
                  <a:txBody>
                    <a:bodyPr/>
                    <a:lstStyle/>
                    <a:p>
                      <a:r>
                        <a:rPr lang="en-IN" sz="1400" dirty="0"/>
                        <a:t>Vedanta</a:t>
                      </a:r>
                    </a:p>
                  </a:txBody>
                  <a:tcPr>
                    <a:solidFill>
                      <a:srgbClr val="FF0000"/>
                    </a:solidFill>
                  </a:tcPr>
                </a:tc>
                <a:tc>
                  <a:txBody>
                    <a:bodyPr/>
                    <a:lstStyle/>
                    <a:p>
                      <a:r>
                        <a:rPr lang="en-IN" sz="1400" dirty="0"/>
                        <a:t>2.84</a:t>
                      </a:r>
                    </a:p>
                  </a:txBody>
                  <a:tcPr>
                    <a:solidFill>
                      <a:srgbClr val="FF0000"/>
                    </a:solidFill>
                  </a:tcPr>
                </a:tc>
                <a:extLst>
                  <a:ext uri="{0D108BD9-81ED-4DB2-BD59-A6C34878D82A}">
                    <a16:rowId xmlns:a16="http://schemas.microsoft.com/office/drawing/2014/main" val="2849426193"/>
                  </a:ext>
                </a:extLst>
              </a:tr>
            </a:tbl>
          </a:graphicData>
        </a:graphic>
      </p:graphicFrame>
      <p:sp>
        <p:nvSpPr>
          <p:cNvPr id="28" name="TextBox 27">
            <a:extLst>
              <a:ext uri="{FF2B5EF4-FFF2-40B4-BE49-F238E27FC236}">
                <a16:creationId xmlns:a16="http://schemas.microsoft.com/office/drawing/2014/main" id="{36A307BA-2A12-78E7-5E88-20A20F9464BE}"/>
              </a:ext>
            </a:extLst>
          </p:cNvPr>
          <p:cNvSpPr txBox="1"/>
          <p:nvPr/>
        </p:nvSpPr>
        <p:spPr>
          <a:xfrm>
            <a:off x="5931877" y="5917175"/>
            <a:ext cx="6096000" cy="369332"/>
          </a:xfrm>
          <a:prstGeom prst="rect">
            <a:avLst/>
          </a:prstGeom>
          <a:noFill/>
        </p:spPr>
        <p:txBody>
          <a:bodyPr wrap="square" lIns="0" tIns="0" rIns="0" bIns="0" numCol="1" rtlCol="0">
            <a:spAutoFit/>
          </a:bodyPr>
          <a:lstStyle/>
          <a:p>
            <a:r>
              <a:rPr lang="de-DE" altLang="de-DE" sz="2400" dirty="0">
                <a:solidFill>
                  <a:srgbClr val="0070C0"/>
                </a:solidFill>
              </a:rPr>
              <a:t>%Change = (Today close price/prev close price) -1</a:t>
            </a:r>
          </a:p>
        </p:txBody>
      </p:sp>
    </p:spTree>
    <p:extLst>
      <p:ext uri="{BB962C8B-B14F-4D97-AF65-F5344CB8AC3E}">
        <p14:creationId xmlns:p14="http://schemas.microsoft.com/office/powerpoint/2010/main" val="28822898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anim calcmode="lin" valueType="num">
                                      <p:cBhvr>
                                        <p:cTn id="14" dur="1000" fill="hold"/>
                                        <p:tgtEl>
                                          <p:spTgt spid="28"/>
                                        </p:tgtEl>
                                        <p:attrNameLst>
                                          <p:attrName>ppt_x</p:attrName>
                                        </p:attrNameLst>
                                      </p:cBhvr>
                                      <p:tavLst>
                                        <p:tav tm="0">
                                          <p:val>
                                            <p:strVal val="#ppt_x"/>
                                          </p:val>
                                        </p:tav>
                                        <p:tav tm="100000">
                                          <p:val>
                                            <p:strVal val="#ppt_x"/>
                                          </p:val>
                                        </p:tav>
                                      </p:tavLst>
                                    </p:anim>
                                    <p:anim calcmode="lin" valueType="num">
                                      <p:cBhvr>
                                        <p:cTn id="1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146"/>
                                        </p:tgtEl>
                                        <p:attrNameLst>
                                          <p:attrName>style.visibility</p:attrName>
                                        </p:attrNameLst>
                                      </p:cBhvr>
                                      <p:to>
                                        <p:strVal val="visible"/>
                                      </p:to>
                                    </p:set>
                                    <p:anim calcmode="lin" valueType="num">
                                      <p:cBhvr additive="base">
                                        <p:cTn id="20" dur="1000" fill="hold"/>
                                        <p:tgtEl>
                                          <p:spTgt spid="6146"/>
                                        </p:tgtEl>
                                        <p:attrNameLst>
                                          <p:attrName>ppt_x</p:attrName>
                                        </p:attrNameLst>
                                      </p:cBhvr>
                                      <p:tavLst>
                                        <p:tav tm="0">
                                          <p:val>
                                            <p:strVal val="1+#ppt_w/2"/>
                                          </p:val>
                                        </p:tav>
                                        <p:tav tm="100000">
                                          <p:val>
                                            <p:strVal val="#ppt_x"/>
                                          </p:val>
                                        </p:tav>
                                      </p:tavLst>
                                    </p:anim>
                                    <p:anim calcmode="lin" valueType="num">
                                      <p:cBhvr additive="base">
                                        <p:cTn id="21" dur="1000" fill="hold"/>
                                        <p:tgtEl>
                                          <p:spTgt spid="6146"/>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1000" fill="hold"/>
                                        <p:tgtEl>
                                          <p:spTgt spid="3"/>
                                        </p:tgtEl>
                                        <p:attrNameLst>
                                          <p:attrName>ppt_x</p:attrName>
                                        </p:attrNameLst>
                                      </p:cBhvr>
                                      <p:tavLst>
                                        <p:tav tm="0">
                                          <p:val>
                                            <p:strVal val="1+#ppt_w/2"/>
                                          </p:val>
                                        </p:tav>
                                        <p:tav tm="100000">
                                          <p:val>
                                            <p:strVal val="#ppt_x"/>
                                          </p:val>
                                        </p:tav>
                                      </p:tavLst>
                                    </p:anim>
                                    <p:anim calcmode="lin" valueType="num">
                                      <p:cBhvr additive="base">
                                        <p:cTn id="34"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strVal val="#ppt_x"/>
                                          </p:val>
                                        </p:tav>
                                        <p:tav tm="100000">
                                          <p:val>
                                            <p:strVal val="#ppt_x"/>
                                          </p:val>
                                        </p:tav>
                                      </p:tavLst>
                                    </p:anim>
                                    <p:anim calcmode="lin" valueType="num">
                                      <p:cBhvr>
                                        <p:cTn id="53" dur="1000" fill="hold"/>
                                        <p:tgtEl>
                                          <p:spTgt spid="2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1000"/>
                                        <p:tgtEl>
                                          <p:spTgt spid="20"/>
                                        </p:tgtEl>
                                      </p:cBhvr>
                                    </p:animEffect>
                                    <p:anim calcmode="lin" valueType="num">
                                      <p:cBhvr>
                                        <p:cTn id="57" dur="1000" fill="hold"/>
                                        <p:tgtEl>
                                          <p:spTgt spid="20"/>
                                        </p:tgtEl>
                                        <p:attrNameLst>
                                          <p:attrName>ppt_x</p:attrName>
                                        </p:attrNameLst>
                                      </p:cBhvr>
                                      <p:tavLst>
                                        <p:tav tm="0">
                                          <p:val>
                                            <p:strVal val="#ppt_x"/>
                                          </p:val>
                                        </p:tav>
                                        <p:tav tm="100000">
                                          <p:val>
                                            <p:strVal val="#ppt_x"/>
                                          </p:val>
                                        </p:tav>
                                      </p:tavLst>
                                    </p:anim>
                                    <p:anim calcmode="lin" valueType="num">
                                      <p:cBhvr>
                                        <p:cTn id="5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1000"/>
                                        <p:tgtEl>
                                          <p:spTgt spid="22"/>
                                        </p:tgtEl>
                                      </p:cBhvr>
                                    </p:animEffect>
                                    <p:anim calcmode="lin" valueType="num">
                                      <p:cBhvr>
                                        <p:cTn id="64" dur="1000" fill="hold"/>
                                        <p:tgtEl>
                                          <p:spTgt spid="22"/>
                                        </p:tgtEl>
                                        <p:attrNameLst>
                                          <p:attrName>ppt_x</p:attrName>
                                        </p:attrNameLst>
                                      </p:cBhvr>
                                      <p:tavLst>
                                        <p:tav tm="0">
                                          <p:val>
                                            <p:strVal val="#ppt_x"/>
                                          </p:val>
                                        </p:tav>
                                        <p:tav tm="100000">
                                          <p:val>
                                            <p:strVal val="#ppt_x"/>
                                          </p:val>
                                        </p:tav>
                                      </p:tavLst>
                                    </p:anim>
                                    <p:anim calcmode="lin" valueType="num">
                                      <p:cBhvr>
                                        <p:cTn id="65" dur="1000" fill="hold"/>
                                        <p:tgtEl>
                                          <p:spTgt spid="2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1000"/>
                                        <p:tgtEl>
                                          <p:spTgt spid="24"/>
                                        </p:tgtEl>
                                      </p:cBhvr>
                                    </p:animEffect>
                                    <p:anim calcmode="lin" valueType="num">
                                      <p:cBhvr>
                                        <p:cTn id="69" dur="1000" fill="hold"/>
                                        <p:tgtEl>
                                          <p:spTgt spid="24"/>
                                        </p:tgtEl>
                                        <p:attrNameLst>
                                          <p:attrName>ppt_x</p:attrName>
                                        </p:attrNameLst>
                                      </p:cBhvr>
                                      <p:tavLst>
                                        <p:tav tm="0">
                                          <p:val>
                                            <p:strVal val="#ppt_x"/>
                                          </p:val>
                                        </p:tav>
                                        <p:tav tm="100000">
                                          <p:val>
                                            <p:strVal val="#ppt_x"/>
                                          </p:val>
                                        </p:tav>
                                      </p:tavLst>
                                    </p:anim>
                                    <p:anim calcmode="lin" valueType="num">
                                      <p:cBhvr>
                                        <p:cTn id="7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1000"/>
                                        <p:tgtEl>
                                          <p:spTgt spid="25"/>
                                        </p:tgtEl>
                                      </p:cBhvr>
                                    </p:animEffect>
                                    <p:anim calcmode="lin" valueType="num">
                                      <p:cBhvr>
                                        <p:cTn id="76" dur="1000" fill="hold"/>
                                        <p:tgtEl>
                                          <p:spTgt spid="25"/>
                                        </p:tgtEl>
                                        <p:attrNameLst>
                                          <p:attrName>ppt_x</p:attrName>
                                        </p:attrNameLst>
                                      </p:cBhvr>
                                      <p:tavLst>
                                        <p:tav tm="0">
                                          <p:val>
                                            <p:strVal val="#ppt_x"/>
                                          </p:val>
                                        </p:tav>
                                        <p:tav tm="100000">
                                          <p:val>
                                            <p:strVal val="#ppt_x"/>
                                          </p:val>
                                        </p:tav>
                                      </p:tavLst>
                                    </p:anim>
                                    <p:anim calcmode="lin" valueType="num">
                                      <p:cBhvr>
                                        <p:cTn id="77" dur="1000" fill="hold"/>
                                        <p:tgtEl>
                                          <p:spTgt spid="25"/>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1000"/>
                                        <p:tgtEl>
                                          <p:spTgt spid="26"/>
                                        </p:tgtEl>
                                      </p:cBhvr>
                                    </p:animEffect>
                                    <p:anim calcmode="lin" valueType="num">
                                      <p:cBhvr>
                                        <p:cTn id="81" dur="1000" fill="hold"/>
                                        <p:tgtEl>
                                          <p:spTgt spid="26"/>
                                        </p:tgtEl>
                                        <p:attrNameLst>
                                          <p:attrName>ppt_x</p:attrName>
                                        </p:attrNameLst>
                                      </p:cBhvr>
                                      <p:tavLst>
                                        <p:tav tm="0">
                                          <p:val>
                                            <p:strVal val="#ppt_x"/>
                                          </p:val>
                                        </p:tav>
                                        <p:tav tm="100000">
                                          <p:val>
                                            <p:strVal val="#ppt_x"/>
                                          </p:val>
                                        </p:tav>
                                      </p:tavLst>
                                    </p:anim>
                                    <p:anim calcmode="lin" valueType="num">
                                      <p:cBhvr>
                                        <p:cTn id="82" dur="1000" fill="hold"/>
                                        <p:tgtEl>
                                          <p:spTgt spid="26"/>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1000"/>
                                        <p:tgtEl>
                                          <p:spTgt spid="27"/>
                                        </p:tgtEl>
                                      </p:cBhvr>
                                    </p:animEffect>
                                    <p:anim calcmode="lin" valueType="num">
                                      <p:cBhvr>
                                        <p:cTn id="86" dur="1000" fill="hold"/>
                                        <p:tgtEl>
                                          <p:spTgt spid="27"/>
                                        </p:tgtEl>
                                        <p:attrNameLst>
                                          <p:attrName>ppt_x</p:attrName>
                                        </p:attrNameLst>
                                      </p:cBhvr>
                                      <p:tavLst>
                                        <p:tav tm="0">
                                          <p:val>
                                            <p:strVal val="#ppt_x"/>
                                          </p:val>
                                        </p:tav>
                                        <p:tav tm="100000">
                                          <p:val>
                                            <p:strVal val="#ppt_x"/>
                                          </p:val>
                                        </p:tav>
                                      </p:tavLst>
                                    </p:anim>
                                    <p:anim calcmode="lin" valueType="num">
                                      <p:cBhvr>
                                        <p:cTn id="8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6" grpId="0"/>
      <p:bldP spid="19" grpId="0" animBg="1"/>
      <p:bldP spid="20" grpId="0" animBg="1"/>
      <p:bldP spid="21" grpId="0"/>
      <p:bldP spid="22" grpId="0"/>
      <p:bldP spid="24" grpId="0" animBg="1"/>
      <p:bldP spid="25" grpId="0"/>
      <p:bldP spid="26" grpId="0"/>
      <p:bldP spid="27" grpId="0"/>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EB9F724E-4C02-83FB-FD78-11F5F026E01D}"/>
              </a:ext>
            </a:extLst>
          </p:cNvPr>
          <p:cNvPicPr>
            <a:picLocks noChangeAspect="1"/>
          </p:cNvPicPr>
          <p:nvPr/>
        </p:nvPicPr>
        <p:blipFill>
          <a:blip r:embed="rId3"/>
          <a:stretch>
            <a:fillRect/>
          </a:stretch>
        </p:blipFill>
        <p:spPr>
          <a:xfrm>
            <a:off x="-10870958" y="1219201"/>
            <a:ext cx="9596807" cy="4975122"/>
          </a:xfrm>
          <a:prstGeom prst="rect">
            <a:avLst/>
          </a:prstGeom>
        </p:spPr>
      </p:pic>
      <p:pic>
        <p:nvPicPr>
          <p:cNvPr id="9" name="Picture 8" hidden="1">
            <a:extLst>
              <a:ext uri="{FF2B5EF4-FFF2-40B4-BE49-F238E27FC236}">
                <a16:creationId xmlns:a16="http://schemas.microsoft.com/office/drawing/2014/main" id="{92EB3A2E-7A3A-7C3B-A27C-F8A06356BC18}"/>
              </a:ext>
            </a:extLst>
          </p:cNvPr>
          <p:cNvPicPr>
            <a:picLocks noChangeAspect="1"/>
          </p:cNvPicPr>
          <p:nvPr/>
        </p:nvPicPr>
        <p:blipFill>
          <a:blip r:embed="rId4"/>
          <a:stretch>
            <a:fillRect/>
          </a:stretch>
        </p:blipFill>
        <p:spPr>
          <a:xfrm>
            <a:off x="-9217899" y="1091678"/>
            <a:ext cx="7866630" cy="4841124"/>
          </a:xfrm>
          <a:prstGeom prst="rect">
            <a:avLst/>
          </a:prstGeom>
        </p:spPr>
      </p:pic>
      <p:sp>
        <p:nvSpPr>
          <p:cNvPr id="11" name="TextBox 10" hidden="1">
            <a:extLst>
              <a:ext uri="{FF2B5EF4-FFF2-40B4-BE49-F238E27FC236}">
                <a16:creationId xmlns:a16="http://schemas.microsoft.com/office/drawing/2014/main" id="{B951C355-C6FC-0C1B-FC67-6DDB22CCC945}"/>
              </a:ext>
            </a:extLst>
          </p:cNvPr>
          <p:cNvSpPr txBox="1"/>
          <p:nvPr/>
        </p:nvSpPr>
        <p:spPr>
          <a:xfrm>
            <a:off x="-3811747" y="3081353"/>
            <a:ext cx="3169436" cy="861774"/>
          </a:xfrm>
          <a:prstGeom prst="rect">
            <a:avLst/>
          </a:prstGeom>
          <a:noFill/>
        </p:spPr>
        <p:txBody>
          <a:bodyPr wrap="square" lIns="0" tIns="0" rIns="0" bIns="0" numCol="1" rtlCol="0">
            <a:spAutoFit/>
          </a:bodyPr>
          <a:lstStyle/>
          <a:p>
            <a:r>
              <a:rPr lang="de-DE" altLang="de-DE" sz="2800" spc="300" dirty="0"/>
              <a:t>From the Year</a:t>
            </a:r>
            <a:br>
              <a:rPr lang="de-DE" altLang="de-DE" sz="2800" spc="300" dirty="0"/>
            </a:br>
            <a:r>
              <a:rPr lang="de-DE" altLang="de-DE" sz="2800" spc="300" dirty="0"/>
              <a:t>2011 – 2022 </a:t>
            </a:r>
          </a:p>
        </p:txBody>
      </p:sp>
      <p:sp>
        <p:nvSpPr>
          <p:cNvPr id="7" name="TextBox 6">
            <a:extLst>
              <a:ext uri="{FF2B5EF4-FFF2-40B4-BE49-F238E27FC236}">
                <a16:creationId xmlns:a16="http://schemas.microsoft.com/office/drawing/2014/main" id="{B4405D3A-5265-208A-F522-072ED787C6C2}"/>
              </a:ext>
            </a:extLst>
          </p:cNvPr>
          <p:cNvSpPr txBox="1"/>
          <p:nvPr/>
        </p:nvSpPr>
        <p:spPr>
          <a:xfrm>
            <a:off x="-14290711" y="516793"/>
            <a:ext cx="5420703"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 Change</a:t>
            </a:r>
          </a:p>
        </p:txBody>
      </p:sp>
      <p:sp>
        <p:nvSpPr>
          <p:cNvPr id="8" name="TextBox 7">
            <a:extLst>
              <a:ext uri="{FF2B5EF4-FFF2-40B4-BE49-F238E27FC236}">
                <a16:creationId xmlns:a16="http://schemas.microsoft.com/office/drawing/2014/main" id="{62ED3083-8BB4-D926-9DF0-D9D5A3252724}"/>
              </a:ext>
            </a:extLst>
          </p:cNvPr>
          <p:cNvSpPr txBox="1"/>
          <p:nvPr/>
        </p:nvSpPr>
        <p:spPr>
          <a:xfrm>
            <a:off x="-14611812" y="1515153"/>
            <a:ext cx="3085511" cy="3323987"/>
          </a:xfrm>
          <a:prstGeom prst="rect">
            <a:avLst/>
          </a:prstGeom>
          <a:noFill/>
        </p:spPr>
        <p:txBody>
          <a:bodyPr wrap="square" lIns="0" tIns="0" rIns="0" bIns="0" numCol="1" rtlCol="0">
            <a:spAutoFit/>
          </a:bodyPr>
          <a:lstStyle/>
          <a:p>
            <a:pPr algn="ctr"/>
            <a:r>
              <a:rPr lang="en-US" sz="2400" b="0" i="0" dirty="0">
                <a:solidFill>
                  <a:schemeClr val="accent4">
                    <a:lumMod val="60000"/>
                    <a:lumOff val="40000"/>
                  </a:schemeClr>
                </a:solidFill>
                <a:effectLst/>
              </a:rPr>
              <a:t>Wider bell curve indicates a larger standard deviation, suggesting that the data points are more spread out from the mean. This implies greater variability in the data</a:t>
            </a:r>
            <a:br>
              <a:rPr lang="en-US" sz="2400" dirty="0">
                <a:solidFill>
                  <a:schemeClr val="accent4">
                    <a:lumMod val="60000"/>
                    <a:lumOff val="40000"/>
                  </a:schemeClr>
                </a:solidFill>
              </a:rPr>
            </a:br>
            <a:endParaRPr lang="de-DE" altLang="de-DE" sz="2400" dirty="0">
              <a:solidFill>
                <a:schemeClr val="accent4">
                  <a:lumMod val="60000"/>
                  <a:lumOff val="40000"/>
                </a:schemeClr>
              </a:solidFill>
            </a:endParaRPr>
          </a:p>
        </p:txBody>
      </p:sp>
      <p:sp>
        <p:nvSpPr>
          <p:cNvPr id="16" name="TextBox 15">
            <a:extLst>
              <a:ext uri="{FF2B5EF4-FFF2-40B4-BE49-F238E27FC236}">
                <a16:creationId xmlns:a16="http://schemas.microsoft.com/office/drawing/2014/main" id="{F32D53D1-FAFB-2BA3-6EDC-C7B237FCBAB1}"/>
              </a:ext>
            </a:extLst>
          </p:cNvPr>
          <p:cNvSpPr txBox="1"/>
          <p:nvPr/>
        </p:nvSpPr>
        <p:spPr>
          <a:xfrm>
            <a:off x="-11094387" y="664680"/>
            <a:ext cx="1628333" cy="369332"/>
          </a:xfrm>
          <a:prstGeom prst="rect">
            <a:avLst/>
          </a:prstGeom>
          <a:noFill/>
        </p:spPr>
        <p:txBody>
          <a:bodyPr wrap="square" rtlCol="0">
            <a:spAutoFit/>
          </a:bodyPr>
          <a:lstStyle/>
          <a:p>
            <a:r>
              <a:rPr lang="en-IN" dirty="0"/>
              <a:t>Variability</a:t>
            </a:r>
          </a:p>
        </p:txBody>
      </p:sp>
      <p:sp>
        <p:nvSpPr>
          <p:cNvPr id="19" name="Arrow: Up 18">
            <a:extLst>
              <a:ext uri="{FF2B5EF4-FFF2-40B4-BE49-F238E27FC236}">
                <a16:creationId xmlns:a16="http://schemas.microsoft.com/office/drawing/2014/main" id="{BE00BF67-E54F-FEF7-E3FF-C07CF0FA7BF5}"/>
              </a:ext>
            </a:extLst>
          </p:cNvPr>
          <p:cNvSpPr/>
          <p:nvPr/>
        </p:nvSpPr>
        <p:spPr>
          <a:xfrm>
            <a:off x="-9883061" y="553431"/>
            <a:ext cx="354563" cy="473030"/>
          </a:xfrm>
          <a:prstGeom prs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Up 19">
            <a:extLst>
              <a:ext uri="{FF2B5EF4-FFF2-40B4-BE49-F238E27FC236}">
                <a16:creationId xmlns:a16="http://schemas.microsoft.com/office/drawing/2014/main" id="{50559502-8921-1A88-E7A7-CE990AF0432E}"/>
              </a:ext>
            </a:extLst>
          </p:cNvPr>
          <p:cNvSpPr/>
          <p:nvPr/>
        </p:nvSpPr>
        <p:spPr>
          <a:xfrm>
            <a:off x="-7926933" y="560134"/>
            <a:ext cx="354563" cy="473030"/>
          </a:xfrm>
          <a:prstGeom prs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FF877921-BEEB-74DB-7621-CA86DC9D6321}"/>
              </a:ext>
            </a:extLst>
          </p:cNvPr>
          <p:cNvSpPr txBox="1"/>
          <p:nvPr/>
        </p:nvSpPr>
        <p:spPr>
          <a:xfrm>
            <a:off x="-9124635" y="674653"/>
            <a:ext cx="1204274" cy="369332"/>
          </a:xfrm>
          <a:prstGeom prst="rect">
            <a:avLst/>
          </a:prstGeom>
          <a:noFill/>
        </p:spPr>
        <p:txBody>
          <a:bodyPr wrap="square" rtlCol="0">
            <a:spAutoFit/>
          </a:bodyPr>
          <a:lstStyle/>
          <a:p>
            <a:r>
              <a:rPr lang="en-IN" dirty="0"/>
              <a:t>Volatility</a:t>
            </a:r>
          </a:p>
        </p:txBody>
      </p:sp>
      <p:sp>
        <p:nvSpPr>
          <p:cNvPr id="22" name="TextBox 21">
            <a:extLst>
              <a:ext uri="{FF2B5EF4-FFF2-40B4-BE49-F238E27FC236}">
                <a16:creationId xmlns:a16="http://schemas.microsoft.com/office/drawing/2014/main" id="{F85FF2E7-11BA-8ECD-D438-72928DC1A0AA}"/>
              </a:ext>
            </a:extLst>
          </p:cNvPr>
          <p:cNvSpPr txBox="1"/>
          <p:nvPr/>
        </p:nvSpPr>
        <p:spPr>
          <a:xfrm>
            <a:off x="-7043011" y="656755"/>
            <a:ext cx="724566" cy="369332"/>
          </a:xfrm>
          <a:prstGeom prst="rect">
            <a:avLst/>
          </a:prstGeom>
          <a:noFill/>
        </p:spPr>
        <p:txBody>
          <a:bodyPr wrap="square" rtlCol="0">
            <a:spAutoFit/>
          </a:bodyPr>
          <a:lstStyle/>
          <a:p>
            <a:r>
              <a:rPr lang="en-IN" dirty="0"/>
              <a:t>Risk</a:t>
            </a:r>
          </a:p>
        </p:txBody>
      </p:sp>
      <p:sp>
        <p:nvSpPr>
          <p:cNvPr id="24" name="Arrow: Up 23">
            <a:extLst>
              <a:ext uri="{FF2B5EF4-FFF2-40B4-BE49-F238E27FC236}">
                <a16:creationId xmlns:a16="http://schemas.microsoft.com/office/drawing/2014/main" id="{6CBFAADF-4751-7BE1-94B9-EA31E28B08D9}"/>
              </a:ext>
            </a:extLst>
          </p:cNvPr>
          <p:cNvSpPr/>
          <p:nvPr/>
        </p:nvSpPr>
        <p:spPr>
          <a:xfrm>
            <a:off x="-6355431" y="553057"/>
            <a:ext cx="354563" cy="473030"/>
          </a:xfrm>
          <a:prstGeom prs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E519493A-F57E-F4B8-5C8C-60F282FE7D48}"/>
              </a:ext>
            </a:extLst>
          </p:cNvPr>
          <p:cNvSpPr txBox="1"/>
          <p:nvPr/>
        </p:nvSpPr>
        <p:spPr>
          <a:xfrm>
            <a:off x="-14533383" y="5082313"/>
            <a:ext cx="3169436" cy="430887"/>
          </a:xfrm>
          <a:prstGeom prst="rect">
            <a:avLst/>
          </a:prstGeom>
          <a:noFill/>
        </p:spPr>
        <p:txBody>
          <a:bodyPr wrap="square" lIns="0" tIns="0" rIns="0" bIns="0" numCol="1" rtlCol="0">
            <a:spAutoFit/>
          </a:bodyPr>
          <a:lstStyle/>
          <a:p>
            <a:r>
              <a:rPr lang="de-DE" altLang="de-DE" sz="2800" spc="300" dirty="0"/>
              <a:t>Insight</a:t>
            </a:r>
          </a:p>
        </p:txBody>
      </p:sp>
      <p:sp>
        <p:nvSpPr>
          <p:cNvPr id="26" name="TextBox 25">
            <a:extLst>
              <a:ext uri="{FF2B5EF4-FFF2-40B4-BE49-F238E27FC236}">
                <a16:creationId xmlns:a16="http://schemas.microsoft.com/office/drawing/2014/main" id="{2C40D114-4B11-AF2D-5746-D78EE52D2FD8}"/>
              </a:ext>
            </a:extLst>
          </p:cNvPr>
          <p:cNvSpPr txBox="1"/>
          <p:nvPr/>
        </p:nvSpPr>
        <p:spPr>
          <a:xfrm>
            <a:off x="-14533383" y="6074661"/>
            <a:ext cx="6872564" cy="615553"/>
          </a:xfrm>
          <a:prstGeom prst="rect">
            <a:avLst/>
          </a:prstGeom>
          <a:noFill/>
        </p:spPr>
        <p:txBody>
          <a:bodyPr wrap="square" lIns="0" tIns="0" rIns="0" bIns="0" numCol="1" rtlCol="0">
            <a:spAutoFit/>
          </a:bodyPr>
          <a:lstStyle/>
          <a:p>
            <a:pPr marL="342900" indent="-342900">
              <a:buFont typeface="Wingdings" panose="05000000000000000000" pitchFamily="2" charset="2"/>
              <a:buChar char="ü"/>
            </a:pPr>
            <a:r>
              <a:rPr lang="de-DE" altLang="de-DE" sz="2000" dirty="0">
                <a:solidFill>
                  <a:schemeClr val="accent6">
                    <a:lumMod val="75000"/>
                  </a:schemeClr>
                </a:solidFill>
              </a:rPr>
              <a:t>vedanta has </a:t>
            </a:r>
            <a:r>
              <a:rPr lang="de-DE" altLang="de-DE" sz="2000" dirty="0">
                <a:solidFill>
                  <a:srgbClr val="FF0000"/>
                </a:solidFill>
              </a:rPr>
              <a:t>high</a:t>
            </a:r>
            <a:r>
              <a:rPr lang="de-DE" altLang="de-DE" sz="2000" dirty="0">
                <a:solidFill>
                  <a:schemeClr val="accent6">
                    <a:lumMod val="75000"/>
                  </a:schemeClr>
                </a:solidFill>
              </a:rPr>
              <a:t> Volatility and </a:t>
            </a:r>
            <a:r>
              <a:rPr lang="de-DE" altLang="de-DE" sz="2000" dirty="0">
                <a:solidFill>
                  <a:srgbClr val="FF0000"/>
                </a:solidFill>
              </a:rPr>
              <a:t>high</a:t>
            </a:r>
            <a:r>
              <a:rPr lang="de-DE" altLang="de-DE" sz="2000" dirty="0">
                <a:solidFill>
                  <a:schemeClr val="accent6">
                    <a:lumMod val="75000"/>
                  </a:schemeClr>
                </a:solidFill>
              </a:rPr>
              <a:t> level of risk</a:t>
            </a:r>
            <a:br>
              <a:rPr lang="de-DE" altLang="de-DE" sz="2000" dirty="0">
                <a:solidFill>
                  <a:schemeClr val="accent6">
                    <a:lumMod val="75000"/>
                  </a:schemeClr>
                </a:solidFill>
              </a:rPr>
            </a:br>
            <a:endParaRPr lang="de-DE" altLang="de-DE" sz="2000" dirty="0">
              <a:solidFill>
                <a:schemeClr val="accent6">
                  <a:lumMod val="75000"/>
                </a:schemeClr>
              </a:solidFill>
            </a:endParaRPr>
          </a:p>
        </p:txBody>
      </p:sp>
      <p:sp>
        <p:nvSpPr>
          <p:cNvPr id="27" name="TextBox 26">
            <a:extLst>
              <a:ext uri="{FF2B5EF4-FFF2-40B4-BE49-F238E27FC236}">
                <a16:creationId xmlns:a16="http://schemas.microsoft.com/office/drawing/2014/main" id="{DE1E0E93-98BD-4A13-D26A-96E3C91E0C12}"/>
              </a:ext>
            </a:extLst>
          </p:cNvPr>
          <p:cNvSpPr txBox="1"/>
          <p:nvPr/>
        </p:nvSpPr>
        <p:spPr>
          <a:xfrm>
            <a:off x="-14533383" y="5623253"/>
            <a:ext cx="6286482" cy="307777"/>
          </a:xfrm>
          <a:prstGeom prst="rect">
            <a:avLst/>
          </a:prstGeom>
          <a:noFill/>
        </p:spPr>
        <p:txBody>
          <a:bodyPr wrap="square" lIns="0" tIns="0" rIns="0" bIns="0" numCol="1" rtlCol="0">
            <a:spAutoFit/>
          </a:bodyPr>
          <a:lstStyle/>
          <a:p>
            <a:pPr marL="342900" indent="-342900">
              <a:buFont typeface="Wingdings" panose="05000000000000000000" pitchFamily="2" charset="2"/>
              <a:buChar char="ü"/>
            </a:pPr>
            <a:r>
              <a:rPr lang="de-DE" altLang="de-DE" sz="2000" dirty="0">
                <a:solidFill>
                  <a:schemeClr val="accent6">
                    <a:lumMod val="75000"/>
                  </a:schemeClr>
                </a:solidFill>
              </a:rPr>
              <a:t>Coal India has </a:t>
            </a:r>
            <a:r>
              <a:rPr lang="de-DE" altLang="de-DE" sz="2000" dirty="0">
                <a:solidFill>
                  <a:srgbClr val="FF0000"/>
                </a:solidFill>
              </a:rPr>
              <a:t>low</a:t>
            </a:r>
            <a:r>
              <a:rPr lang="de-DE" altLang="de-DE" sz="2000" dirty="0">
                <a:solidFill>
                  <a:schemeClr val="accent6">
                    <a:lumMod val="75000"/>
                  </a:schemeClr>
                </a:solidFill>
              </a:rPr>
              <a:t> Volatility and </a:t>
            </a:r>
            <a:r>
              <a:rPr lang="de-DE" altLang="de-DE" sz="2000" dirty="0">
                <a:solidFill>
                  <a:srgbClr val="FF0000"/>
                </a:solidFill>
              </a:rPr>
              <a:t>low</a:t>
            </a:r>
            <a:r>
              <a:rPr lang="de-DE" altLang="de-DE" sz="2000" dirty="0">
                <a:solidFill>
                  <a:schemeClr val="accent6">
                    <a:lumMod val="75000"/>
                  </a:schemeClr>
                </a:solidFill>
              </a:rPr>
              <a:t> level of Risk</a:t>
            </a:r>
          </a:p>
        </p:txBody>
      </p:sp>
      <p:pic>
        <p:nvPicPr>
          <p:cNvPr id="6146" name="Picture 2">
            <a:extLst>
              <a:ext uri="{FF2B5EF4-FFF2-40B4-BE49-F238E27FC236}">
                <a16:creationId xmlns:a16="http://schemas.microsoft.com/office/drawing/2014/main" id="{42BF6ACD-AE66-1E2E-7C46-FAAC52A089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3630" y="1419605"/>
            <a:ext cx="6049380" cy="39819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11">
            <a:extLst>
              <a:ext uri="{FF2B5EF4-FFF2-40B4-BE49-F238E27FC236}">
                <a16:creationId xmlns:a16="http://schemas.microsoft.com/office/drawing/2014/main" id="{465B691A-1911-F5EB-A81B-1C379EDDC678}"/>
              </a:ext>
            </a:extLst>
          </p:cNvPr>
          <p:cNvGraphicFramePr>
            <a:graphicFrameLocks noGrp="1"/>
          </p:cNvGraphicFramePr>
          <p:nvPr>
            <p:extLst>
              <p:ext uri="{D42A27DB-BD31-4B8C-83A1-F6EECF244321}">
                <p14:modId xmlns:p14="http://schemas.microsoft.com/office/powerpoint/2010/main" val="3380070220"/>
              </p:ext>
            </p:extLst>
          </p:nvPr>
        </p:nvGraphicFramePr>
        <p:xfrm>
          <a:off x="-4921936" y="2018858"/>
          <a:ext cx="1984133" cy="2820283"/>
        </p:xfrm>
        <a:graphic>
          <a:graphicData uri="http://schemas.openxmlformats.org/drawingml/2006/table">
            <a:tbl>
              <a:tblPr firstRow="1" bandRow="1">
                <a:tableStyleId>{5C22544A-7EE6-4342-B048-85BDC9FD1C3A}</a:tableStyleId>
              </a:tblPr>
              <a:tblGrid>
                <a:gridCol w="1029540">
                  <a:extLst>
                    <a:ext uri="{9D8B030D-6E8A-4147-A177-3AD203B41FA5}">
                      <a16:colId xmlns:a16="http://schemas.microsoft.com/office/drawing/2014/main" val="1332807991"/>
                    </a:ext>
                  </a:extLst>
                </a:gridCol>
                <a:gridCol w="954593">
                  <a:extLst>
                    <a:ext uri="{9D8B030D-6E8A-4147-A177-3AD203B41FA5}">
                      <a16:colId xmlns:a16="http://schemas.microsoft.com/office/drawing/2014/main" val="2952031097"/>
                    </a:ext>
                  </a:extLst>
                </a:gridCol>
              </a:tblGrid>
              <a:tr h="707127">
                <a:tc>
                  <a:txBody>
                    <a:bodyPr/>
                    <a:lstStyle/>
                    <a:p>
                      <a:r>
                        <a:rPr lang="en-IN" sz="1400" dirty="0"/>
                        <a:t>Company</a:t>
                      </a:r>
                    </a:p>
                  </a:txBody>
                  <a:tcPr/>
                </a:tc>
                <a:tc>
                  <a:txBody>
                    <a:bodyPr/>
                    <a:lstStyle/>
                    <a:p>
                      <a:r>
                        <a:rPr lang="en-IN" sz="1400" dirty="0"/>
                        <a:t>Standard Deviation</a:t>
                      </a:r>
                    </a:p>
                  </a:txBody>
                  <a:tcPr/>
                </a:tc>
                <a:extLst>
                  <a:ext uri="{0D108BD9-81ED-4DB2-BD59-A6C34878D82A}">
                    <a16:rowId xmlns:a16="http://schemas.microsoft.com/office/drawing/2014/main" val="1959037"/>
                  </a:ext>
                </a:extLst>
              </a:tr>
              <a:tr h="497608">
                <a:tc>
                  <a:txBody>
                    <a:bodyPr/>
                    <a:lstStyle/>
                    <a:p>
                      <a:r>
                        <a:rPr lang="en-IN" sz="1400" dirty="0"/>
                        <a:t>Coal India</a:t>
                      </a:r>
                    </a:p>
                  </a:txBody>
                  <a:tcPr>
                    <a:solidFill>
                      <a:schemeClr val="accent6"/>
                    </a:solidFill>
                  </a:tcPr>
                </a:tc>
                <a:tc>
                  <a:txBody>
                    <a:bodyPr/>
                    <a:lstStyle/>
                    <a:p>
                      <a:r>
                        <a:rPr lang="en-IN" sz="1400" dirty="0"/>
                        <a:t>1.92</a:t>
                      </a:r>
                    </a:p>
                  </a:txBody>
                  <a:tcPr>
                    <a:solidFill>
                      <a:schemeClr val="accent6"/>
                    </a:solidFill>
                  </a:tcPr>
                </a:tc>
                <a:extLst>
                  <a:ext uri="{0D108BD9-81ED-4DB2-BD59-A6C34878D82A}">
                    <a16:rowId xmlns:a16="http://schemas.microsoft.com/office/drawing/2014/main" val="1932836408"/>
                  </a:ext>
                </a:extLst>
              </a:tr>
              <a:tr h="403887">
                <a:tc>
                  <a:txBody>
                    <a:bodyPr/>
                    <a:lstStyle/>
                    <a:p>
                      <a:r>
                        <a:rPr lang="en-IN" sz="1400" dirty="0" err="1">
                          <a:solidFill>
                            <a:schemeClr val="bg1"/>
                          </a:solidFill>
                        </a:rPr>
                        <a:t>HindalCo</a:t>
                      </a:r>
                      <a:endParaRPr lang="en-IN" sz="1400" dirty="0">
                        <a:solidFill>
                          <a:schemeClr val="bg1"/>
                        </a:solidFill>
                      </a:endParaRPr>
                    </a:p>
                  </a:txBody>
                  <a:tcPr/>
                </a:tc>
                <a:tc>
                  <a:txBody>
                    <a:bodyPr/>
                    <a:lstStyle/>
                    <a:p>
                      <a:r>
                        <a:rPr lang="en-IN" sz="1400" dirty="0"/>
                        <a:t>2.60</a:t>
                      </a:r>
                    </a:p>
                  </a:txBody>
                  <a:tcPr/>
                </a:tc>
                <a:extLst>
                  <a:ext uri="{0D108BD9-81ED-4DB2-BD59-A6C34878D82A}">
                    <a16:rowId xmlns:a16="http://schemas.microsoft.com/office/drawing/2014/main" val="1924043826"/>
                  </a:ext>
                </a:extLst>
              </a:tr>
              <a:tr h="403887">
                <a:tc>
                  <a:txBody>
                    <a:bodyPr/>
                    <a:lstStyle/>
                    <a:p>
                      <a:r>
                        <a:rPr lang="en-IN" sz="1400" dirty="0"/>
                        <a:t>JSW Steel</a:t>
                      </a:r>
                    </a:p>
                  </a:txBody>
                  <a:tcPr/>
                </a:tc>
                <a:tc>
                  <a:txBody>
                    <a:bodyPr/>
                    <a:lstStyle/>
                    <a:p>
                      <a:r>
                        <a:rPr lang="en-IN" sz="1400" dirty="0"/>
                        <a:t>2.40</a:t>
                      </a:r>
                    </a:p>
                  </a:txBody>
                  <a:tcPr/>
                </a:tc>
                <a:extLst>
                  <a:ext uri="{0D108BD9-81ED-4DB2-BD59-A6C34878D82A}">
                    <a16:rowId xmlns:a16="http://schemas.microsoft.com/office/drawing/2014/main" val="875029"/>
                  </a:ext>
                </a:extLst>
              </a:tr>
              <a:tr h="403887">
                <a:tc>
                  <a:txBody>
                    <a:bodyPr/>
                    <a:lstStyle/>
                    <a:p>
                      <a:r>
                        <a:rPr lang="en-IN" sz="1400" dirty="0"/>
                        <a:t>Tata Steel</a:t>
                      </a:r>
                    </a:p>
                  </a:txBody>
                  <a:tcPr/>
                </a:tc>
                <a:tc>
                  <a:txBody>
                    <a:bodyPr/>
                    <a:lstStyle/>
                    <a:p>
                      <a:r>
                        <a:rPr lang="en-IN" sz="1400" dirty="0"/>
                        <a:t>2.38</a:t>
                      </a:r>
                    </a:p>
                  </a:txBody>
                  <a:tcPr/>
                </a:tc>
                <a:extLst>
                  <a:ext uri="{0D108BD9-81ED-4DB2-BD59-A6C34878D82A}">
                    <a16:rowId xmlns:a16="http://schemas.microsoft.com/office/drawing/2014/main" val="669415186"/>
                  </a:ext>
                </a:extLst>
              </a:tr>
              <a:tr h="403887">
                <a:tc>
                  <a:txBody>
                    <a:bodyPr/>
                    <a:lstStyle/>
                    <a:p>
                      <a:r>
                        <a:rPr lang="en-IN" sz="1400" dirty="0"/>
                        <a:t>Vedanta</a:t>
                      </a:r>
                    </a:p>
                  </a:txBody>
                  <a:tcPr>
                    <a:solidFill>
                      <a:srgbClr val="FF0000"/>
                    </a:solidFill>
                  </a:tcPr>
                </a:tc>
                <a:tc>
                  <a:txBody>
                    <a:bodyPr/>
                    <a:lstStyle/>
                    <a:p>
                      <a:r>
                        <a:rPr lang="en-IN" sz="1400" dirty="0"/>
                        <a:t>2.84</a:t>
                      </a:r>
                    </a:p>
                  </a:txBody>
                  <a:tcPr>
                    <a:solidFill>
                      <a:srgbClr val="FF0000"/>
                    </a:solidFill>
                  </a:tcPr>
                </a:tc>
                <a:extLst>
                  <a:ext uri="{0D108BD9-81ED-4DB2-BD59-A6C34878D82A}">
                    <a16:rowId xmlns:a16="http://schemas.microsoft.com/office/drawing/2014/main" val="2849426193"/>
                  </a:ext>
                </a:extLst>
              </a:tr>
            </a:tbl>
          </a:graphicData>
        </a:graphic>
      </p:graphicFrame>
      <p:sp>
        <p:nvSpPr>
          <p:cNvPr id="28" name="TextBox 27">
            <a:extLst>
              <a:ext uri="{FF2B5EF4-FFF2-40B4-BE49-F238E27FC236}">
                <a16:creationId xmlns:a16="http://schemas.microsoft.com/office/drawing/2014/main" id="{36A307BA-2A12-78E7-5E88-20A20F9464BE}"/>
              </a:ext>
            </a:extLst>
          </p:cNvPr>
          <p:cNvSpPr txBox="1"/>
          <p:nvPr/>
        </p:nvSpPr>
        <p:spPr>
          <a:xfrm>
            <a:off x="-8869680" y="5889995"/>
            <a:ext cx="6096000" cy="369332"/>
          </a:xfrm>
          <a:prstGeom prst="rect">
            <a:avLst/>
          </a:prstGeom>
          <a:noFill/>
        </p:spPr>
        <p:txBody>
          <a:bodyPr wrap="square" lIns="0" tIns="0" rIns="0" bIns="0" numCol="1" rtlCol="0">
            <a:spAutoFit/>
          </a:bodyPr>
          <a:lstStyle/>
          <a:p>
            <a:r>
              <a:rPr lang="de-DE" altLang="de-DE" sz="2400" dirty="0">
                <a:solidFill>
                  <a:srgbClr val="0070C0"/>
                </a:solidFill>
              </a:rPr>
              <a:t>%Change = (Today close price/prev close price) -1</a:t>
            </a:r>
          </a:p>
        </p:txBody>
      </p:sp>
      <p:sp>
        <p:nvSpPr>
          <p:cNvPr id="4" name="TextBox 3">
            <a:extLst>
              <a:ext uri="{FF2B5EF4-FFF2-40B4-BE49-F238E27FC236}">
                <a16:creationId xmlns:a16="http://schemas.microsoft.com/office/drawing/2014/main" id="{C8D7E902-BC18-88A7-5D5B-D041A17EEB7E}"/>
              </a:ext>
            </a:extLst>
          </p:cNvPr>
          <p:cNvSpPr txBox="1"/>
          <p:nvPr/>
        </p:nvSpPr>
        <p:spPr>
          <a:xfrm>
            <a:off x="330655" y="560134"/>
            <a:ext cx="8596529"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Moving Average Strategy</a:t>
            </a:r>
          </a:p>
        </p:txBody>
      </p:sp>
      <p:sp>
        <p:nvSpPr>
          <p:cNvPr id="5" name="TextBox 4">
            <a:extLst>
              <a:ext uri="{FF2B5EF4-FFF2-40B4-BE49-F238E27FC236}">
                <a16:creationId xmlns:a16="http://schemas.microsoft.com/office/drawing/2014/main" id="{5A4A7277-4545-99E5-F12A-C6B212082C2E}"/>
              </a:ext>
            </a:extLst>
          </p:cNvPr>
          <p:cNvSpPr txBox="1"/>
          <p:nvPr/>
        </p:nvSpPr>
        <p:spPr>
          <a:xfrm>
            <a:off x="330655" y="2253817"/>
            <a:ext cx="4981703" cy="2585323"/>
          </a:xfrm>
          <a:prstGeom prst="rect">
            <a:avLst/>
          </a:prstGeom>
          <a:noFill/>
        </p:spPr>
        <p:txBody>
          <a:bodyPr wrap="square" lIns="0" tIns="0" rIns="0" bIns="0" numCol="1" rtlCol="0">
            <a:spAutoFit/>
          </a:bodyPr>
          <a:lstStyle/>
          <a:p>
            <a:pPr algn="ctr"/>
            <a:r>
              <a:rPr lang="en-US" sz="2400" b="0" i="0" dirty="0">
                <a:solidFill>
                  <a:schemeClr val="accent4">
                    <a:lumMod val="60000"/>
                    <a:lumOff val="40000"/>
                  </a:schemeClr>
                </a:solidFill>
                <a:effectLst/>
              </a:rPr>
              <a:t>It Involves the calculation and use of moving averages to identify trends and potential trading signals. Moving Averages are Statistical tools that smooth out price data over a specific time period, helping traders spot patterns and trends more easily.</a:t>
            </a:r>
            <a:endParaRPr lang="de-DE" altLang="de-DE" sz="2400" dirty="0">
              <a:solidFill>
                <a:schemeClr val="accent4">
                  <a:lumMod val="60000"/>
                  <a:lumOff val="40000"/>
                </a:schemeClr>
              </a:solidFill>
            </a:endParaRPr>
          </a:p>
        </p:txBody>
      </p:sp>
      <p:sp>
        <p:nvSpPr>
          <p:cNvPr id="10" name="TextBox 9">
            <a:extLst>
              <a:ext uri="{FF2B5EF4-FFF2-40B4-BE49-F238E27FC236}">
                <a16:creationId xmlns:a16="http://schemas.microsoft.com/office/drawing/2014/main" id="{CCFA4131-AFC3-56FF-D364-ACE7BA3819C4}"/>
              </a:ext>
            </a:extLst>
          </p:cNvPr>
          <p:cNvSpPr txBox="1"/>
          <p:nvPr/>
        </p:nvSpPr>
        <p:spPr>
          <a:xfrm>
            <a:off x="6573372" y="2690335"/>
            <a:ext cx="4981703" cy="1477328"/>
          </a:xfrm>
          <a:prstGeom prst="rect">
            <a:avLst/>
          </a:prstGeom>
          <a:noFill/>
        </p:spPr>
        <p:txBody>
          <a:bodyPr wrap="square" lIns="0" tIns="0" rIns="0" bIns="0" numCol="1" rtlCol="0">
            <a:spAutoFit/>
          </a:bodyPr>
          <a:lstStyle/>
          <a:p>
            <a:pPr marL="457200" indent="-457200" algn="ctr">
              <a:buAutoNum type="arabicPeriod"/>
            </a:pPr>
            <a:r>
              <a:rPr lang="de-DE" altLang="de-DE" sz="2400" dirty="0">
                <a:solidFill>
                  <a:schemeClr val="accent5">
                    <a:lumMod val="75000"/>
                    <a:alpha val="30000"/>
                  </a:schemeClr>
                </a:solidFill>
              </a:rPr>
              <a:t>If Current Close &lt; 20 day sma &lt; 50 day sma &lt; 200 day sma – BUY Signal</a:t>
            </a:r>
          </a:p>
          <a:p>
            <a:pPr marL="457200" indent="-457200" algn="ctr">
              <a:buAutoNum type="arabicPeriod"/>
            </a:pPr>
            <a:r>
              <a:rPr lang="de-DE" altLang="de-DE" sz="2400" dirty="0">
                <a:solidFill>
                  <a:schemeClr val="accent5">
                    <a:lumMod val="75000"/>
                    <a:alpha val="30000"/>
                  </a:schemeClr>
                </a:solidFill>
              </a:rPr>
              <a:t>If Current Close &gt; 20 day sma &gt; 50 day sma &gt; 200 day sma – SELL Signal</a:t>
            </a:r>
          </a:p>
        </p:txBody>
      </p:sp>
    </p:spTree>
    <p:extLst>
      <p:ext uri="{BB962C8B-B14F-4D97-AF65-F5344CB8AC3E}">
        <p14:creationId xmlns:p14="http://schemas.microsoft.com/office/powerpoint/2010/main" val="717549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EB9F724E-4C02-83FB-FD78-11F5F026E01D}"/>
              </a:ext>
            </a:extLst>
          </p:cNvPr>
          <p:cNvPicPr>
            <a:picLocks noChangeAspect="1"/>
          </p:cNvPicPr>
          <p:nvPr/>
        </p:nvPicPr>
        <p:blipFill>
          <a:blip r:embed="rId3"/>
          <a:stretch>
            <a:fillRect/>
          </a:stretch>
        </p:blipFill>
        <p:spPr>
          <a:xfrm>
            <a:off x="-10870958" y="1219201"/>
            <a:ext cx="9596807" cy="4975122"/>
          </a:xfrm>
          <a:prstGeom prst="rect">
            <a:avLst/>
          </a:prstGeom>
        </p:spPr>
      </p:pic>
      <p:pic>
        <p:nvPicPr>
          <p:cNvPr id="9" name="Picture 8" hidden="1">
            <a:extLst>
              <a:ext uri="{FF2B5EF4-FFF2-40B4-BE49-F238E27FC236}">
                <a16:creationId xmlns:a16="http://schemas.microsoft.com/office/drawing/2014/main" id="{92EB3A2E-7A3A-7C3B-A27C-F8A06356BC18}"/>
              </a:ext>
            </a:extLst>
          </p:cNvPr>
          <p:cNvPicPr>
            <a:picLocks noChangeAspect="1"/>
          </p:cNvPicPr>
          <p:nvPr/>
        </p:nvPicPr>
        <p:blipFill>
          <a:blip r:embed="rId4"/>
          <a:stretch>
            <a:fillRect/>
          </a:stretch>
        </p:blipFill>
        <p:spPr>
          <a:xfrm>
            <a:off x="-9217899" y="1091678"/>
            <a:ext cx="7866630" cy="4841124"/>
          </a:xfrm>
          <a:prstGeom prst="rect">
            <a:avLst/>
          </a:prstGeom>
        </p:spPr>
      </p:pic>
      <p:sp>
        <p:nvSpPr>
          <p:cNvPr id="11" name="TextBox 10" hidden="1">
            <a:extLst>
              <a:ext uri="{FF2B5EF4-FFF2-40B4-BE49-F238E27FC236}">
                <a16:creationId xmlns:a16="http://schemas.microsoft.com/office/drawing/2014/main" id="{B951C355-C6FC-0C1B-FC67-6DDB22CCC945}"/>
              </a:ext>
            </a:extLst>
          </p:cNvPr>
          <p:cNvSpPr txBox="1"/>
          <p:nvPr/>
        </p:nvSpPr>
        <p:spPr>
          <a:xfrm>
            <a:off x="-3811747" y="3081353"/>
            <a:ext cx="3169436" cy="861774"/>
          </a:xfrm>
          <a:prstGeom prst="rect">
            <a:avLst/>
          </a:prstGeom>
          <a:noFill/>
        </p:spPr>
        <p:txBody>
          <a:bodyPr wrap="square" lIns="0" tIns="0" rIns="0" bIns="0" numCol="1" rtlCol="0">
            <a:spAutoFit/>
          </a:bodyPr>
          <a:lstStyle/>
          <a:p>
            <a:r>
              <a:rPr lang="de-DE" altLang="de-DE" sz="2800" spc="300" dirty="0"/>
              <a:t>From the Year</a:t>
            </a:r>
            <a:br>
              <a:rPr lang="de-DE" altLang="de-DE" sz="2800" spc="300" dirty="0"/>
            </a:br>
            <a:r>
              <a:rPr lang="de-DE" altLang="de-DE" sz="2800" spc="300" dirty="0"/>
              <a:t>2011 – 2022 </a:t>
            </a:r>
          </a:p>
        </p:txBody>
      </p:sp>
      <p:sp>
        <p:nvSpPr>
          <p:cNvPr id="7" name="TextBox 6">
            <a:extLst>
              <a:ext uri="{FF2B5EF4-FFF2-40B4-BE49-F238E27FC236}">
                <a16:creationId xmlns:a16="http://schemas.microsoft.com/office/drawing/2014/main" id="{B4405D3A-5265-208A-F522-072ED787C6C2}"/>
              </a:ext>
            </a:extLst>
          </p:cNvPr>
          <p:cNvSpPr txBox="1"/>
          <p:nvPr/>
        </p:nvSpPr>
        <p:spPr>
          <a:xfrm>
            <a:off x="-14290711" y="516793"/>
            <a:ext cx="5420703"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 Change</a:t>
            </a:r>
          </a:p>
        </p:txBody>
      </p:sp>
      <p:sp>
        <p:nvSpPr>
          <p:cNvPr id="8" name="TextBox 7">
            <a:extLst>
              <a:ext uri="{FF2B5EF4-FFF2-40B4-BE49-F238E27FC236}">
                <a16:creationId xmlns:a16="http://schemas.microsoft.com/office/drawing/2014/main" id="{62ED3083-8BB4-D926-9DF0-D9D5A3252724}"/>
              </a:ext>
            </a:extLst>
          </p:cNvPr>
          <p:cNvSpPr txBox="1"/>
          <p:nvPr/>
        </p:nvSpPr>
        <p:spPr>
          <a:xfrm>
            <a:off x="-14611812" y="1515153"/>
            <a:ext cx="3085511" cy="3323987"/>
          </a:xfrm>
          <a:prstGeom prst="rect">
            <a:avLst/>
          </a:prstGeom>
          <a:noFill/>
        </p:spPr>
        <p:txBody>
          <a:bodyPr wrap="square" lIns="0" tIns="0" rIns="0" bIns="0" numCol="1" rtlCol="0">
            <a:spAutoFit/>
          </a:bodyPr>
          <a:lstStyle/>
          <a:p>
            <a:pPr algn="ctr"/>
            <a:r>
              <a:rPr lang="en-US" sz="2400" b="0" i="0" dirty="0">
                <a:solidFill>
                  <a:schemeClr val="accent4">
                    <a:lumMod val="60000"/>
                    <a:lumOff val="40000"/>
                  </a:schemeClr>
                </a:solidFill>
                <a:effectLst/>
              </a:rPr>
              <a:t>Wider bell curve indicates a larger standard deviation, suggesting that the data points are more spread out from the mean. This implies greater variability in the data</a:t>
            </a:r>
            <a:br>
              <a:rPr lang="en-US" sz="2400" dirty="0">
                <a:solidFill>
                  <a:schemeClr val="accent4">
                    <a:lumMod val="60000"/>
                    <a:lumOff val="40000"/>
                  </a:schemeClr>
                </a:solidFill>
              </a:rPr>
            </a:br>
            <a:endParaRPr lang="de-DE" altLang="de-DE" sz="2400" dirty="0">
              <a:solidFill>
                <a:schemeClr val="accent4">
                  <a:lumMod val="60000"/>
                  <a:lumOff val="40000"/>
                </a:schemeClr>
              </a:solidFill>
            </a:endParaRPr>
          </a:p>
        </p:txBody>
      </p:sp>
      <p:sp>
        <p:nvSpPr>
          <p:cNvPr id="16" name="TextBox 15">
            <a:extLst>
              <a:ext uri="{FF2B5EF4-FFF2-40B4-BE49-F238E27FC236}">
                <a16:creationId xmlns:a16="http://schemas.microsoft.com/office/drawing/2014/main" id="{F32D53D1-FAFB-2BA3-6EDC-C7B237FCBAB1}"/>
              </a:ext>
            </a:extLst>
          </p:cNvPr>
          <p:cNvSpPr txBox="1"/>
          <p:nvPr/>
        </p:nvSpPr>
        <p:spPr>
          <a:xfrm>
            <a:off x="-11094387" y="664680"/>
            <a:ext cx="1628333" cy="369332"/>
          </a:xfrm>
          <a:prstGeom prst="rect">
            <a:avLst/>
          </a:prstGeom>
          <a:noFill/>
        </p:spPr>
        <p:txBody>
          <a:bodyPr wrap="square" rtlCol="0">
            <a:spAutoFit/>
          </a:bodyPr>
          <a:lstStyle/>
          <a:p>
            <a:r>
              <a:rPr lang="en-IN" dirty="0"/>
              <a:t>Variability</a:t>
            </a:r>
          </a:p>
        </p:txBody>
      </p:sp>
      <p:sp>
        <p:nvSpPr>
          <p:cNvPr id="19" name="Arrow: Up 18">
            <a:extLst>
              <a:ext uri="{FF2B5EF4-FFF2-40B4-BE49-F238E27FC236}">
                <a16:creationId xmlns:a16="http://schemas.microsoft.com/office/drawing/2014/main" id="{BE00BF67-E54F-FEF7-E3FF-C07CF0FA7BF5}"/>
              </a:ext>
            </a:extLst>
          </p:cNvPr>
          <p:cNvSpPr/>
          <p:nvPr/>
        </p:nvSpPr>
        <p:spPr>
          <a:xfrm>
            <a:off x="-9883061" y="553431"/>
            <a:ext cx="354563" cy="473030"/>
          </a:xfrm>
          <a:prstGeom prs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Up 19">
            <a:extLst>
              <a:ext uri="{FF2B5EF4-FFF2-40B4-BE49-F238E27FC236}">
                <a16:creationId xmlns:a16="http://schemas.microsoft.com/office/drawing/2014/main" id="{50559502-8921-1A88-E7A7-CE990AF0432E}"/>
              </a:ext>
            </a:extLst>
          </p:cNvPr>
          <p:cNvSpPr/>
          <p:nvPr/>
        </p:nvSpPr>
        <p:spPr>
          <a:xfrm>
            <a:off x="-7926933" y="560134"/>
            <a:ext cx="354563" cy="473030"/>
          </a:xfrm>
          <a:prstGeom prs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FF877921-BEEB-74DB-7621-CA86DC9D6321}"/>
              </a:ext>
            </a:extLst>
          </p:cNvPr>
          <p:cNvSpPr txBox="1"/>
          <p:nvPr/>
        </p:nvSpPr>
        <p:spPr>
          <a:xfrm>
            <a:off x="-9124635" y="674653"/>
            <a:ext cx="1204274" cy="369332"/>
          </a:xfrm>
          <a:prstGeom prst="rect">
            <a:avLst/>
          </a:prstGeom>
          <a:noFill/>
        </p:spPr>
        <p:txBody>
          <a:bodyPr wrap="square" rtlCol="0">
            <a:spAutoFit/>
          </a:bodyPr>
          <a:lstStyle/>
          <a:p>
            <a:r>
              <a:rPr lang="en-IN" dirty="0"/>
              <a:t>Volatility</a:t>
            </a:r>
          </a:p>
        </p:txBody>
      </p:sp>
      <p:sp>
        <p:nvSpPr>
          <p:cNvPr id="22" name="TextBox 21">
            <a:extLst>
              <a:ext uri="{FF2B5EF4-FFF2-40B4-BE49-F238E27FC236}">
                <a16:creationId xmlns:a16="http://schemas.microsoft.com/office/drawing/2014/main" id="{F85FF2E7-11BA-8ECD-D438-72928DC1A0AA}"/>
              </a:ext>
            </a:extLst>
          </p:cNvPr>
          <p:cNvSpPr txBox="1"/>
          <p:nvPr/>
        </p:nvSpPr>
        <p:spPr>
          <a:xfrm>
            <a:off x="-7043011" y="656755"/>
            <a:ext cx="724566" cy="369332"/>
          </a:xfrm>
          <a:prstGeom prst="rect">
            <a:avLst/>
          </a:prstGeom>
          <a:noFill/>
        </p:spPr>
        <p:txBody>
          <a:bodyPr wrap="square" rtlCol="0">
            <a:spAutoFit/>
          </a:bodyPr>
          <a:lstStyle/>
          <a:p>
            <a:r>
              <a:rPr lang="en-IN" dirty="0"/>
              <a:t>Risk</a:t>
            </a:r>
          </a:p>
        </p:txBody>
      </p:sp>
      <p:sp>
        <p:nvSpPr>
          <p:cNvPr id="24" name="Arrow: Up 23">
            <a:extLst>
              <a:ext uri="{FF2B5EF4-FFF2-40B4-BE49-F238E27FC236}">
                <a16:creationId xmlns:a16="http://schemas.microsoft.com/office/drawing/2014/main" id="{6CBFAADF-4751-7BE1-94B9-EA31E28B08D9}"/>
              </a:ext>
            </a:extLst>
          </p:cNvPr>
          <p:cNvSpPr/>
          <p:nvPr/>
        </p:nvSpPr>
        <p:spPr>
          <a:xfrm>
            <a:off x="-6355431" y="553057"/>
            <a:ext cx="354563" cy="473030"/>
          </a:xfrm>
          <a:prstGeom prs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E519493A-F57E-F4B8-5C8C-60F282FE7D48}"/>
              </a:ext>
            </a:extLst>
          </p:cNvPr>
          <p:cNvSpPr txBox="1"/>
          <p:nvPr/>
        </p:nvSpPr>
        <p:spPr>
          <a:xfrm>
            <a:off x="-14533383" y="5082313"/>
            <a:ext cx="3169436" cy="430887"/>
          </a:xfrm>
          <a:prstGeom prst="rect">
            <a:avLst/>
          </a:prstGeom>
          <a:noFill/>
        </p:spPr>
        <p:txBody>
          <a:bodyPr wrap="square" lIns="0" tIns="0" rIns="0" bIns="0" numCol="1" rtlCol="0">
            <a:spAutoFit/>
          </a:bodyPr>
          <a:lstStyle/>
          <a:p>
            <a:r>
              <a:rPr lang="de-DE" altLang="de-DE" sz="2800" spc="300" dirty="0"/>
              <a:t>Insight</a:t>
            </a:r>
          </a:p>
        </p:txBody>
      </p:sp>
      <p:sp>
        <p:nvSpPr>
          <p:cNvPr id="26" name="TextBox 25">
            <a:extLst>
              <a:ext uri="{FF2B5EF4-FFF2-40B4-BE49-F238E27FC236}">
                <a16:creationId xmlns:a16="http://schemas.microsoft.com/office/drawing/2014/main" id="{2C40D114-4B11-AF2D-5746-D78EE52D2FD8}"/>
              </a:ext>
            </a:extLst>
          </p:cNvPr>
          <p:cNvSpPr txBox="1"/>
          <p:nvPr/>
        </p:nvSpPr>
        <p:spPr>
          <a:xfrm>
            <a:off x="-14533383" y="6074661"/>
            <a:ext cx="6872564" cy="615553"/>
          </a:xfrm>
          <a:prstGeom prst="rect">
            <a:avLst/>
          </a:prstGeom>
          <a:noFill/>
        </p:spPr>
        <p:txBody>
          <a:bodyPr wrap="square" lIns="0" tIns="0" rIns="0" bIns="0" numCol="1" rtlCol="0">
            <a:spAutoFit/>
          </a:bodyPr>
          <a:lstStyle/>
          <a:p>
            <a:pPr marL="342900" indent="-342900">
              <a:buFont typeface="Wingdings" panose="05000000000000000000" pitchFamily="2" charset="2"/>
              <a:buChar char="ü"/>
            </a:pPr>
            <a:r>
              <a:rPr lang="de-DE" altLang="de-DE" sz="2000" dirty="0">
                <a:solidFill>
                  <a:schemeClr val="accent6">
                    <a:lumMod val="75000"/>
                  </a:schemeClr>
                </a:solidFill>
              </a:rPr>
              <a:t>vedanta has </a:t>
            </a:r>
            <a:r>
              <a:rPr lang="de-DE" altLang="de-DE" sz="2000" dirty="0">
                <a:solidFill>
                  <a:srgbClr val="FF0000"/>
                </a:solidFill>
              </a:rPr>
              <a:t>high</a:t>
            </a:r>
            <a:r>
              <a:rPr lang="de-DE" altLang="de-DE" sz="2000" dirty="0">
                <a:solidFill>
                  <a:schemeClr val="accent6">
                    <a:lumMod val="75000"/>
                  </a:schemeClr>
                </a:solidFill>
              </a:rPr>
              <a:t> Volatility and </a:t>
            </a:r>
            <a:r>
              <a:rPr lang="de-DE" altLang="de-DE" sz="2000" dirty="0">
                <a:solidFill>
                  <a:srgbClr val="FF0000"/>
                </a:solidFill>
              </a:rPr>
              <a:t>high</a:t>
            </a:r>
            <a:r>
              <a:rPr lang="de-DE" altLang="de-DE" sz="2000" dirty="0">
                <a:solidFill>
                  <a:schemeClr val="accent6">
                    <a:lumMod val="75000"/>
                  </a:schemeClr>
                </a:solidFill>
              </a:rPr>
              <a:t> level of risk</a:t>
            </a:r>
            <a:br>
              <a:rPr lang="de-DE" altLang="de-DE" sz="2000" dirty="0">
                <a:solidFill>
                  <a:schemeClr val="accent6">
                    <a:lumMod val="75000"/>
                  </a:schemeClr>
                </a:solidFill>
              </a:rPr>
            </a:br>
            <a:endParaRPr lang="de-DE" altLang="de-DE" sz="2000" dirty="0">
              <a:solidFill>
                <a:schemeClr val="accent6">
                  <a:lumMod val="75000"/>
                </a:schemeClr>
              </a:solidFill>
            </a:endParaRPr>
          </a:p>
        </p:txBody>
      </p:sp>
      <p:sp>
        <p:nvSpPr>
          <p:cNvPr id="27" name="TextBox 26">
            <a:extLst>
              <a:ext uri="{FF2B5EF4-FFF2-40B4-BE49-F238E27FC236}">
                <a16:creationId xmlns:a16="http://schemas.microsoft.com/office/drawing/2014/main" id="{DE1E0E93-98BD-4A13-D26A-96E3C91E0C12}"/>
              </a:ext>
            </a:extLst>
          </p:cNvPr>
          <p:cNvSpPr txBox="1"/>
          <p:nvPr/>
        </p:nvSpPr>
        <p:spPr>
          <a:xfrm>
            <a:off x="-14533383" y="5623253"/>
            <a:ext cx="6286482" cy="307777"/>
          </a:xfrm>
          <a:prstGeom prst="rect">
            <a:avLst/>
          </a:prstGeom>
          <a:noFill/>
        </p:spPr>
        <p:txBody>
          <a:bodyPr wrap="square" lIns="0" tIns="0" rIns="0" bIns="0" numCol="1" rtlCol="0">
            <a:spAutoFit/>
          </a:bodyPr>
          <a:lstStyle/>
          <a:p>
            <a:pPr marL="342900" indent="-342900">
              <a:buFont typeface="Wingdings" panose="05000000000000000000" pitchFamily="2" charset="2"/>
              <a:buChar char="ü"/>
            </a:pPr>
            <a:r>
              <a:rPr lang="de-DE" altLang="de-DE" sz="2000" dirty="0">
                <a:solidFill>
                  <a:schemeClr val="accent6">
                    <a:lumMod val="75000"/>
                  </a:schemeClr>
                </a:solidFill>
              </a:rPr>
              <a:t>Coal India has </a:t>
            </a:r>
            <a:r>
              <a:rPr lang="de-DE" altLang="de-DE" sz="2000" dirty="0">
                <a:solidFill>
                  <a:srgbClr val="FF0000"/>
                </a:solidFill>
              </a:rPr>
              <a:t>low</a:t>
            </a:r>
            <a:r>
              <a:rPr lang="de-DE" altLang="de-DE" sz="2000" dirty="0">
                <a:solidFill>
                  <a:schemeClr val="accent6">
                    <a:lumMod val="75000"/>
                  </a:schemeClr>
                </a:solidFill>
              </a:rPr>
              <a:t> Volatility and </a:t>
            </a:r>
            <a:r>
              <a:rPr lang="de-DE" altLang="de-DE" sz="2000" dirty="0">
                <a:solidFill>
                  <a:srgbClr val="FF0000"/>
                </a:solidFill>
              </a:rPr>
              <a:t>low</a:t>
            </a:r>
            <a:r>
              <a:rPr lang="de-DE" altLang="de-DE" sz="2000" dirty="0">
                <a:solidFill>
                  <a:schemeClr val="accent6">
                    <a:lumMod val="75000"/>
                  </a:schemeClr>
                </a:solidFill>
              </a:rPr>
              <a:t> level of Risk</a:t>
            </a:r>
          </a:p>
        </p:txBody>
      </p:sp>
      <p:pic>
        <p:nvPicPr>
          <p:cNvPr id="6146" name="Picture 2">
            <a:extLst>
              <a:ext uri="{FF2B5EF4-FFF2-40B4-BE49-F238E27FC236}">
                <a16:creationId xmlns:a16="http://schemas.microsoft.com/office/drawing/2014/main" id="{42BF6ACD-AE66-1E2E-7C46-FAAC52A089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3630" y="1419605"/>
            <a:ext cx="6049380" cy="39819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11">
            <a:extLst>
              <a:ext uri="{FF2B5EF4-FFF2-40B4-BE49-F238E27FC236}">
                <a16:creationId xmlns:a16="http://schemas.microsoft.com/office/drawing/2014/main" id="{465B691A-1911-F5EB-A81B-1C379EDDC678}"/>
              </a:ext>
            </a:extLst>
          </p:cNvPr>
          <p:cNvGraphicFramePr>
            <a:graphicFrameLocks noGrp="1"/>
          </p:cNvGraphicFramePr>
          <p:nvPr/>
        </p:nvGraphicFramePr>
        <p:xfrm>
          <a:off x="-4921936" y="2018858"/>
          <a:ext cx="1984133" cy="2820283"/>
        </p:xfrm>
        <a:graphic>
          <a:graphicData uri="http://schemas.openxmlformats.org/drawingml/2006/table">
            <a:tbl>
              <a:tblPr firstRow="1" bandRow="1">
                <a:tableStyleId>{5C22544A-7EE6-4342-B048-85BDC9FD1C3A}</a:tableStyleId>
              </a:tblPr>
              <a:tblGrid>
                <a:gridCol w="1029540">
                  <a:extLst>
                    <a:ext uri="{9D8B030D-6E8A-4147-A177-3AD203B41FA5}">
                      <a16:colId xmlns:a16="http://schemas.microsoft.com/office/drawing/2014/main" val="1332807991"/>
                    </a:ext>
                  </a:extLst>
                </a:gridCol>
                <a:gridCol w="954593">
                  <a:extLst>
                    <a:ext uri="{9D8B030D-6E8A-4147-A177-3AD203B41FA5}">
                      <a16:colId xmlns:a16="http://schemas.microsoft.com/office/drawing/2014/main" val="2952031097"/>
                    </a:ext>
                  </a:extLst>
                </a:gridCol>
              </a:tblGrid>
              <a:tr h="707127">
                <a:tc>
                  <a:txBody>
                    <a:bodyPr/>
                    <a:lstStyle/>
                    <a:p>
                      <a:r>
                        <a:rPr lang="en-IN" sz="1400" dirty="0"/>
                        <a:t>Company</a:t>
                      </a:r>
                    </a:p>
                  </a:txBody>
                  <a:tcPr/>
                </a:tc>
                <a:tc>
                  <a:txBody>
                    <a:bodyPr/>
                    <a:lstStyle/>
                    <a:p>
                      <a:r>
                        <a:rPr lang="en-IN" sz="1400" dirty="0"/>
                        <a:t>Standard Deviation</a:t>
                      </a:r>
                    </a:p>
                  </a:txBody>
                  <a:tcPr/>
                </a:tc>
                <a:extLst>
                  <a:ext uri="{0D108BD9-81ED-4DB2-BD59-A6C34878D82A}">
                    <a16:rowId xmlns:a16="http://schemas.microsoft.com/office/drawing/2014/main" val="1959037"/>
                  </a:ext>
                </a:extLst>
              </a:tr>
              <a:tr h="497608">
                <a:tc>
                  <a:txBody>
                    <a:bodyPr/>
                    <a:lstStyle/>
                    <a:p>
                      <a:r>
                        <a:rPr lang="en-IN" sz="1400" dirty="0"/>
                        <a:t>Coal India</a:t>
                      </a:r>
                    </a:p>
                  </a:txBody>
                  <a:tcPr>
                    <a:solidFill>
                      <a:schemeClr val="accent6"/>
                    </a:solidFill>
                  </a:tcPr>
                </a:tc>
                <a:tc>
                  <a:txBody>
                    <a:bodyPr/>
                    <a:lstStyle/>
                    <a:p>
                      <a:r>
                        <a:rPr lang="en-IN" sz="1400" dirty="0"/>
                        <a:t>1.92</a:t>
                      </a:r>
                    </a:p>
                  </a:txBody>
                  <a:tcPr>
                    <a:solidFill>
                      <a:schemeClr val="accent6"/>
                    </a:solidFill>
                  </a:tcPr>
                </a:tc>
                <a:extLst>
                  <a:ext uri="{0D108BD9-81ED-4DB2-BD59-A6C34878D82A}">
                    <a16:rowId xmlns:a16="http://schemas.microsoft.com/office/drawing/2014/main" val="1932836408"/>
                  </a:ext>
                </a:extLst>
              </a:tr>
              <a:tr h="403887">
                <a:tc>
                  <a:txBody>
                    <a:bodyPr/>
                    <a:lstStyle/>
                    <a:p>
                      <a:r>
                        <a:rPr lang="en-IN" sz="1400" dirty="0" err="1">
                          <a:solidFill>
                            <a:schemeClr val="bg1"/>
                          </a:solidFill>
                        </a:rPr>
                        <a:t>HindalCo</a:t>
                      </a:r>
                      <a:endParaRPr lang="en-IN" sz="1400" dirty="0">
                        <a:solidFill>
                          <a:schemeClr val="bg1"/>
                        </a:solidFill>
                      </a:endParaRPr>
                    </a:p>
                  </a:txBody>
                  <a:tcPr/>
                </a:tc>
                <a:tc>
                  <a:txBody>
                    <a:bodyPr/>
                    <a:lstStyle/>
                    <a:p>
                      <a:r>
                        <a:rPr lang="en-IN" sz="1400" dirty="0"/>
                        <a:t>2.60</a:t>
                      </a:r>
                    </a:p>
                  </a:txBody>
                  <a:tcPr/>
                </a:tc>
                <a:extLst>
                  <a:ext uri="{0D108BD9-81ED-4DB2-BD59-A6C34878D82A}">
                    <a16:rowId xmlns:a16="http://schemas.microsoft.com/office/drawing/2014/main" val="1924043826"/>
                  </a:ext>
                </a:extLst>
              </a:tr>
              <a:tr h="403887">
                <a:tc>
                  <a:txBody>
                    <a:bodyPr/>
                    <a:lstStyle/>
                    <a:p>
                      <a:r>
                        <a:rPr lang="en-IN" sz="1400" dirty="0"/>
                        <a:t>JSW Steel</a:t>
                      </a:r>
                    </a:p>
                  </a:txBody>
                  <a:tcPr/>
                </a:tc>
                <a:tc>
                  <a:txBody>
                    <a:bodyPr/>
                    <a:lstStyle/>
                    <a:p>
                      <a:r>
                        <a:rPr lang="en-IN" sz="1400" dirty="0"/>
                        <a:t>2.40</a:t>
                      </a:r>
                    </a:p>
                  </a:txBody>
                  <a:tcPr/>
                </a:tc>
                <a:extLst>
                  <a:ext uri="{0D108BD9-81ED-4DB2-BD59-A6C34878D82A}">
                    <a16:rowId xmlns:a16="http://schemas.microsoft.com/office/drawing/2014/main" val="875029"/>
                  </a:ext>
                </a:extLst>
              </a:tr>
              <a:tr h="403887">
                <a:tc>
                  <a:txBody>
                    <a:bodyPr/>
                    <a:lstStyle/>
                    <a:p>
                      <a:r>
                        <a:rPr lang="en-IN" sz="1400" dirty="0"/>
                        <a:t>Tata Steel</a:t>
                      </a:r>
                    </a:p>
                  </a:txBody>
                  <a:tcPr/>
                </a:tc>
                <a:tc>
                  <a:txBody>
                    <a:bodyPr/>
                    <a:lstStyle/>
                    <a:p>
                      <a:r>
                        <a:rPr lang="en-IN" sz="1400" dirty="0"/>
                        <a:t>2.38</a:t>
                      </a:r>
                    </a:p>
                  </a:txBody>
                  <a:tcPr/>
                </a:tc>
                <a:extLst>
                  <a:ext uri="{0D108BD9-81ED-4DB2-BD59-A6C34878D82A}">
                    <a16:rowId xmlns:a16="http://schemas.microsoft.com/office/drawing/2014/main" val="669415186"/>
                  </a:ext>
                </a:extLst>
              </a:tr>
              <a:tr h="403887">
                <a:tc>
                  <a:txBody>
                    <a:bodyPr/>
                    <a:lstStyle/>
                    <a:p>
                      <a:r>
                        <a:rPr lang="en-IN" sz="1400" dirty="0"/>
                        <a:t>Vedanta</a:t>
                      </a:r>
                    </a:p>
                  </a:txBody>
                  <a:tcPr>
                    <a:solidFill>
                      <a:srgbClr val="FF0000"/>
                    </a:solidFill>
                  </a:tcPr>
                </a:tc>
                <a:tc>
                  <a:txBody>
                    <a:bodyPr/>
                    <a:lstStyle/>
                    <a:p>
                      <a:r>
                        <a:rPr lang="en-IN" sz="1400" dirty="0"/>
                        <a:t>2.84</a:t>
                      </a:r>
                    </a:p>
                  </a:txBody>
                  <a:tcPr>
                    <a:solidFill>
                      <a:srgbClr val="FF0000"/>
                    </a:solidFill>
                  </a:tcPr>
                </a:tc>
                <a:extLst>
                  <a:ext uri="{0D108BD9-81ED-4DB2-BD59-A6C34878D82A}">
                    <a16:rowId xmlns:a16="http://schemas.microsoft.com/office/drawing/2014/main" val="2849426193"/>
                  </a:ext>
                </a:extLst>
              </a:tr>
            </a:tbl>
          </a:graphicData>
        </a:graphic>
      </p:graphicFrame>
      <p:sp>
        <p:nvSpPr>
          <p:cNvPr id="28" name="TextBox 27">
            <a:extLst>
              <a:ext uri="{FF2B5EF4-FFF2-40B4-BE49-F238E27FC236}">
                <a16:creationId xmlns:a16="http://schemas.microsoft.com/office/drawing/2014/main" id="{36A307BA-2A12-78E7-5E88-20A20F9464BE}"/>
              </a:ext>
            </a:extLst>
          </p:cNvPr>
          <p:cNvSpPr txBox="1"/>
          <p:nvPr/>
        </p:nvSpPr>
        <p:spPr>
          <a:xfrm>
            <a:off x="-8869680" y="5889995"/>
            <a:ext cx="6096000" cy="369332"/>
          </a:xfrm>
          <a:prstGeom prst="rect">
            <a:avLst/>
          </a:prstGeom>
          <a:noFill/>
        </p:spPr>
        <p:txBody>
          <a:bodyPr wrap="square" lIns="0" tIns="0" rIns="0" bIns="0" numCol="1" rtlCol="0">
            <a:spAutoFit/>
          </a:bodyPr>
          <a:lstStyle/>
          <a:p>
            <a:r>
              <a:rPr lang="de-DE" altLang="de-DE" sz="2400" dirty="0">
                <a:solidFill>
                  <a:srgbClr val="0070C0"/>
                </a:solidFill>
              </a:rPr>
              <a:t>%Change = (Today close price/prev close price) -1</a:t>
            </a:r>
          </a:p>
        </p:txBody>
      </p:sp>
      <p:sp>
        <p:nvSpPr>
          <p:cNvPr id="4" name="TextBox 3">
            <a:extLst>
              <a:ext uri="{FF2B5EF4-FFF2-40B4-BE49-F238E27FC236}">
                <a16:creationId xmlns:a16="http://schemas.microsoft.com/office/drawing/2014/main" id="{C8D7E902-BC18-88A7-5D5B-D041A17EEB7E}"/>
              </a:ext>
            </a:extLst>
          </p:cNvPr>
          <p:cNvSpPr txBox="1"/>
          <p:nvPr/>
        </p:nvSpPr>
        <p:spPr>
          <a:xfrm>
            <a:off x="330655" y="560134"/>
            <a:ext cx="8596529"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Moving Average Strategy</a:t>
            </a:r>
          </a:p>
        </p:txBody>
      </p:sp>
      <p:sp>
        <p:nvSpPr>
          <p:cNvPr id="5" name="TextBox 4">
            <a:extLst>
              <a:ext uri="{FF2B5EF4-FFF2-40B4-BE49-F238E27FC236}">
                <a16:creationId xmlns:a16="http://schemas.microsoft.com/office/drawing/2014/main" id="{5A4A7277-4545-99E5-F12A-C6B212082C2E}"/>
              </a:ext>
            </a:extLst>
          </p:cNvPr>
          <p:cNvSpPr txBox="1"/>
          <p:nvPr/>
        </p:nvSpPr>
        <p:spPr>
          <a:xfrm>
            <a:off x="330655" y="2241828"/>
            <a:ext cx="4981703" cy="2585323"/>
          </a:xfrm>
          <a:prstGeom prst="rect">
            <a:avLst/>
          </a:prstGeom>
          <a:noFill/>
        </p:spPr>
        <p:txBody>
          <a:bodyPr wrap="square" lIns="0" tIns="0" rIns="0" bIns="0" numCol="1" rtlCol="0">
            <a:spAutoFit/>
          </a:bodyPr>
          <a:lstStyle/>
          <a:p>
            <a:pPr algn="ctr"/>
            <a:r>
              <a:rPr lang="en-US" sz="2400" b="0" i="0" dirty="0">
                <a:solidFill>
                  <a:schemeClr val="accent4">
                    <a:lumMod val="60000"/>
                    <a:lumOff val="40000"/>
                    <a:alpha val="30000"/>
                  </a:schemeClr>
                </a:solidFill>
                <a:effectLst/>
              </a:rPr>
              <a:t>It Involves the calculation and use of moving averages to identify trends and potential trading signals. Moving Averages are Statistical tools that smooth out price data over a specific time period, helping traders spot patterns and trends more easily.</a:t>
            </a:r>
            <a:endParaRPr lang="de-DE" altLang="de-DE" sz="2400" dirty="0">
              <a:solidFill>
                <a:schemeClr val="accent4">
                  <a:lumMod val="60000"/>
                  <a:lumOff val="40000"/>
                  <a:alpha val="30000"/>
                </a:schemeClr>
              </a:solidFill>
            </a:endParaRPr>
          </a:p>
        </p:txBody>
      </p:sp>
      <p:sp>
        <p:nvSpPr>
          <p:cNvPr id="10" name="TextBox 9">
            <a:extLst>
              <a:ext uri="{FF2B5EF4-FFF2-40B4-BE49-F238E27FC236}">
                <a16:creationId xmlns:a16="http://schemas.microsoft.com/office/drawing/2014/main" id="{CCFA4131-AFC3-56FF-D364-ACE7BA3819C4}"/>
              </a:ext>
            </a:extLst>
          </p:cNvPr>
          <p:cNvSpPr txBox="1"/>
          <p:nvPr/>
        </p:nvSpPr>
        <p:spPr>
          <a:xfrm>
            <a:off x="6573973" y="2795825"/>
            <a:ext cx="4981703" cy="1477328"/>
          </a:xfrm>
          <a:prstGeom prst="rect">
            <a:avLst/>
          </a:prstGeom>
          <a:noFill/>
        </p:spPr>
        <p:txBody>
          <a:bodyPr wrap="square" lIns="0" tIns="0" rIns="0" bIns="0" numCol="1" rtlCol="0">
            <a:spAutoFit/>
          </a:bodyPr>
          <a:lstStyle/>
          <a:p>
            <a:pPr marL="457200" indent="-457200" algn="ctr">
              <a:buAutoNum type="arabicPeriod"/>
            </a:pPr>
            <a:r>
              <a:rPr lang="de-DE" altLang="de-DE" sz="2400" dirty="0">
                <a:solidFill>
                  <a:schemeClr val="accent5">
                    <a:lumMod val="75000"/>
                  </a:schemeClr>
                </a:solidFill>
              </a:rPr>
              <a:t>If Current Close &lt; 20 day sma &lt; 50 day sma &lt; 200 day sma – BUY Signal</a:t>
            </a:r>
          </a:p>
          <a:p>
            <a:pPr marL="457200" indent="-457200" algn="ctr">
              <a:buAutoNum type="arabicPeriod"/>
            </a:pPr>
            <a:r>
              <a:rPr lang="de-DE" altLang="de-DE" sz="2400" dirty="0">
                <a:solidFill>
                  <a:schemeClr val="accent5">
                    <a:lumMod val="75000"/>
                  </a:schemeClr>
                </a:solidFill>
              </a:rPr>
              <a:t>If Current Close &gt; 20 day sma &gt; 50 day sma &gt; 200 day sma – SELL Signal</a:t>
            </a:r>
          </a:p>
        </p:txBody>
      </p:sp>
    </p:spTree>
    <p:extLst>
      <p:ext uri="{BB962C8B-B14F-4D97-AF65-F5344CB8AC3E}">
        <p14:creationId xmlns:p14="http://schemas.microsoft.com/office/powerpoint/2010/main" val="25879698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EB9F724E-4C02-83FB-FD78-11F5F026E01D}"/>
              </a:ext>
            </a:extLst>
          </p:cNvPr>
          <p:cNvPicPr>
            <a:picLocks noChangeAspect="1"/>
          </p:cNvPicPr>
          <p:nvPr/>
        </p:nvPicPr>
        <p:blipFill>
          <a:blip r:embed="rId3"/>
          <a:stretch>
            <a:fillRect/>
          </a:stretch>
        </p:blipFill>
        <p:spPr>
          <a:xfrm>
            <a:off x="-10870958" y="1219201"/>
            <a:ext cx="9596807" cy="4975122"/>
          </a:xfrm>
          <a:prstGeom prst="rect">
            <a:avLst/>
          </a:prstGeom>
        </p:spPr>
      </p:pic>
      <p:pic>
        <p:nvPicPr>
          <p:cNvPr id="9" name="Picture 8" hidden="1">
            <a:extLst>
              <a:ext uri="{FF2B5EF4-FFF2-40B4-BE49-F238E27FC236}">
                <a16:creationId xmlns:a16="http://schemas.microsoft.com/office/drawing/2014/main" id="{92EB3A2E-7A3A-7C3B-A27C-F8A06356BC18}"/>
              </a:ext>
            </a:extLst>
          </p:cNvPr>
          <p:cNvPicPr>
            <a:picLocks noChangeAspect="1"/>
          </p:cNvPicPr>
          <p:nvPr/>
        </p:nvPicPr>
        <p:blipFill>
          <a:blip r:embed="rId4"/>
          <a:stretch>
            <a:fillRect/>
          </a:stretch>
        </p:blipFill>
        <p:spPr>
          <a:xfrm>
            <a:off x="-9217899" y="1091678"/>
            <a:ext cx="7866630" cy="4841124"/>
          </a:xfrm>
          <a:prstGeom prst="rect">
            <a:avLst/>
          </a:prstGeom>
        </p:spPr>
      </p:pic>
      <p:sp>
        <p:nvSpPr>
          <p:cNvPr id="11" name="TextBox 10" hidden="1">
            <a:extLst>
              <a:ext uri="{FF2B5EF4-FFF2-40B4-BE49-F238E27FC236}">
                <a16:creationId xmlns:a16="http://schemas.microsoft.com/office/drawing/2014/main" id="{B951C355-C6FC-0C1B-FC67-6DDB22CCC945}"/>
              </a:ext>
            </a:extLst>
          </p:cNvPr>
          <p:cNvSpPr txBox="1"/>
          <p:nvPr/>
        </p:nvSpPr>
        <p:spPr>
          <a:xfrm>
            <a:off x="-3811747" y="3081353"/>
            <a:ext cx="3169436" cy="861774"/>
          </a:xfrm>
          <a:prstGeom prst="rect">
            <a:avLst/>
          </a:prstGeom>
          <a:noFill/>
        </p:spPr>
        <p:txBody>
          <a:bodyPr wrap="square" lIns="0" tIns="0" rIns="0" bIns="0" numCol="1" rtlCol="0">
            <a:spAutoFit/>
          </a:bodyPr>
          <a:lstStyle/>
          <a:p>
            <a:r>
              <a:rPr lang="de-DE" altLang="de-DE" sz="2800" spc="300" dirty="0"/>
              <a:t>From the Year</a:t>
            </a:r>
            <a:br>
              <a:rPr lang="de-DE" altLang="de-DE" sz="2800" spc="300" dirty="0"/>
            </a:br>
            <a:r>
              <a:rPr lang="de-DE" altLang="de-DE" sz="2800" spc="300" dirty="0"/>
              <a:t>2011 – 2022 </a:t>
            </a:r>
          </a:p>
        </p:txBody>
      </p:sp>
      <p:sp>
        <p:nvSpPr>
          <p:cNvPr id="4" name="TextBox 3">
            <a:extLst>
              <a:ext uri="{FF2B5EF4-FFF2-40B4-BE49-F238E27FC236}">
                <a16:creationId xmlns:a16="http://schemas.microsoft.com/office/drawing/2014/main" id="{C8D7E902-BC18-88A7-5D5B-D041A17EEB7E}"/>
              </a:ext>
            </a:extLst>
          </p:cNvPr>
          <p:cNvSpPr txBox="1"/>
          <p:nvPr/>
        </p:nvSpPr>
        <p:spPr>
          <a:xfrm>
            <a:off x="-9788705" y="683433"/>
            <a:ext cx="8596529"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Moving Average Strategy</a:t>
            </a:r>
          </a:p>
        </p:txBody>
      </p:sp>
      <p:sp>
        <p:nvSpPr>
          <p:cNvPr id="5" name="TextBox 4">
            <a:extLst>
              <a:ext uri="{FF2B5EF4-FFF2-40B4-BE49-F238E27FC236}">
                <a16:creationId xmlns:a16="http://schemas.microsoft.com/office/drawing/2014/main" id="{5A4A7277-4545-99E5-F12A-C6B212082C2E}"/>
              </a:ext>
            </a:extLst>
          </p:cNvPr>
          <p:cNvSpPr txBox="1"/>
          <p:nvPr/>
        </p:nvSpPr>
        <p:spPr>
          <a:xfrm>
            <a:off x="-9788705" y="2795825"/>
            <a:ext cx="4981703" cy="2585323"/>
          </a:xfrm>
          <a:prstGeom prst="rect">
            <a:avLst/>
          </a:prstGeom>
          <a:noFill/>
        </p:spPr>
        <p:txBody>
          <a:bodyPr wrap="square" lIns="0" tIns="0" rIns="0" bIns="0" numCol="1" rtlCol="0">
            <a:spAutoFit/>
          </a:bodyPr>
          <a:lstStyle/>
          <a:p>
            <a:pPr algn="ctr"/>
            <a:r>
              <a:rPr lang="en-US" sz="2400" b="0" i="0" dirty="0">
                <a:solidFill>
                  <a:schemeClr val="accent4">
                    <a:lumMod val="60000"/>
                    <a:lumOff val="40000"/>
                    <a:alpha val="30000"/>
                  </a:schemeClr>
                </a:solidFill>
                <a:effectLst/>
              </a:rPr>
              <a:t>It Involves the calculation and use of moving averages to identify trends and potential trading signals. Moving Averages are Statistical tools that smooth out price data over a specific time period, helping traders spot patterns and trends more easily.</a:t>
            </a:r>
            <a:endParaRPr lang="de-DE" altLang="de-DE" sz="2400" dirty="0">
              <a:solidFill>
                <a:schemeClr val="accent4">
                  <a:lumMod val="60000"/>
                  <a:lumOff val="40000"/>
                  <a:alpha val="30000"/>
                </a:schemeClr>
              </a:solidFill>
            </a:endParaRPr>
          </a:p>
        </p:txBody>
      </p:sp>
      <p:sp>
        <p:nvSpPr>
          <p:cNvPr id="10" name="TextBox 9">
            <a:extLst>
              <a:ext uri="{FF2B5EF4-FFF2-40B4-BE49-F238E27FC236}">
                <a16:creationId xmlns:a16="http://schemas.microsoft.com/office/drawing/2014/main" id="{CCFA4131-AFC3-56FF-D364-ACE7BA3819C4}"/>
              </a:ext>
            </a:extLst>
          </p:cNvPr>
          <p:cNvSpPr txBox="1"/>
          <p:nvPr/>
        </p:nvSpPr>
        <p:spPr>
          <a:xfrm>
            <a:off x="988828" y="2611158"/>
            <a:ext cx="9548037" cy="738664"/>
          </a:xfrm>
          <a:prstGeom prst="rect">
            <a:avLst/>
          </a:prstGeom>
          <a:noFill/>
        </p:spPr>
        <p:txBody>
          <a:bodyPr wrap="square" lIns="0" tIns="0" rIns="0" bIns="0" numCol="1" rtlCol="0">
            <a:spAutoFit/>
          </a:bodyPr>
          <a:lstStyle/>
          <a:p>
            <a:pPr marL="457200" indent="-457200" algn="ctr">
              <a:buAutoNum type="arabicPeriod"/>
            </a:pPr>
            <a:r>
              <a:rPr lang="de-DE" altLang="de-DE" sz="2400" dirty="0">
                <a:solidFill>
                  <a:schemeClr val="accent5">
                    <a:lumMod val="75000"/>
                  </a:schemeClr>
                </a:solidFill>
              </a:rPr>
              <a:t>If the short term sma crosses the long term sma from below – BUY Signal</a:t>
            </a:r>
          </a:p>
          <a:p>
            <a:pPr marL="457200" indent="-457200" algn="ctr">
              <a:buAutoNum type="arabicPeriod"/>
            </a:pPr>
            <a:r>
              <a:rPr lang="de-DE" altLang="de-DE" sz="2400" dirty="0">
                <a:solidFill>
                  <a:schemeClr val="accent5">
                    <a:lumMod val="75000"/>
                  </a:schemeClr>
                </a:solidFill>
              </a:rPr>
              <a:t>If the short term sma crosses the long term sma from above – SELL Signal</a:t>
            </a:r>
          </a:p>
        </p:txBody>
      </p:sp>
      <p:sp>
        <p:nvSpPr>
          <p:cNvPr id="12" name="TextBox 11">
            <a:extLst>
              <a:ext uri="{FF2B5EF4-FFF2-40B4-BE49-F238E27FC236}">
                <a16:creationId xmlns:a16="http://schemas.microsoft.com/office/drawing/2014/main" id="{06A84C4F-1F1C-BD36-7AA4-19F92411FBF2}"/>
              </a:ext>
            </a:extLst>
          </p:cNvPr>
          <p:cNvSpPr txBox="1"/>
          <p:nvPr/>
        </p:nvSpPr>
        <p:spPr>
          <a:xfrm>
            <a:off x="330655" y="721288"/>
            <a:ext cx="8596529"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Moving Average Crossover Strategy</a:t>
            </a:r>
          </a:p>
        </p:txBody>
      </p:sp>
    </p:spTree>
    <p:extLst>
      <p:ext uri="{BB962C8B-B14F-4D97-AF65-F5344CB8AC3E}">
        <p14:creationId xmlns:p14="http://schemas.microsoft.com/office/powerpoint/2010/main" val="1309264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1+#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EB9F724E-4C02-83FB-FD78-11F5F026E01D}"/>
              </a:ext>
            </a:extLst>
          </p:cNvPr>
          <p:cNvPicPr>
            <a:picLocks noChangeAspect="1"/>
          </p:cNvPicPr>
          <p:nvPr/>
        </p:nvPicPr>
        <p:blipFill>
          <a:blip r:embed="rId3"/>
          <a:stretch>
            <a:fillRect/>
          </a:stretch>
        </p:blipFill>
        <p:spPr>
          <a:xfrm>
            <a:off x="-10870958" y="1219201"/>
            <a:ext cx="9596807" cy="4975122"/>
          </a:xfrm>
          <a:prstGeom prst="rect">
            <a:avLst/>
          </a:prstGeom>
        </p:spPr>
      </p:pic>
      <p:pic>
        <p:nvPicPr>
          <p:cNvPr id="9" name="Picture 8" hidden="1">
            <a:extLst>
              <a:ext uri="{FF2B5EF4-FFF2-40B4-BE49-F238E27FC236}">
                <a16:creationId xmlns:a16="http://schemas.microsoft.com/office/drawing/2014/main" id="{92EB3A2E-7A3A-7C3B-A27C-F8A06356BC18}"/>
              </a:ext>
            </a:extLst>
          </p:cNvPr>
          <p:cNvPicPr>
            <a:picLocks noChangeAspect="1"/>
          </p:cNvPicPr>
          <p:nvPr/>
        </p:nvPicPr>
        <p:blipFill>
          <a:blip r:embed="rId4"/>
          <a:stretch>
            <a:fillRect/>
          </a:stretch>
        </p:blipFill>
        <p:spPr>
          <a:xfrm>
            <a:off x="-9217899" y="1091678"/>
            <a:ext cx="7866630" cy="4841124"/>
          </a:xfrm>
          <a:prstGeom prst="rect">
            <a:avLst/>
          </a:prstGeom>
        </p:spPr>
      </p:pic>
      <p:sp>
        <p:nvSpPr>
          <p:cNvPr id="11" name="TextBox 10" hidden="1">
            <a:extLst>
              <a:ext uri="{FF2B5EF4-FFF2-40B4-BE49-F238E27FC236}">
                <a16:creationId xmlns:a16="http://schemas.microsoft.com/office/drawing/2014/main" id="{B951C355-C6FC-0C1B-FC67-6DDB22CCC945}"/>
              </a:ext>
            </a:extLst>
          </p:cNvPr>
          <p:cNvSpPr txBox="1"/>
          <p:nvPr/>
        </p:nvSpPr>
        <p:spPr>
          <a:xfrm>
            <a:off x="-3811747" y="3081353"/>
            <a:ext cx="3169436" cy="861774"/>
          </a:xfrm>
          <a:prstGeom prst="rect">
            <a:avLst/>
          </a:prstGeom>
          <a:noFill/>
        </p:spPr>
        <p:txBody>
          <a:bodyPr wrap="square" lIns="0" tIns="0" rIns="0" bIns="0" numCol="1" rtlCol="0">
            <a:spAutoFit/>
          </a:bodyPr>
          <a:lstStyle/>
          <a:p>
            <a:r>
              <a:rPr lang="de-DE" altLang="de-DE" sz="2800" spc="300" dirty="0"/>
              <a:t>From the Year</a:t>
            </a:r>
            <a:br>
              <a:rPr lang="de-DE" altLang="de-DE" sz="2800" spc="300" dirty="0"/>
            </a:br>
            <a:r>
              <a:rPr lang="de-DE" altLang="de-DE" sz="2800" spc="300" dirty="0"/>
              <a:t>2011 – 2022 </a:t>
            </a:r>
          </a:p>
        </p:txBody>
      </p:sp>
      <p:sp>
        <p:nvSpPr>
          <p:cNvPr id="14" name="TextBox 13">
            <a:extLst>
              <a:ext uri="{FF2B5EF4-FFF2-40B4-BE49-F238E27FC236}">
                <a16:creationId xmlns:a16="http://schemas.microsoft.com/office/drawing/2014/main" id="{262B237B-A364-FF21-C799-33835FE80297}"/>
              </a:ext>
            </a:extLst>
          </p:cNvPr>
          <p:cNvSpPr txBox="1"/>
          <p:nvPr/>
        </p:nvSpPr>
        <p:spPr>
          <a:xfrm>
            <a:off x="393916" y="499700"/>
            <a:ext cx="8596529"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Moving Average Crossover Strategy</a:t>
            </a:r>
          </a:p>
        </p:txBody>
      </p:sp>
      <p:sp>
        <p:nvSpPr>
          <p:cNvPr id="15" name="TextBox 14">
            <a:extLst>
              <a:ext uri="{FF2B5EF4-FFF2-40B4-BE49-F238E27FC236}">
                <a16:creationId xmlns:a16="http://schemas.microsoft.com/office/drawing/2014/main" id="{EF5A915F-559B-F726-99AF-24A7A407BE04}"/>
              </a:ext>
            </a:extLst>
          </p:cNvPr>
          <p:cNvSpPr txBox="1"/>
          <p:nvPr/>
        </p:nvSpPr>
        <p:spPr>
          <a:xfrm>
            <a:off x="0" y="1213008"/>
            <a:ext cx="2248146" cy="369332"/>
          </a:xfrm>
          <a:prstGeom prst="rect">
            <a:avLst/>
          </a:prstGeom>
          <a:noFill/>
        </p:spPr>
        <p:txBody>
          <a:bodyPr wrap="square" lIns="0" tIns="0" rIns="0" bIns="0" numCol="1" rtlCol="0">
            <a:spAutoFit/>
          </a:bodyPr>
          <a:lstStyle/>
          <a:p>
            <a:pPr algn="ctr"/>
            <a:r>
              <a:rPr lang="de-DE" altLang="de-DE" sz="2400" dirty="0">
                <a:solidFill>
                  <a:srgbClr val="0070C0"/>
                </a:solidFill>
              </a:rPr>
              <a:t>Coal India</a:t>
            </a:r>
          </a:p>
        </p:txBody>
      </p:sp>
      <p:pic>
        <p:nvPicPr>
          <p:cNvPr id="35" name="Picture 34">
            <a:extLst>
              <a:ext uri="{FF2B5EF4-FFF2-40B4-BE49-F238E27FC236}">
                <a16:creationId xmlns:a16="http://schemas.microsoft.com/office/drawing/2014/main" id="{1F5D8842-DA57-9F39-A063-14CF933AEE67}"/>
              </a:ext>
            </a:extLst>
          </p:cNvPr>
          <p:cNvPicPr>
            <a:picLocks noChangeAspect="1"/>
          </p:cNvPicPr>
          <p:nvPr/>
        </p:nvPicPr>
        <p:blipFill>
          <a:blip r:embed="rId5"/>
          <a:stretch>
            <a:fillRect/>
          </a:stretch>
        </p:blipFill>
        <p:spPr>
          <a:xfrm>
            <a:off x="600287" y="1855944"/>
            <a:ext cx="7664038" cy="4616650"/>
          </a:xfrm>
          <a:prstGeom prst="rect">
            <a:avLst/>
          </a:prstGeom>
        </p:spPr>
      </p:pic>
      <p:sp>
        <p:nvSpPr>
          <p:cNvPr id="18" name="TextBox 17">
            <a:extLst>
              <a:ext uri="{FF2B5EF4-FFF2-40B4-BE49-F238E27FC236}">
                <a16:creationId xmlns:a16="http://schemas.microsoft.com/office/drawing/2014/main" id="{7D607185-98D0-A2E0-6C1D-AF578763B306}"/>
              </a:ext>
            </a:extLst>
          </p:cNvPr>
          <p:cNvSpPr txBox="1"/>
          <p:nvPr/>
        </p:nvSpPr>
        <p:spPr>
          <a:xfrm>
            <a:off x="3339753" y="2844225"/>
            <a:ext cx="1016000" cy="584775"/>
          </a:xfrm>
          <a:prstGeom prst="rect">
            <a:avLst/>
          </a:prstGeom>
          <a:noFill/>
          <a:ln>
            <a:noFill/>
          </a:ln>
        </p:spPr>
        <p:txBody>
          <a:bodyPr wrap="square" rtlCol="0">
            <a:spAutoFit/>
          </a:bodyPr>
          <a:lstStyle/>
          <a:p>
            <a:pPr algn="ctr"/>
            <a:r>
              <a:rPr lang="en-IN" sz="1600" dirty="0">
                <a:solidFill>
                  <a:srgbClr val="FF0000"/>
                </a:solidFill>
                <a:latin typeface="Eras Bold ITC" panose="020B0907030504020204" pitchFamily="34" charset="0"/>
              </a:rPr>
              <a:t>SELL Signal</a:t>
            </a:r>
          </a:p>
        </p:txBody>
      </p:sp>
      <p:cxnSp>
        <p:nvCxnSpPr>
          <p:cNvPr id="30" name="Straight Arrow Connector 29">
            <a:extLst>
              <a:ext uri="{FF2B5EF4-FFF2-40B4-BE49-F238E27FC236}">
                <a16:creationId xmlns:a16="http://schemas.microsoft.com/office/drawing/2014/main" id="{E053F0C8-38C4-472B-2072-8BDFE69F32A2}"/>
              </a:ext>
            </a:extLst>
          </p:cNvPr>
          <p:cNvCxnSpPr>
            <a:cxnSpLocks/>
          </p:cNvCxnSpPr>
          <p:nvPr/>
        </p:nvCxnSpPr>
        <p:spPr>
          <a:xfrm>
            <a:off x="4314649" y="3002620"/>
            <a:ext cx="0" cy="669696"/>
          </a:xfrm>
          <a:prstGeom prst="straightConnector1">
            <a:avLst/>
          </a:prstGeom>
          <a:ln>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36" name="TextBox 35">
            <a:extLst>
              <a:ext uri="{FF2B5EF4-FFF2-40B4-BE49-F238E27FC236}">
                <a16:creationId xmlns:a16="http://schemas.microsoft.com/office/drawing/2014/main" id="{32F81D22-3EA6-4D6B-548F-3993FF61EE94}"/>
              </a:ext>
            </a:extLst>
          </p:cNvPr>
          <p:cNvSpPr txBox="1"/>
          <p:nvPr/>
        </p:nvSpPr>
        <p:spPr>
          <a:xfrm>
            <a:off x="4432306" y="2975432"/>
            <a:ext cx="2014589" cy="584775"/>
          </a:xfrm>
          <a:prstGeom prst="rect">
            <a:avLst/>
          </a:prstGeom>
          <a:noFill/>
          <a:ln>
            <a:noFill/>
          </a:ln>
        </p:spPr>
        <p:txBody>
          <a:bodyPr wrap="square" rtlCol="0">
            <a:spAutoFit/>
          </a:bodyPr>
          <a:lstStyle/>
          <a:p>
            <a:pPr algn="ctr"/>
            <a:r>
              <a:rPr lang="en-IN" sz="1600" dirty="0">
                <a:solidFill>
                  <a:srgbClr val="7030A0"/>
                </a:solidFill>
              </a:rPr>
              <a:t>Short term crossing long term from above </a:t>
            </a:r>
          </a:p>
        </p:txBody>
      </p:sp>
      <p:sp>
        <p:nvSpPr>
          <p:cNvPr id="37" name="TextBox 36">
            <a:extLst>
              <a:ext uri="{FF2B5EF4-FFF2-40B4-BE49-F238E27FC236}">
                <a16:creationId xmlns:a16="http://schemas.microsoft.com/office/drawing/2014/main" id="{4BDBC6EC-9D8D-8A32-4887-D15E23D1EC3B}"/>
              </a:ext>
            </a:extLst>
          </p:cNvPr>
          <p:cNvSpPr txBox="1"/>
          <p:nvPr/>
        </p:nvSpPr>
        <p:spPr>
          <a:xfrm>
            <a:off x="9057630" y="2027031"/>
            <a:ext cx="2248146" cy="738664"/>
          </a:xfrm>
          <a:prstGeom prst="rect">
            <a:avLst/>
          </a:prstGeom>
          <a:noFill/>
        </p:spPr>
        <p:txBody>
          <a:bodyPr wrap="square" lIns="0" tIns="0" rIns="0" bIns="0" numCol="1" rtlCol="0">
            <a:spAutoFit/>
          </a:bodyPr>
          <a:lstStyle/>
          <a:p>
            <a:pPr algn="ctr"/>
            <a:r>
              <a:rPr lang="de-DE" altLang="de-DE" sz="2400" dirty="0">
                <a:solidFill>
                  <a:srgbClr val="A8186E"/>
                </a:solidFill>
              </a:rPr>
              <a:t>Predicting for 2023</a:t>
            </a:r>
            <a:endParaRPr lang="de-DE" altLang="de-DE" sz="2400" dirty="0">
              <a:solidFill>
                <a:srgbClr val="FF0000"/>
              </a:solidFill>
            </a:endParaRPr>
          </a:p>
        </p:txBody>
      </p:sp>
      <p:sp>
        <p:nvSpPr>
          <p:cNvPr id="38" name="TextBox 37">
            <a:extLst>
              <a:ext uri="{FF2B5EF4-FFF2-40B4-BE49-F238E27FC236}">
                <a16:creationId xmlns:a16="http://schemas.microsoft.com/office/drawing/2014/main" id="{CDA24175-1FBD-88C2-5071-974510043C4E}"/>
              </a:ext>
            </a:extLst>
          </p:cNvPr>
          <p:cNvSpPr txBox="1"/>
          <p:nvPr/>
        </p:nvSpPr>
        <p:spPr>
          <a:xfrm>
            <a:off x="8985098" y="4833965"/>
            <a:ext cx="2562774" cy="369332"/>
          </a:xfrm>
          <a:prstGeom prst="rect">
            <a:avLst/>
          </a:prstGeom>
          <a:noFill/>
        </p:spPr>
        <p:txBody>
          <a:bodyPr wrap="square" lIns="0" tIns="0" rIns="0" bIns="0" numCol="1" rtlCol="0">
            <a:spAutoFit/>
          </a:bodyPr>
          <a:lstStyle/>
          <a:p>
            <a:pPr algn="ctr"/>
            <a:r>
              <a:rPr lang="de-DE" altLang="de-DE" sz="2400" dirty="0">
                <a:solidFill>
                  <a:srgbClr val="FF0000"/>
                </a:solidFill>
              </a:rPr>
              <a:t>BUY/SELL Signal!!</a:t>
            </a:r>
          </a:p>
        </p:txBody>
      </p:sp>
      <p:pic>
        <p:nvPicPr>
          <p:cNvPr id="40" name="Picture 39">
            <a:extLst>
              <a:ext uri="{FF2B5EF4-FFF2-40B4-BE49-F238E27FC236}">
                <a16:creationId xmlns:a16="http://schemas.microsoft.com/office/drawing/2014/main" id="{5644666B-5064-E4A2-AF9B-422C194CC273}"/>
              </a:ext>
            </a:extLst>
          </p:cNvPr>
          <p:cNvPicPr>
            <a:picLocks noChangeAspect="1"/>
          </p:cNvPicPr>
          <p:nvPr/>
        </p:nvPicPr>
        <p:blipFill>
          <a:blip r:embed="rId6"/>
          <a:stretch>
            <a:fillRect/>
          </a:stretch>
        </p:blipFill>
        <p:spPr>
          <a:xfrm>
            <a:off x="8588224" y="3002620"/>
            <a:ext cx="3353091" cy="1508891"/>
          </a:xfrm>
          <a:prstGeom prst="rect">
            <a:avLst/>
          </a:prstGeom>
        </p:spPr>
      </p:pic>
      <p:sp>
        <p:nvSpPr>
          <p:cNvPr id="41" name="Rectangle 40">
            <a:extLst>
              <a:ext uri="{FF2B5EF4-FFF2-40B4-BE49-F238E27FC236}">
                <a16:creationId xmlns:a16="http://schemas.microsoft.com/office/drawing/2014/main" id="{82859031-7039-2907-D640-8474462A00A2}"/>
              </a:ext>
            </a:extLst>
          </p:cNvPr>
          <p:cNvSpPr/>
          <p:nvPr/>
        </p:nvSpPr>
        <p:spPr>
          <a:xfrm flipV="1">
            <a:off x="8588224" y="4164269"/>
            <a:ext cx="3289720" cy="347242"/>
          </a:xfrm>
          <a:prstGeom prst="rect">
            <a:avLst/>
          </a:prstGeom>
          <a:noFill/>
          <a:ln w="28575">
            <a:solidFill>
              <a:srgbClr val="FF0000"/>
            </a:solidFill>
            <a:prstDash val="lg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tx1"/>
                </a:solidFill>
                <a:prstDash val="dash"/>
              </a:ln>
            </a:endParaRPr>
          </a:p>
        </p:txBody>
      </p:sp>
    </p:spTree>
    <p:extLst>
      <p:ext uri="{BB962C8B-B14F-4D97-AF65-F5344CB8AC3E}">
        <p14:creationId xmlns:p14="http://schemas.microsoft.com/office/powerpoint/2010/main" val="2202204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1+#ppt_w/2"/>
                                          </p:val>
                                        </p:tav>
                                        <p:tav tm="100000">
                                          <p:val>
                                            <p:strVal val="#ppt_x"/>
                                          </p:val>
                                        </p:tav>
                                      </p:tavLst>
                                    </p:anim>
                                    <p:anim calcmode="lin" valueType="num">
                                      <p:cBhvr additive="base">
                                        <p:cTn id="8" dur="10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1+#ppt_w/2"/>
                                          </p:val>
                                        </p:tav>
                                        <p:tav tm="100000">
                                          <p:val>
                                            <p:strVal val="#ppt_x"/>
                                          </p:val>
                                        </p:tav>
                                      </p:tavLst>
                                    </p:anim>
                                    <p:anim calcmode="lin" valueType="num">
                                      <p:cBhvr additive="base">
                                        <p:cTn id="12"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1000"/>
                                        <p:tgtEl>
                                          <p:spTgt spid="30"/>
                                        </p:tgtEl>
                                      </p:cBhvr>
                                    </p:animEffect>
                                  </p:childTnLst>
                                </p:cTn>
                              </p:par>
                              <p:par>
                                <p:cTn id="18" presetID="47"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7" presetClass="entr" presetSubtype="0"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1000"/>
                                        <p:tgtEl>
                                          <p:spTgt spid="36"/>
                                        </p:tgtEl>
                                      </p:cBhvr>
                                    </p:animEffect>
                                    <p:anim calcmode="lin" valueType="num">
                                      <p:cBhvr>
                                        <p:cTn id="27" dur="1000" fill="hold"/>
                                        <p:tgtEl>
                                          <p:spTgt spid="36"/>
                                        </p:tgtEl>
                                        <p:attrNameLst>
                                          <p:attrName>ppt_x</p:attrName>
                                        </p:attrNameLst>
                                      </p:cBhvr>
                                      <p:tavLst>
                                        <p:tav tm="0">
                                          <p:val>
                                            <p:strVal val="#ppt_x"/>
                                          </p:val>
                                        </p:tav>
                                        <p:tav tm="100000">
                                          <p:val>
                                            <p:strVal val="#ppt_x"/>
                                          </p:val>
                                        </p:tav>
                                      </p:tavLst>
                                    </p:anim>
                                    <p:anim calcmode="lin" valueType="num">
                                      <p:cBhvr>
                                        <p:cTn id="2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1000"/>
                                        <p:tgtEl>
                                          <p:spTgt spid="37"/>
                                        </p:tgtEl>
                                      </p:cBhvr>
                                    </p:animEffect>
                                    <p:anim calcmode="lin" valueType="num">
                                      <p:cBhvr>
                                        <p:cTn id="34" dur="1000" fill="hold"/>
                                        <p:tgtEl>
                                          <p:spTgt spid="37"/>
                                        </p:tgtEl>
                                        <p:attrNameLst>
                                          <p:attrName>ppt_x</p:attrName>
                                        </p:attrNameLst>
                                      </p:cBhvr>
                                      <p:tavLst>
                                        <p:tav tm="0">
                                          <p:val>
                                            <p:strVal val="#ppt_x"/>
                                          </p:val>
                                        </p:tav>
                                        <p:tav tm="100000">
                                          <p:val>
                                            <p:strVal val="#ppt_x"/>
                                          </p:val>
                                        </p:tav>
                                      </p:tavLst>
                                    </p:anim>
                                    <p:anim calcmode="lin" valueType="num">
                                      <p:cBhvr>
                                        <p:cTn id="35" dur="1000" fill="hold"/>
                                        <p:tgtEl>
                                          <p:spTgt spid="37"/>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 presetClass="entr" presetSubtype="10"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checkerboard(across)">
                                      <p:cBhvr>
                                        <p:cTn id="39" dur="1000"/>
                                        <p:tgtEl>
                                          <p:spTgt spid="40"/>
                                        </p:tgtEl>
                                      </p:cBhvr>
                                    </p:animEffect>
                                  </p:childTnLst>
                                </p:cTn>
                              </p:par>
                            </p:childTnLst>
                          </p:cTn>
                        </p:par>
                        <p:par>
                          <p:cTn id="40" fill="hold">
                            <p:stCondLst>
                              <p:cond delay="2000"/>
                            </p:stCondLst>
                            <p:childTnLst>
                              <p:par>
                                <p:cTn id="41" presetID="22" presetClass="entr" presetSubtype="8"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10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1000"/>
                                        <p:tgtEl>
                                          <p:spTgt spid="38"/>
                                        </p:tgtEl>
                                      </p:cBhvr>
                                    </p:animEffect>
                                    <p:anim calcmode="lin" valueType="num">
                                      <p:cBhvr>
                                        <p:cTn id="49" dur="1000" fill="hold"/>
                                        <p:tgtEl>
                                          <p:spTgt spid="38"/>
                                        </p:tgtEl>
                                        <p:attrNameLst>
                                          <p:attrName>ppt_x</p:attrName>
                                        </p:attrNameLst>
                                      </p:cBhvr>
                                      <p:tavLst>
                                        <p:tav tm="0">
                                          <p:val>
                                            <p:strVal val="#ppt_x"/>
                                          </p:val>
                                        </p:tav>
                                        <p:tav tm="100000">
                                          <p:val>
                                            <p:strVal val="#ppt_x"/>
                                          </p:val>
                                        </p:tav>
                                      </p:tavLst>
                                    </p:anim>
                                    <p:anim calcmode="lin" valueType="num">
                                      <p:cBhvr>
                                        <p:cTn id="5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36" grpId="0"/>
      <p:bldP spid="37" grpId="0"/>
      <p:bldP spid="38" grpId="0"/>
      <p:bldP spid="4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BAA5AD1-8F2D-AC24-20C4-DBCEDCFE4927}"/>
              </a:ext>
            </a:extLst>
          </p:cNvPr>
          <p:cNvPicPr>
            <a:picLocks noChangeAspect="1"/>
          </p:cNvPicPr>
          <p:nvPr/>
        </p:nvPicPr>
        <p:blipFill>
          <a:blip r:embed="rId2"/>
          <a:stretch>
            <a:fillRect/>
          </a:stretch>
        </p:blipFill>
        <p:spPr>
          <a:xfrm>
            <a:off x="8654715" y="2818122"/>
            <a:ext cx="3223539" cy="1692107"/>
          </a:xfrm>
          <a:prstGeom prst="rect">
            <a:avLst/>
          </a:prstGeom>
        </p:spPr>
      </p:pic>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EB9F724E-4C02-83FB-FD78-11F5F026E01D}"/>
              </a:ext>
            </a:extLst>
          </p:cNvPr>
          <p:cNvPicPr>
            <a:picLocks noChangeAspect="1"/>
          </p:cNvPicPr>
          <p:nvPr/>
        </p:nvPicPr>
        <p:blipFill>
          <a:blip r:embed="rId4"/>
          <a:stretch>
            <a:fillRect/>
          </a:stretch>
        </p:blipFill>
        <p:spPr>
          <a:xfrm>
            <a:off x="-10870958" y="1219201"/>
            <a:ext cx="9596807" cy="4975122"/>
          </a:xfrm>
          <a:prstGeom prst="rect">
            <a:avLst/>
          </a:prstGeom>
        </p:spPr>
      </p:pic>
      <p:pic>
        <p:nvPicPr>
          <p:cNvPr id="9" name="Picture 8" hidden="1">
            <a:extLst>
              <a:ext uri="{FF2B5EF4-FFF2-40B4-BE49-F238E27FC236}">
                <a16:creationId xmlns:a16="http://schemas.microsoft.com/office/drawing/2014/main" id="{92EB3A2E-7A3A-7C3B-A27C-F8A06356BC18}"/>
              </a:ext>
            </a:extLst>
          </p:cNvPr>
          <p:cNvPicPr>
            <a:picLocks noChangeAspect="1"/>
          </p:cNvPicPr>
          <p:nvPr/>
        </p:nvPicPr>
        <p:blipFill>
          <a:blip r:embed="rId5"/>
          <a:stretch>
            <a:fillRect/>
          </a:stretch>
        </p:blipFill>
        <p:spPr>
          <a:xfrm>
            <a:off x="-9217899" y="1091678"/>
            <a:ext cx="7866630" cy="4841124"/>
          </a:xfrm>
          <a:prstGeom prst="rect">
            <a:avLst/>
          </a:prstGeom>
        </p:spPr>
      </p:pic>
      <p:sp>
        <p:nvSpPr>
          <p:cNvPr id="11" name="TextBox 10" hidden="1">
            <a:extLst>
              <a:ext uri="{FF2B5EF4-FFF2-40B4-BE49-F238E27FC236}">
                <a16:creationId xmlns:a16="http://schemas.microsoft.com/office/drawing/2014/main" id="{B951C355-C6FC-0C1B-FC67-6DDB22CCC945}"/>
              </a:ext>
            </a:extLst>
          </p:cNvPr>
          <p:cNvSpPr txBox="1"/>
          <p:nvPr/>
        </p:nvSpPr>
        <p:spPr>
          <a:xfrm>
            <a:off x="-3811747" y="3081353"/>
            <a:ext cx="3169436" cy="861774"/>
          </a:xfrm>
          <a:prstGeom prst="rect">
            <a:avLst/>
          </a:prstGeom>
          <a:noFill/>
        </p:spPr>
        <p:txBody>
          <a:bodyPr wrap="square" lIns="0" tIns="0" rIns="0" bIns="0" numCol="1" rtlCol="0">
            <a:spAutoFit/>
          </a:bodyPr>
          <a:lstStyle/>
          <a:p>
            <a:r>
              <a:rPr lang="de-DE" altLang="de-DE" sz="2800" spc="300" dirty="0"/>
              <a:t>From the Year</a:t>
            </a:r>
            <a:br>
              <a:rPr lang="de-DE" altLang="de-DE" sz="2800" spc="300" dirty="0"/>
            </a:br>
            <a:r>
              <a:rPr lang="de-DE" altLang="de-DE" sz="2800" spc="300" dirty="0"/>
              <a:t>2011 – 2022 </a:t>
            </a:r>
          </a:p>
        </p:txBody>
      </p:sp>
      <p:sp>
        <p:nvSpPr>
          <p:cNvPr id="14" name="TextBox 13">
            <a:extLst>
              <a:ext uri="{FF2B5EF4-FFF2-40B4-BE49-F238E27FC236}">
                <a16:creationId xmlns:a16="http://schemas.microsoft.com/office/drawing/2014/main" id="{262B237B-A364-FF21-C799-33835FE80297}"/>
              </a:ext>
            </a:extLst>
          </p:cNvPr>
          <p:cNvSpPr txBox="1"/>
          <p:nvPr/>
        </p:nvSpPr>
        <p:spPr>
          <a:xfrm>
            <a:off x="393916" y="499700"/>
            <a:ext cx="8596529"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Moving Average Crossover Strategy</a:t>
            </a:r>
          </a:p>
        </p:txBody>
      </p:sp>
      <p:sp>
        <p:nvSpPr>
          <p:cNvPr id="15" name="TextBox 14">
            <a:extLst>
              <a:ext uri="{FF2B5EF4-FFF2-40B4-BE49-F238E27FC236}">
                <a16:creationId xmlns:a16="http://schemas.microsoft.com/office/drawing/2014/main" id="{EF5A915F-559B-F726-99AF-24A7A407BE04}"/>
              </a:ext>
            </a:extLst>
          </p:cNvPr>
          <p:cNvSpPr txBox="1"/>
          <p:nvPr/>
        </p:nvSpPr>
        <p:spPr>
          <a:xfrm>
            <a:off x="0" y="1213008"/>
            <a:ext cx="2248146" cy="369332"/>
          </a:xfrm>
          <a:prstGeom prst="rect">
            <a:avLst/>
          </a:prstGeom>
          <a:noFill/>
        </p:spPr>
        <p:txBody>
          <a:bodyPr wrap="square" lIns="0" tIns="0" rIns="0" bIns="0" numCol="1" rtlCol="0">
            <a:spAutoFit/>
          </a:bodyPr>
          <a:lstStyle/>
          <a:p>
            <a:pPr algn="ctr"/>
            <a:r>
              <a:rPr lang="de-DE" altLang="de-DE" sz="2400" dirty="0">
                <a:solidFill>
                  <a:srgbClr val="0070C0"/>
                </a:solidFill>
              </a:rPr>
              <a:t>HindalCo</a:t>
            </a:r>
          </a:p>
        </p:txBody>
      </p:sp>
      <p:pic>
        <p:nvPicPr>
          <p:cNvPr id="3" name="Picture 2">
            <a:extLst>
              <a:ext uri="{FF2B5EF4-FFF2-40B4-BE49-F238E27FC236}">
                <a16:creationId xmlns:a16="http://schemas.microsoft.com/office/drawing/2014/main" id="{036BAE9B-AE6F-4B22-BBEF-8A08F712EFFE}"/>
              </a:ext>
            </a:extLst>
          </p:cNvPr>
          <p:cNvPicPr>
            <a:picLocks noChangeAspect="1"/>
          </p:cNvPicPr>
          <p:nvPr/>
        </p:nvPicPr>
        <p:blipFill>
          <a:blip r:embed="rId6"/>
          <a:stretch>
            <a:fillRect/>
          </a:stretch>
        </p:blipFill>
        <p:spPr>
          <a:xfrm>
            <a:off x="743462" y="1783532"/>
            <a:ext cx="7474564" cy="4704817"/>
          </a:xfrm>
          <a:prstGeom prst="rect">
            <a:avLst/>
          </a:prstGeom>
        </p:spPr>
      </p:pic>
      <p:sp>
        <p:nvSpPr>
          <p:cNvPr id="37" name="TextBox 36">
            <a:extLst>
              <a:ext uri="{FF2B5EF4-FFF2-40B4-BE49-F238E27FC236}">
                <a16:creationId xmlns:a16="http://schemas.microsoft.com/office/drawing/2014/main" id="{4BDBC6EC-9D8D-8A32-4887-D15E23D1EC3B}"/>
              </a:ext>
            </a:extLst>
          </p:cNvPr>
          <p:cNvSpPr txBox="1"/>
          <p:nvPr/>
        </p:nvSpPr>
        <p:spPr>
          <a:xfrm>
            <a:off x="9057630" y="2027031"/>
            <a:ext cx="2248146" cy="738664"/>
          </a:xfrm>
          <a:prstGeom prst="rect">
            <a:avLst/>
          </a:prstGeom>
          <a:noFill/>
        </p:spPr>
        <p:txBody>
          <a:bodyPr wrap="square" lIns="0" tIns="0" rIns="0" bIns="0" numCol="1" rtlCol="0">
            <a:spAutoFit/>
          </a:bodyPr>
          <a:lstStyle/>
          <a:p>
            <a:pPr algn="ctr"/>
            <a:r>
              <a:rPr lang="de-DE" altLang="de-DE" sz="2400" dirty="0">
                <a:solidFill>
                  <a:srgbClr val="A8186E"/>
                </a:solidFill>
              </a:rPr>
              <a:t>Predicting for 2023</a:t>
            </a:r>
            <a:endParaRPr lang="de-DE" altLang="de-DE" sz="2400" dirty="0">
              <a:solidFill>
                <a:srgbClr val="FF0000"/>
              </a:solidFill>
            </a:endParaRPr>
          </a:p>
        </p:txBody>
      </p:sp>
      <p:sp>
        <p:nvSpPr>
          <p:cNvPr id="38" name="TextBox 37">
            <a:extLst>
              <a:ext uri="{FF2B5EF4-FFF2-40B4-BE49-F238E27FC236}">
                <a16:creationId xmlns:a16="http://schemas.microsoft.com/office/drawing/2014/main" id="{CDA24175-1FBD-88C2-5071-974510043C4E}"/>
              </a:ext>
            </a:extLst>
          </p:cNvPr>
          <p:cNvSpPr txBox="1"/>
          <p:nvPr/>
        </p:nvSpPr>
        <p:spPr>
          <a:xfrm>
            <a:off x="8985098" y="4833965"/>
            <a:ext cx="2562774" cy="369332"/>
          </a:xfrm>
          <a:prstGeom prst="rect">
            <a:avLst/>
          </a:prstGeom>
          <a:noFill/>
        </p:spPr>
        <p:txBody>
          <a:bodyPr wrap="square" lIns="0" tIns="0" rIns="0" bIns="0" numCol="1" rtlCol="0">
            <a:spAutoFit/>
          </a:bodyPr>
          <a:lstStyle/>
          <a:p>
            <a:pPr algn="ctr"/>
            <a:r>
              <a:rPr lang="de-DE" altLang="de-DE" sz="2400" dirty="0">
                <a:solidFill>
                  <a:srgbClr val="FF0000"/>
                </a:solidFill>
              </a:rPr>
              <a:t>BUY/SELL Signal!!</a:t>
            </a:r>
          </a:p>
        </p:txBody>
      </p:sp>
      <p:sp>
        <p:nvSpPr>
          <p:cNvPr id="41" name="Rectangle 40">
            <a:extLst>
              <a:ext uri="{FF2B5EF4-FFF2-40B4-BE49-F238E27FC236}">
                <a16:creationId xmlns:a16="http://schemas.microsoft.com/office/drawing/2014/main" id="{82859031-7039-2907-D640-8474462A00A2}"/>
              </a:ext>
            </a:extLst>
          </p:cNvPr>
          <p:cNvSpPr/>
          <p:nvPr/>
        </p:nvSpPr>
        <p:spPr>
          <a:xfrm flipV="1">
            <a:off x="8743224" y="4164269"/>
            <a:ext cx="3134720" cy="249111"/>
          </a:xfrm>
          <a:prstGeom prst="rect">
            <a:avLst/>
          </a:prstGeom>
          <a:noFill/>
          <a:ln w="28575">
            <a:solidFill>
              <a:srgbClr val="FF0000"/>
            </a:solidFill>
            <a:prstDash val="lg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tx1"/>
                </a:solidFill>
                <a:prstDash val="dash"/>
              </a:ln>
            </a:endParaRPr>
          </a:p>
        </p:txBody>
      </p:sp>
      <p:sp>
        <p:nvSpPr>
          <p:cNvPr id="4" name="TextBox 3">
            <a:extLst>
              <a:ext uri="{FF2B5EF4-FFF2-40B4-BE49-F238E27FC236}">
                <a16:creationId xmlns:a16="http://schemas.microsoft.com/office/drawing/2014/main" id="{0BB18759-D045-C41D-CE7E-D734F309BFCA}"/>
              </a:ext>
            </a:extLst>
          </p:cNvPr>
          <p:cNvSpPr txBox="1"/>
          <p:nvPr/>
        </p:nvSpPr>
        <p:spPr>
          <a:xfrm>
            <a:off x="4143690" y="3257175"/>
            <a:ext cx="1016140" cy="430887"/>
          </a:xfrm>
          <a:prstGeom prst="rect">
            <a:avLst/>
          </a:prstGeom>
          <a:noFill/>
          <a:ln>
            <a:noFill/>
          </a:ln>
        </p:spPr>
        <p:txBody>
          <a:bodyPr wrap="square" rtlCol="0">
            <a:spAutoFit/>
          </a:bodyPr>
          <a:lstStyle/>
          <a:p>
            <a:pPr algn="ctr"/>
            <a:r>
              <a:rPr lang="en-IN" sz="1100" dirty="0">
                <a:solidFill>
                  <a:schemeClr val="accent6">
                    <a:lumMod val="75000"/>
                  </a:schemeClr>
                </a:solidFill>
                <a:latin typeface="Eras Bold ITC" panose="020B0907030504020204" pitchFamily="34" charset="0"/>
              </a:rPr>
              <a:t>BUY</a:t>
            </a:r>
            <a:br>
              <a:rPr lang="en-IN" sz="1100" dirty="0">
                <a:solidFill>
                  <a:schemeClr val="accent6">
                    <a:lumMod val="75000"/>
                  </a:schemeClr>
                </a:solidFill>
                <a:latin typeface="Eras Bold ITC" panose="020B0907030504020204" pitchFamily="34" charset="0"/>
              </a:rPr>
            </a:br>
            <a:r>
              <a:rPr lang="en-IN" sz="1100" dirty="0">
                <a:solidFill>
                  <a:schemeClr val="accent6">
                    <a:lumMod val="75000"/>
                  </a:schemeClr>
                </a:solidFill>
                <a:latin typeface="Eras Bold ITC" panose="020B0907030504020204" pitchFamily="34" charset="0"/>
              </a:rPr>
              <a:t> Signal</a:t>
            </a:r>
          </a:p>
        </p:txBody>
      </p:sp>
      <p:cxnSp>
        <p:nvCxnSpPr>
          <p:cNvPr id="5" name="Straight Arrow Connector 4">
            <a:extLst>
              <a:ext uri="{FF2B5EF4-FFF2-40B4-BE49-F238E27FC236}">
                <a16:creationId xmlns:a16="http://schemas.microsoft.com/office/drawing/2014/main" id="{3B6A68FB-0FB4-2A31-C830-745177A18112}"/>
              </a:ext>
            </a:extLst>
          </p:cNvPr>
          <p:cNvCxnSpPr>
            <a:cxnSpLocks/>
          </p:cNvCxnSpPr>
          <p:nvPr/>
        </p:nvCxnSpPr>
        <p:spPr>
          <a:xfrm>
            <a:off x="4306960" y="3094152"/>
            <a:ext cx="0" cy="669696"/>
          </a:xfrm>
          <a:prstGeom prst="straightConnector1">
            <a:avLst/>
          </a:prstGeom>
          <a:ln>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7" name="TextBox 6">
            <a:extLst>
              <a:ext uri="{FF2B5EF4-FFF2-40B4-BE49-F238E27FC236}">
                <a16:creationId xmlns:a16="http://schemas.microsoft.com/office/drawing/2014/main" id="{EE273A3C-0A9B-42B3-5AC6-682D0B07B1DA}"/>
              </a:ext>
            </a:extLst>
          </p:cNvPr>
          <p:cNvSpPr txBox="1"/>
          <p:nvPr/>
        </p:nvSpPr>
        <p:spPr>
          <a:xfrm>
            <a:off x="4008556" y="3987009"/>
            <a:ext cx="2014589" cy="523220"/>
          </a:xfrm>
          <a:prstGeom prst="rect">
            <a:avLst/>
          </a:prstGeom>
          <a:noFill/>
          <a:ln>
            <a:noFill/>
          </a:ln>
        </p:spPr>
        <p:txBody>
          <a:bodyPr wrap="square" rtlCol="0">
            <a:spAutoFit/>
          </a:bodyPr>
          <a:lstStyle/>
          <a:p>
            <a:pPr algn="ctr"/>
            <a:r>
              <a:rPr lang="en-IN" sz="1400" dirty="0">
                <a:solidFill>
                  <a:srgbClr val="7030A0"/>
                </a:solidFill>
              </a:rPr>
              <a:t>Short term crossing long term from below </a:t>
            </a:r>
          </a:p>
        </p:txBody>
      </p:sp>
      <p:sp>
        <p:nvSpPr>
          <p:cNvPr id="8" name="TextBox 7">
            <a:extLst>
              <a:ext uri="{FF2B5EF4-FFF2-40B4-BE49-F238E27FC236}">
                <a16:creationId xmlns:a16="http://schemas.microsoft.com/office/drawing/2014/main" id="{7893006B-7BAD-6C1D-4B90-9260D6CBA476}"/>
              </a:ext>
            </a:extLst>
          </p:cNvPr>
          <p:cNvSpPr txBox="1"/>
          <p:nvPr/>
        </p:nvSpPr>
        <p:spPr>
          <a:xfrm>
            <a:off x="5627418" y="4499265"/>
            <a:ext cx="894891" cy="523220"/>
          </a:xfrm>
          <a:prstGeom prst="rect">
            <a:avLst/>
          </a:prstGeom>
          <a:noFill/>
          <a:ln>
            <a:noFill/>
          </a:ln>
        </p:spPr>
        <p:txBody>
          <a:bodyPr wrap="square" rtlCol="0">
            <a:spAutoFit/>
          </a:bodyPr>
          <a:lstStyle/>
          <a:p>
            <a:pPr algn="ctr"/>
            <a:r>
              <a:rPr lang="en-IN" sz="1400" dirty="0">
                <a:solidFill>
                  <a:schemeClr val="accent6">
                    <a:lumMod val="75000"/>
                  </a:schemeClr>
                </a:solidFill>
                <a:latin typeface="Eras Bold ITC" panose="020B0907030504020204" pitchFamily="34" charset="0"/>
              </a:rPr>
              <a:t>BUY Signal</a:t>
            </a:r>
          </a:p>
        </p:txBody>
      </p:sp>
      <p:cxnSp>
        <p:nvCxnSpPr>
          <p:cNvPr id="10" name="Straight Arrow Connector 9">
            <a:extLst>
              <a:ext uri="{FF2B5EF4-FFF2-40B4-BE49-F238E27FC236}">
                <a16:creationId xmlns:a16="http://schemas.microsoft.com/office/drawing/2014/main" id="{A9FE944F-1578-3763-E220-412AF3EB0DE6}"/>
              </a:ext>
            </a:extLst>
          </p:cNvPr>
          <p:cNvCxnSpPr>
            <a:cxnSpLocks/>
          </p:cNvCxnSpPr>
          <p:nvPr/>
        </p:nvCxnSpPr>
        <p:spPr>
          <a:xfrm flipV="1">
            <a:off x="6548343" y="4312963"/>
            <a:ext cx="0" cy="774308"/>
          </a:xfrm>
          <a:prstGeom prst="straightConnector1">
            <a:avLst/>
          </a:prstGeom>
          <a:ln>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308519EA-ED87-5FED-DD5C-E851C3B9416C}"/>
              </a:ext>
            </a:extLst>
          </p:cNvPr>
          <p:cNvSpPr txBox="1"/>
          <p:nvPr/>
        </p:nvSpPr>
        <p:spPr>
          <a:xfrm>
            <a:off x="5651618" y="5179974"/>
            <a:ext cx="2014589" cy="523220"/>
          </a:xfrm>
          <a:prstGeom prst="rect">
            <a:avLst/>
          </a:prstGeom>
          <a:noFill/>
          <a:ln>
            <a:noFill/>
          </a:ln>
        </p:spPr>
        <p:txBody>
          <a:bodyPr wrap="square" rtlCol="0">
            <a:spAutoFit/>
          </a:bodyPr>
          <a:lstStyle/>
          <a:p>
            <a:pPr algn="ctr"/>
            <a:r>
              <a:rPr lang="en-IN" sz="1400" dirty="0">
                <a:solidFill>
                  <a:srgbClr val="7030A0"/>
                </a:solidFill>
              </a:rPr>
              <a:t>Short term crossing long term from below </a:t>
            </a:r>
          </a:p>
        </p:txBody>
      </p:sp>
    </p:spTree>
    <p:extLst>
      <p:ext uri="{BB962C8B-B14F-4D97-AF65-F5344CB8AC3E}">
        <p14:creationId xmlns:p14="http://schemas.microsoft.com/office/powerpoint/2010/main" val="30165604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1000"/>
                                        <p:tgtEl>
                                          <p:spTgt spid="5"/>
                                        </p:tgtEl>
                                      </p:cBhvr>
                                    </p:animEffect>
                                  </p:childTnLst>
                                </p:cTn>
                              </p:par>
                              <p:par>
                                <p:cTn id="18" presetID="47"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childTnLst>
                          </p:cTn>
                        </p:par>
                        <p:par>
                          <p:cTn id="37" fill="hold">
                            <p:stCondLst>
                              <p:cond delay="500"/>
                            </p:stCondLst>
                            <p:childTnLst>
                              <p:par>
                                <p:cTn id="38" presetID="42" presetClass="entr" presetSubtype="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anim calcmode="lin" valueType="num">
                                      <p:cBhvr>
                                        <p:cTn id="41" dur="1000" fill="hold"/>
                                        <p:tgtEl>
                                          <p:spTgt spid="12"/>
                                        </p:tgtEl>
                                        <p:attrNameLst>
                                          <p:attrName>ppt_x</p:attrName>
                                        </p:attrNameLst>
                                      </p:cBhvr>
                                      <p:tavLst>
                                        <p:tav tm="0">
                                          <p:val>
                                            <p:strVal val="#ppt_x"/>
                                          </p:val>
                                        </p:tav>
                                        <p:tav tm="100000">
                                          <p:val>
                                            <p:strVal val="#ppt_x"/>
                                          </p:val>
                                        </p:tav>
                                      </p:tavLst>
                                    </p:anim>
                                    <p:anim calcmode="lin" valueType="num">
                                      <p:cBhvr>
                                        <p:cTn id="4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7"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1000"/>
                                        <p:tgtEl>
                                          <p:spTgt spid="37"/>
                                        </p:tgtEl>
                                      </p:cBhvr>
                                    </p:animEffect>
                                    <p:anim calcmode="lin" valueType="num">
                                      <p:cBhvr>
                                        <p:cTn id="48" dur="1000" fill="hold"/>
                                        <p:tgtEl>
                                          <p:spTgt spid="37"/>
                                        </p:tgtEl>
                                        <p:attrNameLst>
                                          <p:attrName>ppt_x</p:attrName>
                                        </p:attrNameLst>
                                      </p:cBhvr>
                                      <p:tavLst>
                                        <p:tav tm="0">
                                          <p:val>
                                            <p:strVal val="#ppt_x"/>
                                          </p:val>
                                        </p:tav>
                                        <p:tav tm="100000">
                                          <p:val>
                                            <p:strVal val="#ppt_x"/>
                                          </p:val>
                                        </p:tav>
                                      </p:tavLst>
                                    </p:anim>
                                    <p:anim calcmode="lin" valueType="num">
                                      <p:cBhvr>
                                        <p:cTn id="49" dur="1000" fill="hold"/>
                                        <p:tgtEl>
                                          <p:spTgt spid="37"/>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5" presetClass="entr" presetSubtype="10" fill="hold"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checkerboard(across)">
                                      <p:cBhvr>
                                        <p:cTn id="53" dur="1000"/>
                                        <p:tgtEl>
                                          <p:spTgt spid="16"/>
                                        </p:tgtEl>
                                      </p:cBhvr>
                                    </p:animEffect>
                                  </p:childTnLst>
                                </p:cTn>
                              </p:par>
                            </p:childTnLst>
                          </p:cTn>
                        </p:par>
                        <p:par>
                          <p:cTn id="54" fill="hold">
                            <p:stCondLst>
                              <p:cond delay="2000"/>
                            </p:stCondLst>
                            <p:childTnLst>
                              <p:par>
                                <p:cTn id="55" presetID="22" presetClass="entr" presetSubtype="8" fill="hold" grpId="0" nodeType="after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left)">
                                      <p:cBhvr>
                                        <p:cTn id="57" dur="10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grpId="0"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1000"/>
                                        <p:tgtEl>
                                          <p:spTgt spid="38"/>
                                        </p:tgtEl>
                                      </p:cBhvr>
                                    </p:animEffect>
                                    <p:anim calcmode="lin" valueType="num">
                                      <p:cBhvr>
                                        <p:cTn id="63" dur="1000" fill="hold"/>
                                        <p:tgtEl>
                                          <p:spTgt spid="38"/>
                                        </p:tgtEl>
                                        <p:attrNameLst>
                                          <p:attrName>ppt_x</p:attrName>
                                        </p:attrNameLst>
                                      </p:cBhvr>
                                      <p:tavLst>
                                        <p:tav tm="0">
                                          <p:val>
                                            <p:strVal val="#ppt_x"/>
                                          </p:val>
                                        </p:tav>
                                        <p:tav tm="100000">
                                          <p:val>
                                            <p:strVal val="#ppt_x"/>
                                          </p:val>
                                        </p:tav>
                                      </p:tavLst>
                                    </p:anim>
                                    <p:anim calcmode="lin" valueType="num">
                                      <p:cBhvr>
                                        <p:cTn id="6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7" grpId="0"/>
      <p:bldP spid="38" grpId="0"/>
      <p:bldP spid="41" grpId="0" animBg="1"/>
      <p:bldP spid="4" grpId="0"/>
      <p:bldP spid="7" grpId="0"/>
      <p:bldP spid="8"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AAD305D-E8C3-8D7B-1155-BCC0F64FF57B}"/>
              </a:ext>
            </a:extLst>
          </p:cNvPr>
          <p:cNvPicPr>
            <a:picLocks noChangeAspect="1"/>
          </p:cNvPicPr>
          <p:nvPr/>
        </p:nvPicPr>
        <p:blipFill>
          <a:blip r:embed="rId2"/>
          <a:stretch>
            <a:fillRect/>
          </a:stretch>
        </p:blipFill>
        <p:spPr>
          <a:xfrm>
            <a:off x="8657863" y="2765695"/>
            <a:ext cx="3220082" cy="2019475"/>
          </a:xfrm>
          <a:prstGeom prst="rect">
            <a:avLst/>
          </a:prstGeom>
        </p:spPr>
      </p:pic>
      <p:pic>
        <p:nvPicPr>
          <p:cNvPr id="17" name="Picture 16">
            <a:extLst>
              <a:ext uri="{FF2B5EF4-FFF2-40B4-BE49-F238E27FC236}">
                <a16:creationId xmlns:a16="http://schemas.microsoft.com/office/drawing/2014/main" id="{A39A7AA1-77C5-6A43-B2AC-8B26E29F0237}"/>
              </a:ext>
            </a:extLst>
          </p:cNvPr>
          <p:cNvPicPr>
            <a:picLocks noChangeAspect="1"/>
          </p:cNvPicPr>
          <p:nvPr/>
        </p:nvPicPr>
        <p:blipFill>
          <a:blip r:embed="rId3"/>
          <a:stretch>
            <a:fillRect/>
          </a:stretch>
        </p:blipFill>
        <p:spPr>
          <a:xfrm>
            <a:off x="393917" y="1860272"/>
            <a:ext cx="7997730" cy="4498027"/>
          </a:xfrm>
          <a:prstGeom prst="rect">
            <a:avLst/>
          </a:prstGeom>
        </p:spPr>
      </p:pic>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EB9F724E-4C02-83FB-FD78-11F5F026E01D}"/>
              </a:ext>
            </a:extLst>
          </p:cNvPr>
          <p:cNvPicPr>
            <a:picLocks noChangeAspect="1"/>
          </p:cNvPicPr>
          <p:nvPr/>
        </p:nvPicPr>
        <p:blipFill>
          <a:blip r:embed="rId5"/>
          <a:stretch>
            <a:fillRect/>
          </a:stretch>
        </p:blipFill>
        <p:spPr>
          <a:xfrm>
            <a:off x="-10870958" y="1219201"/>
            <a:ext cx="9596807" cy="4975122"/>
          </a:xfrm>
          <a:prstGeom prst="rect">
            <a:avLst/>
          </a:prstGeom>
        </p:spPr>
      </p:pic>
      <p:pic>
        <p:nvPicPr>
          <p:cNvPr id="9" name="Picture 8" hidden="1">
            <a:extLst>
              <a:ext uri="{FF2B5EF4-FFF2-40B4-BE49-F238E27FC236}">
                <a16:creationId xmlns:a16="http://schemas.microsoft.com/office/drawing/2014/main" id="{92EB3A2E-7A3A-7C3B-A27C-F8A06356BC18}"/>
              </a:ext>
            </a:extLst>
          </p:cNvPr>
          <p:cNvPicPr>
            <a:picLocks noChangeAspect="1"/>
          </p:cNvPicPr>
          <p:nvPr/>
        </p:nvPicPr>
        <p:blipFill>
          <a:blip r:embed="rId6"/>
          <a:stretch>
            <a:fillRect/>
          </a:stretch>
        </p:blipFill>
        <p:spPr>
          <a:xfrm>
            <a:off x="-9217899" y="1091678"/>
            <a:ext cx="7866630" cy="4841124"/>
          </a:xfrm>
          <a:prstGeom prst="rect">
            <a:avLst/>
          </a:prstGeom>
        </p:spPr>
      </p:pic>
      <p:sp>
        <p:nvSpPr>
          <p:cNvPr id="11" name="TextBox 10" hidden="1">
            <a:extLst>
              <a:ext uri="{FF2B5EF4-FFF2-40B4-BE49-F238E27FC236}">
                <a16:creationId xmlns:a16="http://schemas.microsoft.com/office/drawing/2014/main" id="{B951C355-C6FC-0C1B-FC67-6DDB22CCC945}"/>
              </a:ext>
            </a:extLst>
          </p:cNvPr>
          <p:cNvSpPr txBox="1"/>
          <p:nvPr/>
        </p:nvSpPr>
        <p:spPr>
          <a:xfrm>
            <a:off x="-3811747" y="3081353"/>
            <a:ext cx="3169436" cy="861774"/>
          </a:xfrm>
          <a:prstGeom prst="rect">
            <a:avLst/>
          </a:prstGeom>
          <a:noFill/>
        </p:spPr>
        <p:txBody>
          <a:bodyPr wrap="square" lIns="0" tIns="0" rIns="0" bIns="0" numCol="1" rtlCol="0">
            <a:spAutoFit/>
          </a:bodyPr>
          <a:lstStyle/>
          <a:p>
            <a:r>
              <a:rPr lang="de-DE" altLang="de-DE" sz="2800" spc="300" dirty="0"/>
              <a:t>From the Year</a:t>
            </a:r>
            <a:br>
              <a:rPr lang="de-DE" altLang="de-DE" sz="2800" spc="300" dirty="0"/>
            </a:br>
            <a:r>
              <a:rPr lang="de-DE" altLang="de-DE" sz="2800" spc="300" dirty="0"/>
              <a:t>2011 – 2022 </a:t>
            </a:r>
          </a:p>
        </p:txBody>
      </p:sp>
      <p:sp>
        <p:nvSpPr>
          <p:cNvPr id="14" name="TextBox 13">
            <a:extLst>
              <a:ext uri="{FF2B5EF4-FFF2-40B4-BE49-F238E27FC236}">
                <a16:creationId xmlns:a16="http://schemas.microsoft.com/office/drawing/2014/main" id="{262B237B-A364-FF21-C799-33835FE80297}"/>
              </a:ext>
            </a:extLst>
          </p:cNvPr>
          <p:cNvSpPr txBox="1"/>
          <p:nvPr/>
        </p:nvSpPr>
        <p:spPr>
          <a:xfrm>
            <a:off x="393916" y="499700"/>
            <a:ext cx="8596529"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Moving Average Crossover Strategy</a:t>
            </a:r>
          </a:p>
        </p:txBody>
      </p:sp>
      <p:sp>
        <p:nvSpPr>
          <p:cNvPr id="15" name="TextBox 14">
            <a:extLst>
              <a:ext uri="{FF2B5EF4-FFF2-40B4-BE49-F238E27FC236}">
                <a16:creationId xmlns:a16="http://schemas.microsoft.com/office/drawing/2014/main" id="{EF5A915F-559B-F726-99AF-24A7A407BE04}"/>
              </a:ext>
            </a:extLst>
          </p:cNvPr>
          <p:cNvSpPr txBox="1"/>
          <p:nvPr/>
        </p:nvSpPr>
        <p:spPr>
          <a:xfrm>
            <a:off x="0" y="1213008"/>
            <a:ext cx="2248146" cy="369332"/>
          </a:xfrm>
          <a:prstGeom prst="rect">
            <a:avLst/>
          </a:prstGeom>
          <a:noFill/>
        </p:spPr>
        <p:txBody>
          <a:bodyPr wrap="square" lIns="0" tIns="0" rIns="0" bIns="0" numCol="1" rtlCol="0">
            <a:spAutoFit/>
          </a:bodyPr>
          <a:lstStyle/>
          <a:p>
            <a:pPr algn="ctr"/>
            <a:r>
              <a:rPr lang="de-DE" altLang="de-DE" sz="2400" dirty="0">
                <a:solidFill>
                  <a:srgbClr val="0070C0"/>
                </a:solidFill>
              </a:rPr>
              <a:t>JSW Steel</a:t>
            </a:r>
          </a:p>
        </p:txBody>
      </p:sp>
      <p:sp>
        <p:nvSpPr>
          <p:cNvPr id="37" name="TextBox 36">
            <a:extLst>
              <a:ext uri="{FF2B5EF4-FFF2-40B4-BE49-F238E27FC236}">
                <a16:creationId xmlns:a16="http://schemas.microsoft.com/office/drawing/2014/main" id="{4BDBC6EC-9D8D-8A32-4887-D15E23D1EC3B}"/>
              </a:ext>
            </a:extLst>
          </p:cNvPr>
          <p:cNvSpPr txBox="1"/>
          <p:nvPr/>
        </p:nvSpPr>
        <p:spPr>
          <a:xfrm>
            <a:off x="9057630" y="2027031"/>
            <a:ext cx="2248146" cy="738664"/>
          </a:xfrm>
          <a:prstGeom prst="rect">
            <a:avLst/>
          </a:prstGeom>
          <a:noFill/>
        </p:spPr>
        <p:txBody>
          <a:bodyPr wrap="square" lIns="0" tIns="0" rIns="0" bIns="0" numCol="1" rtlCol="0">
            <a:spAutoFit/>
          </a:bodyPr>
          <a:lstStyle/>
          <a:p>
            <a:pPr algn="ctr"/>
            <a:r>
              <a:rPr lang="de-DE" altLang="de-DE" sz="2400" dirty="0">
                <a:solidFill>
                  <a:srgbClr val="A8186E"/>
                </a:solidFill>
              </a:rPr>
              <a:t>Predicting for 2023</a:t>
            </a:r>
            <a:endParaRPr lang="de-DE" altLang="de-DE" sz="2400" dirty="0">
              <a:solidFill>
                <a:srgbClr val="FF0000"/>
              </a:solidFill>
            </a:endParaRPr>
          </a:p>
        </p:txBody>
      </p:sp>
      <p:sp>
        <p:nvSpPr>
          <p:cNvPr id="38" name="TextBox 37">
            <a:extLst>
              <a:ext uri="{FF2B5EF4-FFF2-40B4-BE49-F238E27FC236}">
                <a16:creationId xmlns:a16="http://schemas.microsoft.com/office/drawing/2014/main" id="{CDA24175-1FBD-88C2-5071-974510043C4E}"/>
              </a:ext>
            </a:extLst>
          </p:cNvPr>
          <p:cNvSpPr txBox="1"/>
          <p:nvPr/>
        </p:nvSpPr>
        <p:spPr>
          <a:xfrm>
            <a:off x="8986517" y="4915219"/>
            <a:ext cx="2562774" cy="369332"/>
          </a:xfrm>
          <a:prstGeom prst="rect">
            <a:avLst/>
          </a:prstGeom>
          <a:noFill/>
        </p:spPr>
        <p:txBody>
          <a:bodyPr wrap="square" lIns="0" tIns="0" rIns="0" bIns="0" numCol="1" rtlCol="0">
            <a:spAutoFit/>
          </a:bodyPr>
          <a:lstStyle/>
          <a:p>
            <a:pPr algn="ctr"/>
            <a:r>
              <a:rPr lang="de-DE" altLang="de-DE" sz="2400" dirty="0">
                <a:solidFill>
                  <a:srgbClr val="FF0000"/>
                </a:solidFill>
              </a:rPr>
              <a:t>SELL Signal!!</a:t>
            </a:r>
          </a:p>
        </p:txBody>
      </p:sp>
      <p:sp>
        <p:nvSpPr>
          <p:cNvPr id="41" name="Rectangle 40">
            <a:extLst>
              <a:ext uri="{FF2B5EF4-FFF2-40B4-BE49-F238E27FC236}">
                <a16:creationId xmlns:a16="http://schemas.microsoft.com/office/drawing/2014/main" id="{82859031-7039-2907-D640-8474462A00A2}"/>
              </a:ext>
            </a:extLst>
          </p:cNvPr>
          <p:cNvSpPr/>
          <p:nvPr/>
        </p:nvSpPr>
        <p:spPr>
          <a:xfrm flipV="1">
            <a:off x="8735280" y="4454815"/>
            <a:ext cx="2892846" cy="289680"/>
          </a:xfrm>
          <a:prstGeom prst="rect">
            <a:avLst/>
          </a:prstGeom>
          <a:noFill/>
          <a:ln w="28575">
            <a:solidFill>
              <a:srgbClr val="FF0000"/>
            </a:solidFill>
            <a:prstDash val="lg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tx1"/>
                </a:solidFill>
                <a:prstDash val="dash"/>
              </a:ln>
            </a:endParaRPr>
          </a:p>
        </p:txBody>
      </p:sp>
      <p:sp>
        <p:nvSpPr>
          <p:cNvPr id="4" name="TextBox 3">
            <a:extLst>
              <a:ext uri="{FF2B5EF4-FFF2-40B4-BE49-F238E27FC236}">
                <a16:creationId xmlns:a16="http://schemas.microsoft.com/office/drawing/2014/main" id="{0BB18759-D045-C41D-CE7E-D734F309BFCA}"/>
              </a:ext>
            </a:extLst>
          </p:cNvPr>
          <p:cNvSpPr txBox="1"/>
          <p:nvPr/>
        </p:nvSpPr>
        <p:spPr>
          <a:xfrm>
            <a:off x="1353255" y="5022941"/>
            <a:ext cx="894891" cy="523220"/>
          </a:xfrm>
          <a:prstGeom prst="rect">
            <a:avLst/>
          </a:prstGeom>
          <a:noFill/>
          <a:ln>
            <a:noFill/>
          </a:ln>
        </p:spPr>
        <p:txBody>
          <a:bodyPr wrap="square" rtlCol="0">
            <a:spAutoFit/>
          </a:bodyPr>
          <a:lstStyle/>
          <a:p>
            <a:pPr algn="ctr"/>
            <a:r>
              <a:rPr lang="en-IN" sz="1400" dirty="0">
                <a:solidFill>
                  <a:srgbClr val="FF0000"/>
                </a:solidFill>
                <a:latin typeface="Eras Bold ITC" panose="020B0907030504020204" pitchFamily="34" charset="0"/>
              </a:rPr>
              <a:t>BUY Signal</a:t>
            </a:r>
          </a:p>
        </p:txBody>
      </p:sp>
      <p:cxnSp>
        <p:nvCxnSpPr>
          <p:cNvPr id="5" name="Straight Arrow Connector 4">
            <a:extLst>
              <a:ext uri="{FF2B5EF4-FFF2-40B4-BE49-F238E27FC236}">
                <a16:creationId xmlns:a16="http://schemas.microsoft.com/office/drawing/2014/main" id="{3B6A68FB-0FB4-2A31-C830-745177A18112}"/>
              </a:ext>
            </a:extLst>
          </p:cNvPr>
          <p:cNvCxnSpPr>
            <a:cxnSpLocks/>
          </p:cNvCxnSpPr>
          <p:nvPr/>
        </p:nvCxnSpPr>
        <p:spPr>
          <a:xfrm>
            <a:off x="1447030" y="4306050"/>
            <a:ext cx="0" cy="669696"/>
          </a:xfrm>
          <a:prstGeom prst="straightConnector1">
            <a:avLst/>
          </a:prstGeom>
          <a:ln>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7" name="TextBox 6">
            <a:extLst>
              <a:ext uri="{FF2B5EF4-FFF2-40B4-BE49-F238E27FC236}">
                <a16:creationId xmlns:a16="http://schemas.microsoft.com/office/drawing/2014/main" id="{EE273A3C-0A9B-42B3-5AC6-682D0B07B1DA}"/>
              </a:ext>
            </a:extLst>
          </p:cNvPr>
          <p:cNvSpPr txBox="1"/>
          <p:nvPr/>
        </p:nvSpPr>
        <p:spPr>
          <a:xfrm>
            <a:off x="1524720" y="4310745"/>
            <a:ext cx="2014589" cy="523220"/>
          </a:xfrm>
          <a:prstGeom prst="rect">
            <a:avLst/>
          </a:prstGeom>
          <a:noFill/>
          <a:ln>
            <a:noFill/>
          </a:ln>
        </p:spPr>
        <p:txBody>
          <a:bodyPr wrap="square" rtlCol="0">
            <a:spAutoFit/>
          </a:bodyPr>
          <a:lstStyle/>
          <a:p>
            <a:pPr algn="ctr"/>
            <a:r>
              <a:rPr lang="en-IN" sz="1400" dirty="0">
                <a:solidFill>
                  <a:srgbClr val="7030A0"/>
                </a:solidFill>
              </a:rPr>
              <a:t>Short term crossing long term from below </a:t>
            </a:r>
          </a:p>
        </p:txBody>
      </p:sp>
    </p:spTree>
    <p:extLst>
      <p:ext uri="{BB962C8B-B14F-4D97-AF65-F5344CB8AC3E}">
        <p14:creationId xmlns:p14="http://schemas.microsoft.com/office/powerpoint/2010/main" val="3736054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1+#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10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1000"/>
                                        <p:tgtEl>
                                          <p:spTgt spid="4"/>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1000"/>
                                        <p:tgtEl>
                                          <p:spTgt spid="37"/>
                                        </p:tgtEl>
                                      </p:cBhvr>
                                    </p:animEffect>
                                    <p:anim calcmode="lin" valueType="num">
                                      <p:cBhvr>
                                        <p:cTn id="30" dur="1000" fill="hold"/>
                                        <p:tgtEl>
                                          <p:spTgt spid="37"/>
                                        </p:tgtEl>
                                        <p:attrNameLst>
                                          <p:attrName>ppt_x</p:attrName>
                                        </p:attrNameLst>
                                      </p:cBhvr>
                                      <p:tavLst>
                                        <p:tav tm="0">
                                          <p:val>
                                            <p:strVal val="#ppt_x"/>
                                          </p:val>
                                        </p:tav>
                                        <p:tav tm="100000">
                                          <p:val>
                                            <p:strVal val="#ppt_x"/>
                                          </p:val>
                                        </p:tav>
                                      </p:tavLst>
                                    </p:anim>
                                    <p:anim calcmode="lin" valueType="num">
                                      <p:cBhvr>
                                        <p:cTn id="31" dur="1000" fill="hold"/>
                                        <p:tgtEl>
                                          <p:spTgt spid="37"/>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5" presetClass="entr" presetSubtype="10"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checkerboard(across)">
                                      <p:cBhvr>
                                        <p:cTn id="35" dur="1000"/>
                                        <p:tgtEl>
                                          <p:spTgt spid="20"/>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left)">
                                      <p:cBhvr>
                                        <p:cTn id="39" dur="10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1000"/>
                                        <p:tgtEl>
                                          <p:spTgt spid="38"/>
                                        </p:tgtEl>
                                      </p:cBhvr>
                                    </p:animEffect>
                                    <p:anim calcmode="lin" valueType="num">
                                      <p:cBhvr>
                                        <p:cTn id="45" dur="1000" fill="hold"/>
                                        <p:tgtEl>
                                          <p:spTgt spid="38"/>
                                        </p:tgtEl>
                                        <p:attrNameLst>
                                          <p:attrName>ppt_x</p:attrName>
                                        </p:attrNameLst>
                                      </p:cBhvr>
                                      <p:tavLst>
                                        <p:tav tm="0">
                                          <p:val>
                                            <p:strVal val="#ppt_x"/>
                                          </p:val>
                                        </p:tav>
                                        <p:tav tm="100000">
                                          <p:val>
                                            <p:strVal val="#ppt_x"/>
                                          </p:val>
                                        </p:tav>
                                      </p:tavLst>
                                    </p:anim>
                                    <p:anim calcmode="lin" valueType="num">
                                      <p:cBhvr>
                                        <p:cTn id="4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7" grpId="0"/>
      <p:bldP spid="38" grpId="0"/>
      <p:bldP spid="41" grpId="0" animBg="1"/>
      <p:bldP spid="4"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8167318-7754-2E18-1422-47C84D8CF57D}"/>
              </a:ext>
            </a:extLst>
          </p:cNvPr>
          <p:cNvPicPr>
            <a:picLocks noChangeAspect="1"/>
          </p:cNvPicPr>
          <p:nvPr/>
        </p:nvPicPr>
        <p:blipFill>
          <a:blip r:embed="rId2"/>
          <a:stretch>
            <a:fillRect/>
          </a:stretch>
        </p:blipFill>
        <p:spPr>
          <a:xfrm>
            <a:off x="8505157" y="2907735"/>
            <a:ext cx="3353091" cy="1836760"/>
          </a:xfrm>
          <a:prstGeom prst="rect">
            <a:avLst/>
          </a:prstGeom>
        </p:spPr>
      </p:pic>
      <p:pic>
        <p:nvPicPr>
          <p:cNvPr id="8" name="Picture 7">
            <a:extLst>
              <a:ext uri="{FF2B5EF4-FFF2-40B4-BE49-F238E27FC236}">
                <a16:creationId xmlns:a16="http://schemas.microsoft.com/office/drawing/2014/main" id="{89EC3CA1-44BF-9858-71C9-17A9A303EF69}"/>
              </a:ext>
            </a:extLst>
          </p:cNvPr>
          <p:cNvPicPr>
            <a:picLocks noChangeAspect="1"/>
          </p:cNvPicPr>
          <p:nvPr/>
        </p:nvPicPr>
        <p:blipFill>
          <a:blip r:embed="rId3"/>
          <a:stretch>
            <a:fillRect/>
          </a:stretch>
        </p:blipFill>
        <p:spPr>
          <a:xfrm>
            <a:off x="563875" y="1763264"/>
            <a:ext cx="7844170" cy="4706983"/>
          </a:xfrm>
          <a:prstGeom prst="rect">
            <a:avLst/>
          </a:prstGeom>
        </p:spPr>
      </p:pic>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EB9F724E-4C02-83FB-FD78-11F5F026E01D}"/>
              </a:ext>
            </a:extLst>
          </p:cNvPr>
          <p:cNvPicPr>
            <a:picLocks noChangeAspect="1"/>
          </p:cNvPicPr>
          <p:nvPr/>
        </p:nvPicPr>
        <p:blipFill>
          <a:blip r:embed="rId5"/>
          <a:stretch>
            <a:fillRect/>
          </a:stretch>
        </p:blipFill>
        <p:spPr>
          <a:xfrm>
            <a:off x="-10870958" y="1219201"/>
            <a:ext cx="9596807" cy="4975122"/>
          </a:xfrm>
          <a:prstGeom prst="rect">
            <a:avLst/>
          </a:prstGeom>
        </p:spPr>
      </p:pic>
      <p:pic>
        <p:nvPicPr>
          <p:cNvPr id="9" name="Picture 8" hidden="1">
            <a:extLst>
              <a:ext uri="{FF2B5EF4-FFF2-40B4-BE49-F238E27FC236}">
                <a16:creationId xmlns:a16="http://schemas.microsoft.com/office/drawing/2014/main" id="{92EB3A2E-7A3A-7C3B-A27C-F8A06356BC18}"/>
              </a:ext>
            </a:extLst>
          </p:cNvPr>
          <p:cNvPicPr>
            <a:picLocks noChangeAspect="1"/>
          </p:cNvPicPr>
          <p:nvPr/>
        </p:nvPicPr>
        <p:blipFill>
          <a:blip r:embed="rId6"/>
          <a:stretch>
            <a:fillRect/>
          </a:stretch>
        </p:blipFill>
        <p:spPr>
          <a:xfrm>
            <a:off x="-9217899" y="1091678"/>
            <a:ext cx="7866630" cy="4841124"/>
          </a:xfrm>
          <a:prstGeom prst="rect">
            <a:avLst/>
          </a:prstGeom>
        </p:spPr>
      </p:pic>
      <p:sp>
        <p:nvSpPr>
          <p:cNvPr id="11" name="TextBox 10" hidden="1">
            <a:extLst>
              <a:ext uri="{FF2B5EF4-FFF2-40B4-BE49-F238E27FC236}">
                <a16:creationId xmlns:a16="http://schemas.microsoft.com/office/drawing/2014/main" id="{B951C355-C6FC-0C1B-FC67-6DDB22CCC945}"/>
              </a:ext>
            </a:extLst>
          </p:cNvPr>
          <p:cNvSpPr txBox="1"/>
          <p:nvPr/>
        </p:nvSpPr>
        <p:spPr>
          <a:xfrm>
            <a:off x="-3811747" y="3081353"/>
            <a:ext cx="3169436" cy="861774"/>
          </a:xfrm>
          <a:prstGeom prst="rect">
            <a:avLst/>
          </a:prstGeom>
          <a:noFill/>
        </p:spPr>
        <p:txBody>
          <a:bodyPr wrap="square" lIns="0" tIns="0" rIns="0" bIns="0" numCol="1" rtlCol="0">
            <a:spAutoFit/>
          </a:bodyPr>
          <a:lstStyle/>
          <a:p>
            <a:r>
              <a:rPr lang="de-DE" altLang="de-DE" sz="2800" spc="300" dirty="0"/>
              <a:t>From the Year</a:t>
            </a:r>
            <a:br>
              <a:rPr lang="de-DE" altLang="de-DE" sz="2800" spc="300" dirty="0"/>
            </a:br>
            <a:r>
              <a:rPr lang="de-DE" altLang="de-DE" sz="2800" spc="300" dirty="0"/>
              <a:t>2011 – 2022 </a:t>
            </a:r>
          </a:p>
        </p:txBody>
      </p:sp>
      <p:sp>
        <p:nvSpPr>
          <p:cNvPr id="14" name="TextBox 13">
            <a:extLst>
              <a:ext uri="{FF2B5EF4-FFF2-40B4-BE49-F238E27FC236}">
                <a16:creationId xmlns:a16="http://schemas.microsoft.com/office/drawing/2014/main" id="{262B237B-A364-FF21-C799-33835FE80297}"/>
              </a:ext>
            </a:extLst>
          </p:cNvPr>
          <p:cNvSpPr txBox="1"/>
          <p:nvPr/>
        </p:nvSpPr>
        <p:spPr>
          <a:xfrm>
            <a:off x="393916" y="499700"/>
            <a:ext cx="8596529"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Moving Average Crossover Strategy</a:t>
            </a:r>
          </a:p>
        </p:txBody>
      </p:sp>
      <p:sp>
        <p:nvSpPr>
          <p:cNvPr id="15" name="TextBox 14">
            <a:extLst>
              <a:ext uri="{FF2B5EF4-FFF2-40B4-BE49-F238E27FC236}">
                <a16:creationId xmlns:a16="http://schemas.microsoft.com/office/drawing/2014/main" id="{EF5A915F-559B-F726-99AF-24A7A407BE04}"/>
              </a:ext>
            </a:extLst>
          </p:cNvPr>
          <p:cNvSpPr txBox="1"/>
          <p:nvPr/>
        </p:nvSpPr>
        <p:spPr>
          <a:xfrm>
            <a:off x="0" y="1213008"/>
            <a:ext cx="2248146" cy="369332"/>
          </a:xfrm>
          <a:prstGeom prst="rect">
            <a:avLst/>
          </a:prstGeom>
          <a:noFill/>
        </p:spPr>
        <p:txBody>
          <a:bodyPr wrap="square" lIns="0" tIns="0" rIns="0" bIns="0" numCol="1" rtlCol="0">
            <a:spAutoFit/>
          </a:bodyPr>
          <a:lstStyle/>
          <a:p>
            <a:pPr algn="ctr"/>
            <a:r>
              <a:rPr lang="de-DE" altLang="de-DE" sz="2400" dirty="0">
                <a:solidFill>
                  <a:srgbClr val="0070C0"/>
                </a:solidFill>
              </a:rPr>
              <a:t>Tata Steel</a:t>
            </a:r>
          </a:p>
        </p:txBody>
      </p:sp>
      <p:sp>
        <p:nvSpPr>
          <p:cNvPr id="37" name="TextBox 36">
            <a:extLst>
              <a:ext uri="{FF2B5EF4-FFF2-40B4-BE49-F238E27FC236}">
                <a16:creationId xmlns:a16="http://schemas.microsoft.com/office/drawing/2014/main" id="{4BDBC6EC-9D8D-8A32-4887-D15E23D1EC3B}"/>
              </a:ext>
            </a:extLst>
          </p:cNvPr>
          <p:cNvSpPr txBox="1"/>
          <p:nvPr/>
        </p:nvSpPr>
        <p:spPr>
          <a:xfrm>
            <a:off x="9057630" y="2027031"/>
            <a:ext cx="2248146" cy="738664"/>
          </a:xfrm>
          <a:prstGeom prst="rect">
            <a:avLst/>
          </a:prstGeom>
          <a:noFill/>
        </p:spPr>
        <p:txBody>
          <a:bodyPr wrap="square" lIns="0" tIns="0" rIns="0" bIns="0" numCol="1" rtlCol="0">
            <a:spAutoFit/>
          </a:bodyPr>
          <a:lstStyle/>
          <a:p>
            <a:pPr algn="ctr"/>
            <a:r>
              <a:rPr lang="de-DE" altLang="de-DE" sz="2400" dirty="0">
                <a:solidFill>
                  <a:srgbClr val="A8186E"/>
                </a:solidFill>
              </a:rPr>
              <a:t>Predicting for 2023</a:t>
            </a:r>
            <a:endParaRPr lang="de-DE" altLang="de-DE" sz="2400" dirty="0">
              <a:solidFill>
                <a:srgbClr val="FF0000"/>
              </a:solidFill>
            </a:endParaRPr>
          </a:p>
        </p:txBody>
      </p:sp>
      <p:sp>
        <p:nvSpPr>
          <p:cNvPr id="38" name="TextBox 37">
            <a:extLst>
              <a:ext uri="{FF2B5EF4-FFF2-40B4-BE49-F238E27FC236}">
                <a16:creationId xmlns:a16="http://schemas.microsoft.com/office/drawing/2014/main" id="{CDA24175-1FBD-88C2-5071-974510043C4E}"/>
              </a:ext>
            </a:extLst>
          </p:cNvPr>
          <p:cNvSpPr txBox="1"/>
          <p:nvPr/>
        </p:nvSpPr>
        <p:spPr>
          <a:xfrm>
            <a:off x="8973523" y="4833965"/>
            <a:ext cx="2562774" cy="369332"/>
          </a:xfrm>
          <a:prstGeom prst="rect">
            <a:avLst/>
          </a:prstGeom>
          <a:noFill/>
        </p:spPr>
        <p:txBody>
          <a:bodyPr wrap="square" lIns="0" tIns="0" rIns="0" bIns="0" numCol="1" rtlCol="0">
            <a:spAutoFit/>
          </a:bodyPr>
          <a:lstStyle/>
          <a:p>
            <a:pPr algn="ctr"/>
            <a:r>
              <a:rPr lang="de-DE" altLang="de-DE" sz="2400" dirty="0">
                <a:solidFill>
                  <a:srgbClr val="FF0000"/>
                </a:solidFill>
              </a:rPr>
              <a:t>BUY Signal!!</a:t>
            </a:r>
          </a:p>
        </p:txBody>
      </p:sp>
      <p:sp>
        <p:nvSpPr>
          <p:cNvPr id="41" name="Rectangle 40">
            <a:extLst>
              <a:ext uri="{FF2B5EF4-FFF2-40B4-BE49-F238E27FC236}">
                <a16:creationId xmlns:a16="http://schemas.microsoft.com/office/drawing/2014/main" id="{82859031-7039-2907-D640-8474462A00A2}"/>
              </a:ext>
            </a:extLst>
          </p:cNvPr>
          <p:cNvSpPr/>
          <p:nvPr/>
        </p:nvSpPr>
        <p:spPr>
          <a:xfrm flipV="1">
            <a:off x="8593238" y="4454815"/>
            <a:ext cx="3178215" cy="255942"/>
          </a:xfrm>
          <a:prstGeom prst="rect">
            <a:avLst/>
          </a:prstGeom>
          <a:noFill/>
          <a:ln w="28575">
            <a:solidFill>
              <a:srgbClr val="FF0000"/>
            </a:solidFill>
            <a:prstDash val="lg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tx1"/>
                </a:solidFill>
                <a:prstDash val="dash"/>
              </a:ln>
            </a:endParaRPr>
          </a:p>
        </p:txBody>
      </p:sp>
      <p:sp>
        <p:nvSpPr>
          <p:cNvPr id="4" name="TextBox 3">
            <a:extLst>
              <a:ext uri="{FF2B5EF4-FFF2-40B4-BE49-F238E27FC236}">
                <a16:creationId xmlns:a16="http://schemas.microsoft.com/office/drawing/2014/main" id="{0BB18759-D045-C41D-CE7E-D734F309BFCA}"/>
              </a:ext>
            </a:extLst>
          </p:cNvPr>
          <p:cNvSpPr txBox="1"/>
          <p:nvPr/>
        </p:nvSpPr>
        <p:spPr>
          <a:xfrm>
            <a:off x="4934977" y="4822541"/>
            <a:ext cx="894891" cy="523220"/>
          </a:xfrm>
          <a:prstGeom prst="rect">
            <a:avLst/>
          </a:prstGeom>
          <a:noFill/>
          <a:ln>
            <a:noFill/>
          </a:ln>
        </p:spPr>
        <p:txBody>
          <a:bodyPr wrap="square" rtlCol="0">
            <a:spAutoFit/>
          </a:bodyPr>
          <a:lstStyle/>
          <a:p>
            <a:pPr algn="ctr"/>
            <a:r>
              <a:rPr lang="en-IN" sz="1400" dirty="0">
                <a:solidFill>
                  <a:srgbClr val="FF0000"/>
                </a:solidFill>
                <a:latin typeface="Eras Bold ITC" panose="020B0907030504020204" pitchFamily="34" charset="0"/>
              </a:rPr>
              <a:t>BUY Signal</a:t>
            </a:r>
          </a:p>
        </p:txBody>
      </p:sp>
      <p:cxnSp>
        <p:nvCxnSpPr>
          <p:cNvPr id="5" name="Straight Arrow Connector 4">
            <a:extLst>
              <a:ext uri="{FF2B5EF4-FFF2-40B4-BE49-F238E27FC236}">
                <a16:creationId xmlns:a16="http://schemas.microsoft.com/office/drawing/2014/main" id="{3B6A68FB-0FB4-2A31-C830-745177A18112}"/>
              </a:ext>
            </a:extLst>
          </p:cNvPr>
          <p:cNvCxnSpPr>
            <a:cxnSpLocks/>
          </p:cNvCxnSpPr>
          <p:nvPr/>
        </p:nvCxnSpPr>
        <p:spPr>
          <a:xfrm flipV="1">
            <a:off x="5382423" y="3805507"/>
            <a:ext cx="0" cy="938988"/>
          </a:xfrm>
          <a:prstGeom prst="straightConnector1">
            <a:avLst/>
          </a:prstGeom>
          <a:ln>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7" name="TextBox 6">
            <a:extLst>
              <a:ext uri="{FF2B5EF4-FFF2-40B4-BE49-F238E27FC236}">
                <a16:creationId xmlns:a16="http://schemas.microsoft.com/office/drawing/2014/main" id="{EE273A3C-0A9B-42B3-5AC6-682D0B07B1DA}"/>
              </a:ext>
            </a:extLst>
          </p:cNvPr>
          <p:cNvSpPr txBox="1"/>
          <p:nvPr/>
        </p:nvSpPr>
        <p:spPr>
          <a:xfrm>
            <a:off x="3571262" y="4187537"/>
            <a:ext cx="2014589" cy="523220"/>
          </a:xfrm>
          <a:prstGeom prst="rect">
            <a:avLst/>
          </a:prstGeom>
          <a:noFill/>
          <a:ln>
            <a:noFill/>
          </a:ln>
        </p:spPr>
        <p:txBody>
          <a:bodyPr wrap="square" rtlCol="0">
            <a:spAutoFit/>
          </a:bodyPr>
          <a:lstStyle/>
          <a:p>
            <a:pPr algn="ctr"/>
            <a:r>
              <a:rPr lang="en-IN" sz="1400" dirty="0">
                <a:solidFill>
                  <a:srgbClr val="7030A0"/>
                </a:solidFill>
              </a:rPr>
              <a:t>Short term crossing</a:t>
            </a:r>
            <a:br>
              <a:rPr lang="en-IN" sz="1400" dirty="0">
                <a:solidFill>
                  <a:srgbClr val="7030A0"/>
                </a:solidFill>
              </a:rPr>
            </a:br>
            <a:r>
              <a:rPr lang="en-IN" sz="1400" dirty="0">
                <a:solidFill>
                  <a:srgbClr val="7030A0"/>
                </a:solidFill>
              </a:rPr>
              <a:t> long term from below </a:t>
            </a:r>
          </a:p>
        </p:txBody>
      </p:sp>
    </p:spTree>
    <p:extLst>
      <p:ext uri="{BB962C8B-B14F-4D97-AF65-F5344CB8AC3E}">
        <p14:creationId xmlns:p14="http://schemas.microsoft.com/office/powerpoint/2010/main" val="27661083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10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1000"/>
                                        <p:tgtEl>
                                          <p:spTgt spid="4"/>
                                        </p:tgtEl>
                                      </p:cBhvr>
                                    </p:animEffect>
                                  </p:childTnLst>
                                </p:cTn>
                              </p:par>
                            </p:childTnLst>
                          </p:cTn>
                        </p:par>
                        <p:par>
                          <p:cTn id="21" fill="hold">
                            <p:stCondLst>
                              <p:cond delay="1000"/>
                            </p:stCondLst>
                            <p:childTnLst>
                              <p:par>
                                <p:cTn id="22" presetID="47"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1000"/>
                                        <p:tgtEl>
                                          <p:spTgt spid="37"/>
                                        </p:tgtEl>
                                      </p:cBhvr>
                                    </p:animEffect>
                                    <p:anim calcmode="lin" valueType="num">
                                      <p:cBhvr>
                                        <p:cTn id="32" dur="1000" fill="hold"/>
                                        <p:tgtEl>
                                          <p:spTgt spid="37"/>
                                        </p:tgtEl>
                                        <p:attrNameLst>
                                          <p:attrName>ppt_x</p:attrName>
                                        </p:attrNameLst>
                                      </p:cBhvr>
                                      <p:tavLst>
                                        <p:tav tm="0">
                                          <p:val>
                                            <p:strVal val="#ppt_x"/>
                                          </p:val>
                                        </p:tav>
                                        <p:tav tm="100000">
                                          <p:val>
                                            <p:strVal val="#ppt_x"/>
                                          </p:val>
                                        </p:tav>
                                      </p:tavLst>
                                    </p:anim>
                                    <p:anim calcmode="lin" valueType="num">
                                      <p:cBhvr>
                                        <p:cTn id="33" dur="1000" fill="hold"/>
                                        <p:tgtEl>
                                          <p:spTgt spid="37"/>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5" presetClass="entr" presetSubtype="1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checkerboard(across)">
                                      <p:cBhvr>
                                        <p:cTn id="37" dur="1000"/>
                                        <p:tgtEl>
                                          <p:spTgt spid="13"/>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left)">
                                      <p:cBhvr>
                                        <p:cTn id="41" dur="10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1000"/>
                                        <p:tgtEl>
                                          <p:spTgt spid="38"/>
                                        </p:tgtEl>
                                      </p:cBhvr>
                                    </p:animEffect>
                                    <p:anim calcmode="lin" valueType="num">
                                      <p:cBhvr>
                                        <p:cTn id="47" dur="1000" fill="hold"/>
                                        <p:tgtEl>
                                          <p:spTgt spid="38"/>
                                        </p:tgtEl>
                                        <p:attrNameLst>
                                          <p:attrName>ppt_x</p:attrName>
                                        </p:attrNameLst>
                                      </p:cBhvr>
                                      <p:tavLst>
                                        <p:tav tm="0">
                                          <p:val>
                                            <p:strVal val="#ppt_x"/>
                                          </p:val>
                                        </p:tav>
                                        <p:tav tm="100000">
                                          <p:val>
                                            <p:strVal val="#ppt_x"/>
                                          </p:val>
                                        </p:tav>
                                      </p:tavLst>
                                    </p:anim>
                                    <p:anim calcmode="lin" valueType="num">
                                      <p:cBhvr>
                                        <p:cTn id="4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7" grpId="0"/>
      <p:bldP spid="38" grpId="0"/>
      <p:bldP spid="41" grpId="0" animBg="1"/>
      <p:bldP spid="4"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CBE5332-C6F0-3617-DC42-E915BAC66F03}"/>
              </a:ext>
            </a:extLst>
          </p:cNvPr>
          <p:cNvPicPr>
            <a:picLocks noChangeAspect="1"/>
          </p:cNvPicPr>
          <p:nvPr/>
        </p:nvPicPr>
        <p:blipFill>
          <a:blip r:embed="rId2"/>
          <a:stretch>
            <a:fillRect/>
          </a:stretch>
        </p:blipFill>
        <p:spPr>
          <a:xfrm>
            <a:off x="8700295" y="2997843"/>
            <a:ext cx="3109229" cy="1836122"/>
          </a:xfrm>
          <a:prstGeom prst="rect">
            <a:avLst/>
          </a:prstGeom>
        </p:spPr>
      </p:pic>
      <p:pic>
        <p:nvPicPr>
          <p:cNvPr id="10" name="Picture 9">
            <a:extLst>
              <a:ext uri="{FF2B5EF4-FFF2-40B4-BE49-F238E27FC236}">
                <a16:creationId xmlns:a16="http://schemas.microsoft.com/office/drawing/2014/main" id="{D939F588-8DF0-4CB1-889F-DD088F6818EC}"/>
              </a:ext>
            </a:extLst>
          </p:cNvPr>
          <p:cNvPicPr>
            <a:picLocks noChangeAspect="1"/>
          </p:cNvPicPr>
          <p:nvPr/>
        </p:nvPicPr>
        <p:blipFill>
          <a:blip r:embed="rId3"/>
          <a:stretch>
            <a:fillRect/>
          </a:stretch>
        </p:blipFill>
        <p:spPr>
          <a:xfrm>
            <a:off x="514994" y="1780719"/>
            <a:ext cx="7714606" cy="4677954"/>
          </a:xfrm>
          <a:prstGeom prst="rect">
            <a:avLst/>
          </a:prstGeom>
        </p:spPr>
      </p:pic>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EB9F724E-4C02-83FB-FD78-11F5F026E01D}"/>
              </a:ext>
            </a:extLst>
          </p:cNvPr>
          <p:cNvPicPr>
            <a:picLocks noChangeAspect="1"/>
          </p:cNvPicPr>
          <p:nvPr/>
        </p:nvPicPr>
        <p:blipFill>
          <a:blip r:embed="rId5"/>
          <a:stretch>
            <a:fillRect/>
          </a:stretch>
        </p:blipFill>
        <p:spPr>
          <a:xfrm>
            <a:off x="-10870958" y="1219201"/>
            <a:ext cx="9596807" cy="4975122"/>
          </a:xfrm>
          <a:prstGeom prst="rect">
            <a:avLst/>
          </a:prstGeom>
        </p:spPr>
      </p:pic>
      <p:pic>
        <p:nvPicPr>
          <p:cNvPr id="9" name="Picture 8" hidden="1">
            <a:extLst>
              <a:ext uri="{FF2B5EF4-FFF2-40B4-BE49-F238E27FC236}">
                <a16:creationId xmlns:a16="http://schemas.microsoft.com/office/drawing/2014/main" id="{92EB3A2E-7A3A-7C3B-A27C-F8A06356BC18}"/>
              </a:ext>
            </a:extLst>
          </p:cNvPr>
          <p:cNvPicPr>
            <a:picLocks noChangeAspect="1"/>
          </p:cNvPicPr>
          <p:nvPr/>
        </p:nvPicPr>
        <p:blipFill>
          <a:blip r:embed="rId6"/>
          <a:stretch>
            <a:fillRect/>
          </a:stretch>
        </p:blipFill>
        <p:spPr>
          <a:xfrm>
            <a:off x="-9217899" y="1091678"/>
            <a:ext cx="7866630" cy="4841124"/>
          </a:xfrm>
          <a:prstGeom prst="rect">
            <a:avLst/>
          </a:prstGeom>
        </p:spPr>
      </p:pic>
      <p:sp>
        <p:nvSpPr>
          <p:cNvPr id="11" name="TextBox 10" hidden="1">
            <a:extLst>
              <a:ext uri="{FF2B5EF4-FFF2-40B4-BE49-F238E27FC236}">
                <a16:creationId xmlns:a16="http://schemas.microsoft.com/office/drawing/2014/main" id="{B951C355-C6FC-0C1B-FC67-6DDB22CCC945}"/>
              </a:ext>
            </a:extLst>
          </p:cNvPr>
          <p:cNvSpPr txBox="1"/>
          <p:nvPr/>
        </p:nvSpPr>
        <p:spPr>
          <a:xfrm>
            <a:off x="-3811747" y="3081353"/>
            <a:ext cx="3169436" cy="861774"/>
          </a:xfrm>
          <a:prstGeom prst="rect">
            <a:avLst/>
          </a:prstGeom>
          <a:noFill/>
        </p:spPr>
        <p:txBody>
          <a:bodyPr wrap="square" lIns="0" tIns="0" rIns="0" bIns="0" numCol="1" rtlCol="0">
            <a:spAutoFit/>
          </a:bodyPr>
          <a:lstStyle/>
          <a:p>
            <a:r>
              <a:rPr lang="de-DE" altLang="de-DE" sz="2800" spc="300" dirty="0"/>
              <a:t>From the Year</a:t>
            </a:r>
            <a:br>
              <a:rPr lang="de-DE" altLang="de-DE" sz="2800" spc="300" dirty="0"/>
            </a:br>
            <a:r>
              <a:rPr lang="de-DE" altLang="de-DE" sz="2800" spc="300" dirty="0"/>
              <a:t>2011 – 2022 </a:t>
            </a:r>
          </a:p>
        </p:txBody>
      </p:sp>
      <p:sp>
        <p:nvSpPr>
          <p:cNvPr id="14" name="TextBox 13">
            <a:extLst>
              <a:ext uri="{FF2B5EF4-FFF2-40B4-BE49-F238E27FC236}">
                <a16:creationId xmlns:a16="http://schemas.microsoft.com/office/drawing/2014/main" id="{262B237B-A364-FF21-C799-33835FE80297}"/>
              </a:ext>
            </a:extLst>
          </p:cNvPr>
          <p:cNvSpPr txBox="1"/>
          <p:nvPr/>
        </p:nvSpPr>
        <p:spPr>
          <a:xfrm>
            <a:off x="393916" y="499700"/>
            <a:ext cx="8596529"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Moving Average Crossover Strategy</a:t>
            </a:r>
          </a:p>
        </p:txBody>
      </p:sp>
      <p:sp>
        <p:nvSpPr>
          <p:cNvPr id="15" name="TextBox 14">
            <a:extLst>
              <a:ext uri="{FF2B5EF4-FFF2-40B4-BE49-F238E27FC236}">
                <a16:creationId xmlns:a16="http://schemas.microsoft.com/office/drawing/2014/main" id="{EF5A915F-559B-F726-99AF-24A7A407BE04}"/>
              </a:ext>
            </a:extLst>
          </p:cNvPr>
          <p:cNvSpPr txBox="1"/>
          <p:nvPr/>
        </p:nvSpPr>
        <p:spPr>
          <a:xfrm>
            <a:off x="0" y="1213008"/>
            <a:ext cx="2248146" cy="369332"/>
          </a:xfrm>
          <a:prstGeom prst="rect">
            <a:avLst/>
          </a:prstGeom>
          <a:noFill/>
        </p:spPr>
        <p:txBody>
          <a:bodyPr wrap="square" lIns="0" tIns="0" rIns="0" bIns="0" numCol="1" rtlCol="0">
            <a:spAutoFit/>
          </a:bodyPr>
          <a:lstStyle/>
          <a:p>
            <a:pPr algn="ctr"/>
            <a:r>
              <a:rPr lang="de-DE" altLang="de-DE" sz="2400" dirty="0">
                <a:solidFill>
                  <a:srgbClr val="0070C0"/>
                </a:solidFill>
              </a:rPr>
              <a:t>Vedanta</a:t>
            </a:r>
          </a:p>
        </p:txBody>
      </p:sp>
      <p:sp>
        <p:nvSpPr>
          <p:cNvPr id="37" name="TextBox 36">
            <a:extLst>
              <a:ext uri="{FF2B5EF4-FFF2-40B4-BE49-F238E27FC236}">
                <a16:creationId xmlns:a16="http://schemas.microsoft.com/office/drawing/2014/main" id="{4BDBC6EC-9D8D-8A32-4887-D15E23D1EC3B}"/>
              </a:ext>
            </a:extLst>
          </p:cNvPr>
          <p:cNvSpPr txBox="1"/>
          <p:nvPr/>
        </p:nvSpPr>
        <p:spPr>
          <a:xfrm>
            <a:off x="9057630" y="2027031"/>
            <a:ext cx="2248146" cy="738664"/>
          </a:xfrm>
          <a:prstGeom prst="rect">
            <a:avLst/>
          </a:prstGeom>
          <a:noFill/>
        </p:spPr>
        <p:txBody>
          <a:bodyPr wrap="square" lIns="0" tIns="0" rIns="0" bIns="0" numCol="1" rtlCol="0">
            <a:spAutoFit/>
          </a:bodyPr>
          <a:lstStyle/>
          <a:p>
            <a:pPr algn="ctr"/>
            <a:r>
              <a:rPr lang="de-DE" altLang="de-DE" sz="2400" dirty="0">
                <a:solidFill>
                  <a:srgbClr val="A8186E"/>
                </a:solidFill>
              </a:rPr>
              <a:t>Predicting for 2023</a:t>
            </a:r>
            <a:endParaRPr lang="de-DE" altLang="de-DE" sz="2400" dirty="0">
              <a:solidFill>
                <a:srgbClr val="FF0000"/>
              </a:solidFill>
            </a:endParaRPr>
          </a:p>
        </p:txBody>
      </p:sp>
      <p:sp>
        <p:nvSpPr>
          <p:cNvPr id="38" name="TextBox 37">
            <a:extLst>
              <a:ext uri="{FF2B5EF4-FFF2-40B4-BE49-F238E27FC236}">
                <a16:creationId xmlns:a16="http://schemas.microsoft.com/office/drawing/2014/main" id="{CDA24175-1FBD-88C2-5071-974510043C4E}"/>
              </a:ext>
            </a:extLst>
          </p:cNvPr>
          <p:cNvSpPr txBox="1"/>
          <p:nvPr/>
        </p:nvSpPr>
        <p:spPr>
          <a:xfrm>
            <a:off x="9057630" y="4947956"/>
            <a:ext cx="2562774" cy="369332"/>
          </a:xfrm>
          <a:prstGeom prst="rect">
            <a:avLst/>
          </a:prstGeom>
          <a:noFill/>
        </p:spPr>
        <p:txBody>
          <a:bodyPr wrap="square" lIns="0" tIns="0" rIns="0" bIns="0" numCol="1" rtlCol="0">
            <a:spAutoFit/>
          </a:bodyPr>
          <a:lstStyle/>
          <a:p>
            <a:pPr algn="ctr"/>
            <a:r>
              <a:rPr lang="de-DE" altLang="de-DE" sz="2400" dirty="0">
                <a:solidFill>
                  <a:srgbClr val="FF0000"/>
                </a:solidFill>
              </a:rPr>
              <a:t>BUY Signal!!</a:t>
            </a:r>
          </a:p>
        </p:txBody>
      </p:sp>
      <p:sp>
        <p:nvSpPr>
          <p:cNvPr id="41" name="Rectangle 40">
            <a:extLst>
              <a:ext uri="{FF2B5EF4-FFF2-40B4-BE49-F238E27FC236}">
                <a16:creationId xmlns:a16="http://schemas.microsoft.com/office/drawing/2014/main" id="{82859031-7039-2907-D640-8474462A00A2}"/>
              </a:ext>
            </a:extLst>
          </p:cNvPr>
          <p:cNvSpPr/>
          <p:nvPr/>
        </p:nvSpPr>
        <p:spPr>
          <a:xfrm flipV="1">
            <a:off x="8761446" y="4454814"/>
            <a:ext cx="3010008" cy="298109"/>
          </a:xfrm>
          <a:prstGeom prst="rect">
            <a:avLst/>
          </a:prstGeom>
          <a:noFill/>
          <a:ln w="28575">
            <a:solidFill>
              <a:srgbClr val="FF0000"/>
            </a:solidFill>
            <a:prstDash val="lg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tx1"/>
                </a:solidFill>
                <a:prstDash val="dash"/>
              </a:ln>
            </a:endParaRPr>
          </a:p>
        </p:txBody>
      </p:sp>
      <p:sp>
        <p:nvSpPr>
          <p:cNvPr id="4" name="TextBox 3">
            <a:extLst>
              <a:ext uri="{FF2B5EF4-FFF2-40B4-BE49-F238E27FC236}">
                <a16:creationId xmlns:a16="http://schemas.microsoft.com/office/drawing/2014/main" id="{0BB18759-D045-C41D-CE7E-D734F309BFCA}"/>
              </a:ext>
            </a:extLst>
          </p:cNvPr>
          <p:cNvSpPr txBox="1"/>
          <p:nvPr/>
        </p:nvSpPr>
        <p:spPr>
          <a:xfrm>
            <a:off x="3802180" y="3538006"/>
            <a:ext cx="894891" cy="523220"/>
          </a:xfrm>
          <a:prstGeom prst="rect">
            <a:avLst/>
          </a:prstGeom>
          <a:noFill/>
          <a:ln>
            <a:noFill/>
          </a:ln>
        </p:spPr>
        <p:txBody>
          <a:bodyPr wrap="square" rtlCol="0">
            <a:spAutoFit/>
          </a:bodyPr>
          <a:lstStyle/>
          <a:p>
            <a:pPr algn="ctr"/>
            <a:r>
              <a:rPr lang="en-IN" sz="1400" dirty="0">
                <a:solidFill>
                  <a:srgbClr val="FF0000"/>
                </a:solidFill>
                <a:latin typeface="Eras Bold ITC" panose="020B0907030504020204" pitchFamily="34" charset="0"/>
              </a:rPr>
              <a:t>BUY Signal</a:t>
            </a:r>
          </a:p>
        </p:txBody>
      </p:sp>
      <p:cxnSp>
        <p:nvCxnSpPr>
          <p:cNvPr id="5" name="Straight Arrow Connector 4">
            <a:extLst>
              <a:ext uri="{FF2B5EF4-FFF2-40B4-BE49-F238E27FC236}">
                <a16:creationId xmlns:a16="http://schemas.microsoft.com/office/drawing/2014/main" id="{3B6A68FB-0FB4-2A31-C830-745177A18112}"/>
              </a:ext>
            </a:extLst>
          </p:cNvPr>
          <p:cNvCxnSpPr>
            <a:cxnSpLocks/>
          </p:cNvCxnSpPr>
          <p:nvPr/>
        </p:nvCxnSpPr>
        <p:spPr>
          <a:xfrm flipV="1">
            <a:off x="3785116" y="3429000"/>
            <a:ext cx="0" cy="938988"/>
          </a:xfrm>
          <a:prstGeom prst="straightConnector1">
            <a:avLst/>
          </a:prstGeom>
          <a:ln>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7" name="TextBox 6">
            <a:extLst>
              <a:ext uri="{FF2B5EF4-FFF2-40B4-BE49-F238E27FC236}">
                <a16:creationId xmlns:a16="http://schemas.microsoft.com/office/drawing/2014/main" id="{EE273A3C-0A9B-42B3-5AC6-682D0B07B1DA}"/>
              </a:ext>
            </a:extLst>
          </p:cNvPr>
          <p:cNvSpPr txBox="1"/>
          <p:nvPr/>
        </p:nvSpPr>
        <p:spPr>
          <a:xfrm>
            <a:off x="2777821" y="4424736"/>
            <a:ext cx="2014589" cy="523220"/>
          </a:xfrm>
          <a:prstGeom prst="rect">
            <a:avLst/>
          </a:prstGeom>
          <a:noFill/>
          <a:ln>
            <a:noFill/>
          </a:ln>
        </p:spPr>
        <p:txBody>
          <a:bodyPr wrap="square" rtlCol="0">
            <a:spAutoFit/>
          </a:bodyPr>
          <a:lstStyle/>
          <a:p>
            <a:pPr algn="ctr"/>
            <a:r>
              <a:rPr lang="en-IN" sz="1400" dirty="0">
                <a:solidFill>
                  <a:srgbClr val="7030A0"/>
                </a:solidFill>
              </a:rPr>
              <a:t>Short term crossing</a:t>
            </a:r>
            <a:br>
              <a:rPr lang="en-IN" sz="1400" dirty="0">
                <a:solidFill>
                  <a:srgbClr val="7030A0"/>
                </a:solidFill>
              </a:rPr>
            </a:br>
            <a:r>
              <a:rPr lang="en-IN" sz="1400" dirty="0">
                <a:solidFill>
                  <a:srgbClr val="7030A0"/>
                </a:solidFill>
              </a:rPr>
              <a:t> long term from below </a:t>
            </a:r>
          </a:p>
        </p:txBody>
      </p:sp>
      <p:sp>
        <p:nvSpPr>
          <p:cNvPr id="19" name="TextBox 18">
            <a:extLst>
              <a:ext uri="{FF2B5EF4-FFF2-40B4-BE49-F238E27FC236}">
                <a16:creationId xmlns:a16="http://schemas.microsoft.com/office/drawing/2014/main" id="{B4D74280-F4A2-01AA-71A6-76FF620EE93E}"/>
              </a:ext>
            </a:extLst>
          </p:cNvPr>
          <p:cNvSpPr txBox="1"/>
          <p:nvPr/>
        </p:nvSpPr>
        <p:spPr>
          <a:xfrm>
            <a:off x="6996541" y="3931595"/>
            <a:ext cx="894891" cy="523220"/>
          </a:xfrm>
          <a:prstGeom prst="rect">
            <a:avLst/>
          </a:prstGeom>
          <a:noFill/>
          <a:ln>
            <a:noFill/>
          </a:ln>
        </p:spPr>
        <p:txBody>
          <a:bodyPr wrap="square" rtlCol="0">
            <a:spAutoFit/>
          </a:bodyPr>
          <a:lstStyle/>
          <a:p>
            <a:pPr algn="ctr"/>
            <a:r>
              <a:rPr lang="en-IN" sz="1400" dirty="0">
                <a:solidFill>
                  <a:srgbClr val="FF0000"/>
                </a:solidFill>
                <a:latin typeface="Eras Bold ITC" panose="020B0907030504020204" pitchFamily="34" charset="0"/>
              </a:rPr>
              <a:t>BUY Signal</a:t>
            </a:r>
          </a:p>
        </p:txBody>
      </p:sp>
      <p:cxnSp>
        <p:nvCxnSpPr>
          <p:cNvPr id="20" name="Straight Arrow Connector 19">
            <a:extLst>
              <a:ext uri="{FF2B5EF4-FFF2-40B4-BE49-F238E27FC236}">
                <a16:creationId xmlns:a16="http://schemas.microsoft.com/office/drawing/2014/main" id="{D411E547-949F-FAB1-65F1-FE6E2391BB7E}"/>
              </a:ext>
            </a:extLst>
          </p:cNvPr>
          <p:cNvCxnSpPr>
            <a:cxnSpLocks/>
          </p:cNvCxnSpPr>
          <p:nvPr/>
        </p:nvCxnSpPr>
        <p:spPr>
          <a:xfrm flipV="1">
            <a:off x="6856806" y="3813936"/>
            <a:ext cx="0" cy="938988"/>
          </a:xfrm>
          <a:prstGeom prst="straightConnector1">
            <a:avLst/>
          </a:prstGeom>
          <a:ln>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21" name="TextBox 20">
            <a:extLst>
              <a:ext uri="{FF2B5EF4-FFF2-40B4-BE49-F238E27FC236}">
                <a16:creationId xmlns:a16="http://schemas.microsoft.com/office/drawing/2014/main" id="{D050F4E6-C6C1-374E-F4F1-D2F0594503AC}"/>
              </a:ext>
            </a:extLst>
          </p:cNvPr>
          <p:cNvSpPr txBox="1"/>
          <p:nvPr/>
        </p:nvSpPr>
        <p:spPr>
          <a:xfrm>
            <a:off x="6392297" y="4491314"/>
            <a:ext cx="2014589" cy="523220"/>
          </a:xfrm>
          <a:prstGeom prst="rect">
            <a:avLst/>
          </a:prstGeom>
          <a:noFill/>
          <a:ln>
            <a:noFill/>
          </a:ln>
        </p:spPr>
        <p:txBody>
          <a:bodyPr wrap="square" rtlCol="0">
            <a:spAutoFit/>
          </a:bodyPr>
          <a:lstStyle/>
          <a:p>
            <a:pPr algn="ctr"/>
            <a:r>
              <a:rPr lang="en-IN" sz="1400" dirty="0">
                <a:solidFill>
                  <a:srgbClr val="7030A0"/>
                </a:solidFill>
              </a:rPr>
              <a:t>Short term crossing</a:t>
            </a:r>
            <a:br>
              <a:rPr lang="en-IN" sz="1400" dirty="0">
                <a:solidFill>
                  <a:srgbClr val="7030A0"/>
                </a:solidFill>
              </a:rPr>
            </a:br>
            <a:r>
              <a:rPr lang="en-IN" sz="1400" dirty="0">
                <a:solidFill>
                  <a:srgbClr val="7030A0"/>
                </a:solidFill>
              </a:rPr>
              <a:t> long term from below </a:t>
            </a:r>
          </a:p>
        </p:txBody>
      </p:sp>
    </p:spTree>
    <p:extLst>
      <p:ext uri="{BB962C8B-B14F-4D97-AF65-F5344CB8AC3E}">
        <p14:creationId xmlns:p14="http://schemas.microsoft.com/office/powerpoint/2010/main" val="31822199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1+#ppt_w/2"/>
                                          </p:val>
                                        </p:tav>
                                        <p:tav tm="100000">
                                          <p:val>
                                            <p:strVal val="#ppt_x"/>
                                          </p:val>
                                        </p:tav>
                                      </p:tavLst>
                                    </p:anim>
                                    <p:anim calcmode="lin" valueType="num">
                                      <p:cBhvr additive="base">
                                        <p:cTn id="12"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10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1000"/>
                                        <p:tgtEl>
                                          <p:spTgt spid="4"/>
                                        </p:tgtEl>
                                      </p:cBhvr>
                                    </p:animEffec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1000"/>
                                        <p:tgtEl>
                                          <p:spTgt spid="2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1000"/>
                                        <p:tgtEl>
                                          <p:spTgt spid="19"/>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1000"/>
                                        <p:tgtEl>
                                          <p:spTgt spid="21"/>
                                        </p:tgtEl>
                                      </p:cBhvr>
                                    </p:animEffect>
                                    <p:anim calcmode="lin" valueType="num">
                                      <p:cBhvr>
                                        <p:cTn id="39" dur="1000" fill="hold"/>
                                        <p:tgtEl>
                                          <p:spTgt spid="21"/>
                                        </p:tgtEl>
                                        <p:attrNameLst>
                                          <p:attrName>ppt_x</p:attrName>
                                        </p:attrNameLst>
                                      </p:cBhvr>
                                      <p:tavLst>
                                        <p:tav tm="0">
                                          <p:val>
                                            <p:strVal val="#ppt_x"/>
                                          </p:val>
                                        </p:tav>
                                        <p:tav tm="100000">
                                          <p:val>
                                            <p:strVal val="#ppt_x"/>
                                          </p:val>
                                        </p:tav>
                                      </p:tavLst>
                                    </p:anim>
                                    <p:anim calcmode="lin" valueType="num">
                                      <p:cBhvr>
                                        <p:cTn id="4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1000"/>
                                        <p:tgtEl>
                                          <p:spTgt spid="37"/>
                                        </p:tgtEl>
                                      </p:cBhvr>
                                    </p:animEffect>
                                    <p:anim calcmode="lin" valueType="num">
                                      <p:cBhvr>
                                        <p:cTn id="46" dur="1000" fill="hold"/>
                                        <p:tgtEl>
                                          <p:spTgt spid="37"/>
                                        </p:tgtEl>
                                        <p:attrNameLst>
                                          <p:attrName>ppt_x</p:attrName>
                                        </p:attrNameLst>
                                      </p:cBhvr>
                                      <p:tavLst>
                                        <p:tav tm="0">
                                          <p:val>
                                            <p:strVal val="#ppt_x"/>
                                          </p:val>
                                        </p:tav>
                                        <p:tav tm="100000">
                                          <p:val>
                                            <p:strVal val="#ppt_x"/>
                                          </p:val>
                                        </p:tav>
                                      </p:tavLst>
                                    </p:anim>
                                    <p:anim calcmode="lin" valueType="num">
                                      <p:cBhvr>
                                        <p:cTn id="47" dur="1000" fill="hold"/>
                                        <p:tgtEl>
                                          <p:spTgt spid="37"/>
                                        </p:tgtEl>
                                        <p:attrNameLst>
                                          <p:attrName>ppt_y</p:attrName>
                                        </p:attrNameLst>
                                      </p:cBhvr>
                                      <p:tavLst>
                                        <p:tav tm="0">
                                          <p:val>
                                            <p:strVal val="#ppt_y-.1"/>
                                          </p:val>
                                        </p:tav>
                                        <p:tav tm="100000">
                                          <p:val>
                                            <p:strVal val="#ppt_y"/>
                                          </p:val>
                                        </p:tav>
                                      </p:tavLst>
                                    </p:anim>
                                  </p:childTnLst>
                                </p:cTn>
                              </p:par>
                            </p:childTnLst>
                          </p:cTn>
                        </p:par>
                        <p:par>
                          <p:cTn id="48" fill="hold">
                            <p:stCondLst>
                              <p:cond delay="1000"/>
                            </p:stCondLst>
                            <p:childTnLst>
                              <p:par>
                                <p:cTn id="49" presetID="5" presetClass="entr" presetSubtype="10"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checkerboard(across)">
                                      <p:cBhvr>
                                        <p:cTn id="51" dur="1000"/>
                                        <p:tgtEl>
                                          <p:spTgt spid="18"/>
                                        </p:tgtEl>
                                      </p:cBhvr>
                                    </p:animEffect>
                                  </p:childTnLst>
                                </p:cTn>
                              </p:par>
                            </p:childTnLst>
                          </p:cTn>
                        </p:par>
                        <p:par>
                          <p:cTn id="52" fill="hold">
                            <p:stCondLst>
                              <p:cond delay="2000"/>
                            </p:stCondLst>
                            <p:childTnLst>
                              <p:par>
                                <p:cTn id="53" presetID="22" presetClass="entr" presetSubtype="8" fill="hold" grpId="0"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wipe(left)">
                                      <p:cBhvr>
                                        <p:cTn id="55" dur="1000"/>
                                        <p:tgtEl>
                                          <p:spTgt spid="4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1000"/>
                                        <p:tgtEl>
                                          <p:spTgt spid="38"/>
                                        </p:tgtEl>
                                      </p:cBhvr>
                                    </p:animEffect>
                                    <p:anim calcmode="lin" valueType="num">
                                      <p:cBhvr>
                                        <p:cTn id="61" dur="1000" fill="hold"/>
                                        <p:tgtEl>
                                          <p:spTgt spid="38"/>
                                        </p:tgtEl>
                                        <p:attrNameLst>
                                          <p:attrName>ppt_x</p:attrName>
                                        </p:attrNameLst>
                                      </p:cBhvr>
                                      <p:tavLst>
                                        <p:tav tm="0">
                                          <p:val>
                                            <p:strVal val="#ppt_x"/>
                                          </p:val>
                                        </p:tav>
                                        <p:tav tm="100000">
                                          <p:val>
                                            <p:strVal val="#ppt_x"/>
                                          </p:val>
                                        </p:tav>
                                      </p:tavLst>
                                    </p:anim>
                                    <p:anim calcmode="lin" valueType="num">
                                      <p:cBhvr>
                                        <p:cTn id="62"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7" grpId="0"/>
      <p:bldP spid="38" grpId="0"/>
      <p:bldP spid="41" grpId="0" animBg="1"/>
      <p:bldP spid="4" grpId="0"/>
      <p:bldP spid="7" grpId="0"/>
      <p:bldP spid="19"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D246A82-24E9-978F-352F-CF0A450D0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0858" y="148866"/>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AD59526-017D-E78B-EA9D-BB6479F80407}"/>
              </a:ext>
            </a:extLst>
          </p:cNvPr>
          <p:cNvSpPr txBox="1"/>
          <p:nvPr/>
        </p:nvSpPr>
        <p:spPr>
          <a:xfrm>
            <a:off x="5491905" y="1349543"/>
            <a:ext cx="4782805" cy="707886"/>
          </a:xfrm>
          <a:prstGeom prst="rect">
            <a:avLst/>
          </a:prstGeom>
          <a:noFill/>
        </p:spPr>
        <p:txBody>
          <a:bodyPr wrap="square" numCol="1" rtlCol="0">
            <a:spAutoFit/>
          </a:bodyPr>
          <a:lstStyle/>
          <a:p>
            <a:pPr algn="ctr"/>
            <a:r>
              <a:rPr lang="de-DE" altLang="de-DE" sz="4000" dirty="0">
                <a:solidFill>
                  <a:schemeClr val="accent1">
                    <a:lumMod val="75000"/>
                  </a:schemeClr>
                </a:solidFill>
                <a:latin typeface="Bernard MT Condensed" panose="02050806060905020404" pitchFamily="18" charset="0"/>
              </a:rPr>
              <a:t>PROBLEM STATEMENT</a:t>
            </a:r>
          </a:p>
        </p:txBody>
      </p:sp>
      <p:sp>
        <p:nvSpPr>
          <p:cNvPr id="4" name="TextBox 3">
            <a:extLst>
              <a:ext uri="{FF2B5EF4-FFF2-40B4-BE49-F238E27FC236}">
                <a16:creationId xmlns:a16="http://schemas.microsoft.com/office/drawing/2014/main" id="{BBB6ED19-EB72-9C34-4F6B-6EB0154FAC38}"/>
              </a:ext>
            </a:extLst>
          </p:cNvPr>
          <p:cNvSpPr txBox="1"/>
          <p:nvPr/>
        </p:nvSpPr>
        <p:spPr>
          <a:xfrm>
            <a:off x="5577642" y="2221382"/>
            <a:ext cx="4611329" cy="3046988"/>
          </a:xfrm>
          <a:prstGeom prst="rect">
            <a:avLst/>
          </a:prstGeom>
          <a:noFill/>
        </p:spPr>
        <p:txBody>
          <a:bodyPr wrap="square" numCol="1" rtlCol="0">
            <a:spAutoFit/>
          </a:bodyPr>
          <a:lstStyle/>
          <a:p>
            <a:pPr algn="ctr"/>
            <a:r>
              <a:rPr lang="de-DE" altLang="de-DE" sz="2400" b="1" dirty="0">
                <a:solidFill>
                  <a:schemeClr val="bg1"/>
                </a:solidFill>
                <a:latin typeface="Sitka Banner" pitchFamily="2" charset="0"/>
              </a:rPr>
              <a:t>Develop a robust stock market analysis system that integrates technical analysis and machine learning models to predict accurate insights, investment recommendations, and price predictions for investors and traders.</a:t>
            </a:r>
          </a:p>
        </p:txBody>
      </p:sp>
    </p:spTree>
    <p:extLst>
      <p:ext uri="{BB962C8B-B14F-4D97-AF65-F5344CB8AC3E}">
        <p14:creationId xmlns:p14="http://schemas.microsoft.com/office/powerpoint/2010/main" val="72677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CBE5332-C6F0-3617-DC42-E915BAC66F03}"/>
              </a:ext>
            </a:extLst>
          </p:cNvPr>
          <p:cNvPicPr>
            <a:picLocks noChangeAspect="1"/>
          </p:cNvPicPr>
          <p:nvPr/>
        </p:nvPicPr>
        <p:blipFill>
          <a:blip r:embed="rId2"/>
          <a:stretch>
            <a:fillRect/>
          </a:stretch>
        </p:blipFill>
        <p:spPr>
          <a:xfrm>
            <a:off x="-5484628" y="3246135"/>
            <a:ext cx="3109229" cy="1836122"/>
          </a:xfrm>
          <a:prstGeom prst="rect">
            <a:avLst/>
          </a:prstGeom>
        </p:spPr>
      </p:pic>
      <p:pic>
        <p:nvPicPr>
          <p:cNvPr id="10" name="Picture 9">
            <a:extLst>
              <a:ext uri="{FF2B5EF4-FFF2-40B4-BE49-F238E27FC236}">
                <a16:creationId xmlns:a16="http://schemas.microsoft.com/office/drawing/2014/main" id="{D939F588-8DF0-4CB1-889F-DD088F6818EC}"/>
              </a:ext>
            </a:extLst>
          </p:cNvPr>
          <p:cNvPicPr>
            <a:picLocks noChangeAspect="1"/>
          </p:cNvPicPr>
          <p:nvPr/>
        </p:nvPicPr>
        <p:blipFill>
          <a:blip r:embed="rId3"/>
          <a:stretch>
            <a:fillRect/>
          </a:stretch>
        </p:blipFill>
        <p:spPr>
          <a:xfrm>
            <a:off x="-13669929" y="2029011"/>
            <a:ext cx="7714606" cy="4677954"/>
          </a:xfrm>
          <a:prstGeom prst="rect">
            <a:avLst/>
          </a:prstGeom>
        </p:spPr>
      </p:pic>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EB9F724E-4C02-83FB-FD78-11F5F026E01D}"/>
              </a:ext>
            </a:extLst>
          </p:cNvPr>
          <p:cNvPicPr>
            <a:picLocks noChangeAspect="1"/>
          </p:cNvPicPr>
          <p:nvPr/>
        </p:nvPicPr>
        <p:blipFill>
          <a:blip r:embed="rId5"/>
          <a:stretch>
            <a:fillRect/>
          </a:stretch>
        </p:blipFill>
        <p:spPr>
          <a:xfrm>
            <a:off x="-10870958" y="1219201"/>
            <a:ext cx="9596807" cy="4975122"/>
          </a:xfrm>
          <a:prstGeom prst="rect">
            <a:avLst/>
          </a:prstGeom>
        </p:spPr>
      </p:pic>
      <p:pic>
        <p:nvPicPr>
          <p:cNvPr id="9" name="Picture 8" hidden="1">
            <a:extLst>
              <a:ext uri="{FF2B5EF4-FFF2-40B4-BE49-F238E27FC236}">
                <a16:creationId xmlns:a16="http://schemas.microsoft.com/office/drawing/2014/main" id="{92EB3A2E-7A3A-7C3B-A27C-F8A06356BC18}"/>
              </a:ext>
            </a:extLst>
          </p:cNvPr>
          <p:cNvPicPr>
            <a:picLocks noChangeAspect="1"/>
          </p:cNvPicPr>
          <p:nvPr/>
        </p:nvPicPr>
        <p:blipFill>
          <a:blip r:embed="rId6"/>
          <a:stretch>
            <a:fillRect/>
          </a:stretch>
        </p:blipFill>
        <p:spPr>
          <a:xfrm>
            <a:off x="-9217899" y="1091678"/>
            <a:ext cx="7866630" cy="4841124"/>
          </a:xfrm>
          <a:prstGeom prst="rect">
            <a:avLst/>
          </a:prstGeom>
        </p:spPr>
      </p:pic>
      <p:sp>
        <p:nvSpPr>
          <p:cNvPr id="11" name="TextBox 10" hidden="1">
            <a:extLst>
              <a:ext uri="{FF2B5EF4-FFF2-40B4-BE49-F238E27FC236}">
                <a16:creationId xmlns:a16="http://schemas.microsoft.com/office/drawing/2014/main" id="{B951C355-C6FC-0C1B-FC67-6DDB22CCC945}"/>
              </a:ext>
            </a:extLst>
          </p:cNvPr>
          <p:cNvSpPr txBox="1"/>
          <p:nvPr/>
        </p:nvSpPr>
        <p:spPr>
          <a:xfrm>
            <a:off x="-3811747" y="3081353"/>
            <a:ext cx="3169436" cy="861774"/>
          </a:xfrm>
          <a:prstGeom prst="rect">
            <a:avLst/>
          </a:prstGeom>
          <a:noFill/>
        </p:spPr>
        <p:txBody>
          <a:bodyPr wrap="square" lIns="0" tIns="0" rIns="0" bIns="0" numCol="1" rtlCol="0">
            <a:spAutoFit/>
          </a:bodyPr>
          <a:lstStyle/>
          <a:p>
            <a:r>
              <a:rPr lang="de-DE" altLang="de-DE" sz="2800" spc="300" dirty="0"/>
              <a:t>From the Year</a:t>
            </a:r>
            <a:br>
              <a:rPr lang="de-DE" altLang="de-DE" sz="2800" spc="300" dirty="0"/>
            </a:br>
            <a:r>
              <a:rPr lang="de-DE" altLang="de-DE" sz="2800" spc="300" dirty="0"/>
              <a:t>2011 – 2022 </a:t>
            </a:r>
          </a:p>
        </p:txBody>
      </p:sp>
      <p:sp>
        <p:nvSpPr>
          <p:cNvPr id="14" name="TextBox 13">
            <a:extLst>
              <a:ext uri="{FF2B5EF4-FFF2-40B4-BE49-F238E27FC236}">
                <a16:creationId xmlns:a16="http://schemas.microsoft.com/office/drawing/2014/main" id="{262B237B-A364-FF21-C799-33835FE80297}"/>
              </a:ext>
            </a:extLst>
          </p:cNvPr>
          <p:cNvSpPr txBox="1"/>
          <p:nvPr/>
        </p:nvSpPr>
        <p:spPr>
          <a:xfrm>
            <a:off x="393916" y="499700"/>
            <a:ext cx="8596529"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Moving Average Crossover Strategy</a:t>
            </a:r>
          </a:p>
        </p:txBody>
      </p:sp>
      <p:sp>
        <p:nvSpPr>
          <p:cNvPr id="15" name="TextBox 14">
            <a:extLst>
              <a:ext uri="{FF2B5EF4-FFF2-40B4-BE49-F238E27FC236}">
                <a16:creationId xmlns:a16="http://schemas.microsoft.com/office/drawing/2014/main" id="{EF5A915F-559B-F726-99AF-24A7A407BE04}"/>
              </a:ext>
            </a:extLst>
          </p:cNvPr>
          <p:cNvSpPr txBox="1"/>
          <p:nvPr/>
        </p:nvSpPr>
        <p:spPr>
          <a:xfrm>
            <a:off x="-14184923" y="1461300"/>
            <a:ext cx="2248146" cy="369332"/>
          </a:xfrm>
          <a:prstGeom prst="rect">
            <a:avLst/>
          </a:prstGeom>
          <a:noFill/>
        </p:spPr>
        <p:txBody>
          <a:bodyPr wrap="square" lIns="0" tIns="0" rIns="0" bIns="0" numCol="1" rtlCol="0">
            <a:spAutoFit/>
          </a:bodyPr>
          <a:lstStyle/>
          <a:p>
            <a:pPr algn="ctr"/>
            <a:r>
              <a:rPr lang="de-DE" altLang="de-DE" sz="2400" dirty="0">
                <a:solidFill>
                  <a:srgbClr val="0070C0"/>
                </a:solidFill>
              </a:rPr>
              <a:t>Vedanta</a:t>
            </a:r>
          </a:p>
        </p:txBody>
      </p:sp>
      <p:sp>
        <p:nvSpPr>
          <p:cNvPr id="37" name="TextBox 36">
            <a:extLst>
              <a:ext uri="{FF2B5EF4-FFF2-40B4-BE49-F238E27FC236}">
                <a16:creationId xmlns:a16="http://schemas.microsoft.com/office/drawing/2014/main" id="{4BDBC6EC-9D8D-8A32-4887-D15E23D1EC3B}"/>
              </a:ext>
            </a:extLst>
          </p:cNvPr>
          <p:cNvSpPr txBox="1"/>
          <p:nvPr/>
        </p:nvSpPr>
        <p:spPr>
          <a:xfrm>
            <a:off x="-5127293" y="2275323"/>
            <a:ext cx="2248146" cy="738664"/>
          </a:xfrm>
          <a:prstGeom prst="rect">
            <a:avLst/>
          </a:prstGeom>
          <a:noFill/>
        </p:spPr>
        <p:txBody>
          <a:bodyPr wrap="square" lIns="0" tIns="0" rIns="0" bIns="0" numCol="1" rtlCol="0">
            <a:spAutoFit/>
          </a:bodyPr>
          <a:lstStyle/>
          <a:p>
            <a:pPr algn="ctr"/>
            <a:r>
              <a:rPr lang="de-DE" altLang="de-DE" sz="2400" dirty="0">
                <a:solidFill>
                  <a:srgbClr val="A8186E"/>
                </a:solidFill>
              </a:rPr>
              <a:t>Predicting for 2023</a:t>
            </a:r>
            <a:endParaRPr lang="de-DE" altLang="de-DE" sz="2400" dirty="0">
              <a:solidFill>
                <a:srgbClr val="FF0000"/>
              </a:solidFill>
            </a:endParaRPr>
          </a:p>
        </p:txBody>
      </p:sp>
      <p:sp>
        <p:nvSpPr>
          <p:cNvPr id="38" name="TextBox 37">
            <a:extLst>
              <a:ext uri="{FF2B5EF4-FFF2-40B4-BE49-F238E27FC236}">
                <a16:creationId xmlns:a16="http://schemas.microsoft.com/office/drawing/2014/main" id="{CDA24175-1FBD-88C2-5071-974510043C4E}"/>
              </a:ext>
            </a:extLst>
          </p:cNvPr>
          <p:cNvSpPr txBox="1"/>
          <p:nvPr/>
        </p:nvSpPr>
        <p:spPr>
          <a:xfrm>
            <a:off x="-5127293" y="5196248"/>
            <a:ext cx="2562774" cy="369332"/>
          </a:xfrm>
          <a:prstGeom prst="rect">
            <a:avLst/>
          </a:prstGeom>
          <a:noFill/>
        </p:spPr>
        <p:txBody>
          <a:bodyPr wrap="square" lIns="0" tIns="0" rIns="0" bIns="0" numCol="1" rtlCol="0">
            <a:spAutoFit/>
          </a:bodyPr>
          <a:lstStyle/>
          <a:p>
            <a:pPr algn="ctr"/>
            <a:r>
              <a:rPr lang="de-DE" altLang="de-DE" sz="2400" dirty="0">
                <a:solidFill>
                  <a:srgbClr val="FF0000"/>
                </a:solidFill>
              </a:rPr>
              <a:t>BUY Signal!!</a:t>
            </a:r>
          </a:p>
        </p:txBody>
      </p:sp>
      <p:sp>
        <p:nvSpPr>
          <p:cNvPr id="4" name="TextBox 3">
            <a:extLst>
              <a:ext uri="{FF2B5EF4-FFF2-40B4-BE49-F238E27FC236}">
                <a16:creationId xmlns:a16="http://schemas.microsoft.com/office/drawing/2014/main" id="{0BB18759-D045-C41D-CE7E-D734F309BFCA}"/>
              </a:ext>
            </a:extLst>
          </p:cNvPr>
          <p:cNvSpPr txBox="1"/>
          <p:nvPr/>
        </p:nvSpPr>
        <p:spPr>
          <a:xfrm>
            <a:off x="-10260072" y="3794951"/>
            <a:ext cx="894891" cy="523220"/>
          </a:xfrm>
          <a:prstGeom prst="rect">
            <a:avLst/>
          </a:prstGeom>
          <a:noFill/>
          <a:ln>
            <a:noFill/>
          </a:ln>
        </p:spPr>
        <p:txBody>
          <a:bodyPr wrap="square" rtlCol="0">
            <a:spAutoFit/>
          </a:bodyPr>
          <a:lstStyle/>
          <a:p>
            <a:pPr algn="ctr"/>
            <a:r>
              <a:rPr lang="en-IN" sz="1400" dirty="0">
                <a:solidFill>
                  <a:srgbClr val="FF0000"/>
                </a:solidFill>
                <a:latin typeface="Eras Bold ITC" panose="020B0907030504020204" pitchFamily="34" charset="0"/>
              </a:rPr>
              <a:t>BUY Signal</a:t>
            </a:r>
          </a:p>
        </p:txBody>
      </p:sp>
      <p:sp>
        <p:nvSpPr>
          <p:cNvPr id="7" name="TextBox 6">
            <a:extLst>
              <a:ext uri="{FF2B5EF4-FFF2-40B4-BE49-F238E27FC236}">
                <a16:creationId xmlns:a16="http://schemas.microsoft.com/office/drawing/2014/main" id="{EE273A3C-0A9B-42B3-5AC6-682D0B07B1DA}"/>
              </a:ext>
            </a:extLst>
          </p:cNvPr>
          <p:cNvSpPr txBox="1"/>
          <p:nvPr/>
        </p:nvSpPr>
        <p:spPr>
          <a:xfrm>
            <a:off x="-11407102" y="4673028"/>
            <a:ext cx="2014589" cy="523220"/>
          </a:xfrm>
          <a:prstGeom prst="rect">
            <a:avLst/>
          </a:prstGeom>
          <a:noFill/>
          <a:ln>
            <a:noFill/>
          </a:ln>
        </p:spPr>
        <p:txBody>
          <a:bodyPr wrap="square" rtlCol="0">
            <a:spAutoFit/>
          </a:bodyPr>
          <a:lstStyle/>
          <a:p>
            <a:pPr algn="ctr"/>
            <a:r>
              <a:rPr lang="en-IN" sz="1400" dirty="0">
                <a:solidFill>
                  <a:srgbClr val="7030A0"/>
                </a:solidFill>
              </a:rPr>
              <a:t>Short term crossing</a:t>
            </a:r>
            <a:br>
              <a:rPr lang="en-IN" sz="1400" dirty="0">
                <a:solidFill>
                  <a:srgbClr val="7030A0"/>
                </a:solidFill>
              </a:rPr>
            </a:br>
            <a:r>
              <a:rPr lang="en-IN" sz="1400" dirty="0">
                <a:solidFill>
                  <a:srgbClr val="7030A0"/>
                </a:solidFill>
              </a:rPr>
              <a:t> long term from below </a:t>
            </a:r>
          </a:p>
        </p:txBody>
      </p:sp>
      <p:sp>
        <p:nvSpPr>
          <p:cNvPr id="19" name="TextBox 18">
            <a:extLst>
              <a:ext uri="{FF2B5EF4-FFF2-40B4-BE49-F238E27FC236}">
                <a16:creationId xmlns:a16="http://schemas.microsoft.com/office/drawing/2014/main" id="{B4D74280-F4A2-01AA-71A6-76FF620EE93E}"/>
              </a:ext>
            </a:extLst>
          </p:cNvPr>
          <p:cNvSpPr txBox="1"/>
          <p:nvPr/>
        </p:nvSpPr>
        <p:spPr>
          <a:xfrm>
            <a:off x="-7188382" y="4179887"/>
            <a:ext cx="894891" cy="523220"/>
          </a:xfrm>
          <a:prstGeom prst="rect">
            <a:avLst/>
          </a:prstGeom>
          <a:noFill/>
          <a:ln>
            <a:noFill/>
          </a:ln>
        </p:spPr>
        <p:txBody>
          <a:bodyPr wrap="square" rtlCol="0">
            <a:spAutoFit/>
          </a:bodyPr>
          <a:lstStyle/>
          <a:p>
            <a:pPr algn="ctr"/>
            <a:r>
              <a:rPr lang="en-IN" sz="1400" dirty="0">
                <a:solidFill>
                  <a:srgbClr val="FF0000"/>
                </a:solidFill>
                <a:latin typeface="Eras Bold ITC" panose="020B0907030504020204" pitchFamily="34" charset="0"/>
              </a:rPr>
              <a:t>BUY Signal</a:t>
            </a:r>
          </a:p>
        </p:txBody>
      </p:sp>
      <p:sp>
        <p:nvSpPr>
          <p:cNvPr id="21" name="TextBox 20">
            <a:extLst>
              <a:ext uri="{FF2B5EF4-FFF2-40B4-BE49-F238E27FC236}">
                <a16:creationId xmlns:a16="http://schemas.microsoft.com/office/drawing/2014/main" id="{D050F4E6-C6C1-374E-F4F1-D2F0594503AC}"/>
              </a:ext>
            </a:extLst>
          </p:cNvPr>
          <p:cNvSpPr txBox="1"/>
          <p:nvPr/>
        </p:nvSpPr>
        <p:spPr>
          <a:xfrm>
            <a:off x="-7792626" y="4739606"/>
            <a:ext cx="2014589" cy="523220"/>
          </a:xfrm>
          <a:prstGeom prst="rect">
            <a:avLst/>
          </a:prstGeom>
          <a:noFill/>
          <a:ln>
            <a:noFill/>
          </a:ln>
        </p:spPr>
        <p:txBody>
          <a:bodyPr wrap="square" rtlCol="0">
            <a:spAutoFit/>
          </a:bodyPr>
          <a:lstStyle/>
          <a:p>
            <a:pPr algn="ctr"/>
            <a:r>
              <a:rPr lang="en-IN" sz="1400" dirty="0">
                <a:solidFill>
                  <a:srgbClr val="7030A0"/>
                </a:solidFill>
              </a:rPr>
              <a:t>Short term crossing</a:t>
            </a:r>
            <a:br>
              <a:rPr lang="en-IN" sz="1400" dirty="0">
                <a:solidFill>
                  <a:srgbClr val="7030A0"/>
                </a:solidFill>
              </a:rPr>
            </a:br>
            <a:r>
              <a:rPr lang="en-IN" sz="1400" dirty="0">
                <a:solidFill>
                  <a:srgbClr val="7030A0"/>
                </a:solidFill>
              </a:rPr>
              <a:t> long term from below </a:t>
            </a:r>
          </a:p>
        </p:txBody>
      </p:sp>
      <p:sp>
        <p:nvSpPr>
          <p:cNvPr id="3" name="TextBox 2">
            <a:extLst>
              <a:ext uri="{FF2B5EF4-FFF2-40B4-BE49-F238E27FC236}">
                <a16:creationId xmlns:a16="http://schemas.microsoft.com/office/drawing/2014/main" id="{CE742EA1-59A7-CAA2-63F6-34B93D14DBC9}"/>
              </a:ext>
            </a:extLst>
          </p:cNvPr>
          <p:cNvSpPr txBox="1"/>
          <p:nvPr/>
        </p:nvSpPr>
        <p:spPr>
          <a:xfrm>
            <a:off x="3929594" y="1813567"/>
            <a:ext cx="3169436" cy="430887"/>
          </a:xfrm>
          <a:prstGeom prst="rect">
            <a:avLst/>
          </a:prstGeom>
          <a:noFill/>
        </p:spPr>
        <p:txBody>
          <a:bodyPr wrap="square" lIns="0" tIns="0" rIns="0" bIns="0" numCol="1" rtlCol="0">
            <a:spAutoFit/>
          </a:bodyPr>
          <a:lstStyle/>
          <a:p>
            <a:r>
              <a:rPr lang="de-DE" altLang="de-DE" sz="2800" spc="300" dirty="0"/>
              <a:t>Insight</a:t>
            </a:r>
          </a:p>
        </p:txBody>
      </p:sp>
      <p:graphicFrame>
        <p:nvGraphicFramePr>
          <p:cNvPr id="8" name="Table 11">
            <a:extLst>
              <a:ext uri="{FF2B5EF4-FFF2-40B4-BE49-F238E27FC236}">
                <a16:creationId xmlns:a16="http://schemas.microsoft.com/office/drawing/2014/main" id="{B8EB645E-9CD9-8841-1C62-62AB9D505D4B}"/>
              </a:ext>
            </a:extLst>
          </p:cNvPr>
          <p:cNvGraphicFramePr>
            <a:graphicFrameLocks noGrp="1"/>
          </p:cNvGraphicFramePr>
          <p:nvPr>
            <p:extLst>
              <p:ext uri="{D42A27DB-BD31-4B8C-83A1-F6EECF244321}">
                <p14:modId xmlns:p14="http://schemas.microsoft.com/office/powerpoint/2010/main" val="2621275555"/>
              </p:ext>
            </p:extLst>
          </p:nvPr>
        </p:nvGraphicFramePr>
        <p:xfrm>
          <a:off x="3929593" y="2447988"/>
          <a:ext cx="5464777" cy="3267012"/>
        </p:xfrm>
        <a:graphic>
          <a:graphicData uri="http://schemas.openxmlformats.org/drawingml/2006/table">
            <a:tbl>
              <a:tblPr firstRow="1" bandRow="1">
                <a:tableStyleId>{5FD0F851-EC5A-4D38-B0AD-8093EC10F338}</a:tableStyleId>
              </a:tblPr>
              <a:tblGrid>
                <a:gridCol w="2430183">
                  <a:extLst>
                    <a:ext uri="{9D8B030D-6E8A-4147-A177-3AD203B41FA5}">
                      <a16:colId xmlns:a16="http://schemas.microsoft.com/office/drawing/2014/main" val="604284307"/>
                    </a:ext>
                  </a:extLst>
                </a:gridCol>
                <a:gridCol w="3034594">
                  <a:extLst>
                    <a:ext uri="{9D8B030D-6E8A-4147-A177-3AD203B41FA5}">
                      <a16:colId xmlns:a16="http://schemas.microsoft.com/office/drawing/2014/main" val="3282949501"/>
                    </a:ext>
                  </a:extLst>
                </a:gridCol>
              </a:tblGrid>
              <a:tr h="544502">
                <a:tc>
                  <a:txBody>
                    <a:bodyPr/>
                    <a:lstStyle/>
                    <a:p>
                      <a:pPr algn="ctr"/>
                      <a:r>
                        <a:rPr lang="en-IN" dirty="0"/>
                        <a:t>Company</a:t>
                      </a:r>
                    </a:p>
                  </a:txBody>
                  <a:tcPr/>
                </a:tc>
                <a:tc>
                  <a:txBody>
                    <a:bodyPr/>
                    <a:lstStyle/>
                    <a:p>
                      <a:pPr algn="ctr"/>
                      <a:r>
                        <a:rPr lang="en-IN" dirty="0"/>
                        <a:t>BUY/SELL </a:t>
                      </a:r>
                    </a:p>
                  </a:txBody>
                  <a:tcPr/>
                </a:tc>
                <a:extLst>
                  <a:ext uri="{0D108BD9-81ED-4DB2-BD59-A6C34878D82A}">
                    <a16:rowId xmlns:a16="http://schemas.microsoft.com/office/drawing/2014/main" val="2800698529"/>
                  </a:ext>
                </a:extLst>
              </a:tr>
              <a:tr h="544502">
                <a:tc>
                  <a:txBody>
                    <a:bodyPr/>
                    <a:lstStyle/>
                    <a:p>
                      <a:pPr algn="ctr"/>
                      <a:r>
                        <a:rPr lang="en-IN" dirty="0"/>
                        <a:t>Coal India</a:t>
                      </a:r>
                    </a:p>
                  </a:txBody>
                  <a:tcPr/>
                </a:tc>
                <a:tc>
                  <a:txBody>
                    <a:bodyPr/>
                    <a:lstStyle/>
                    <a:p>
                      <a:pPr algn="ctr"/>
                      <a:r>
                        <a:rPr lang="en-IN" dirty="0"/>
                        <a:t>BUY/SELL</a:t>
                      </a:r>
                    </a:p>
                  </a:txBody>
                  <a:tcPr/>
                </a:tc>
                <a:extLst>
                  <a:ext uri="{0D108BD9-81ED-4DB2-BD59-A6C34878D82A}">
                    <a16:rowId xmlns:a16="http://schemas.microsoft.com/office/drawing/2014/main" val="2677851841"/>
                  </a:ext>
                </a:extLst>
              </a:tr>
              <a:tr h="544502">
                <a:tc>
                  <a:txBody>
                    <a:bodyPr/>
                    <a:lstStyle/>
                    <a:p>
                      <a:pPr algn="ctr"/>
                      <a:r>
                        <a:rPr lang="en-IN" dirty="0" err="1"/>
                        <a:t>HindalCo</a:t>
                      </a:r>
                      <a:endParaRPr lang="en-IN" dirty="0"/>
                    </a:p>
                  </a:txBody>
                  <a:tcPr/>
                </a:tc>
                <a:tc>
                  <a:txBody>
                    <a:bodyPr/>
                    <a:lstStyle/>
                    <a:p>
                      <a:pPr algn="ctr"/>
                      <a:r>
                        <a:rPr lang="en-IN" dirty="0"/>
                        <a:t>BUY/SELL</a:t>
                      </a:r>
                    </a:p>
                  </a:txBody>
                  <a:tcPr/>
                </a:tc>
                <a:extLst>
                  <a:ext uri="{0D108BD9-81ED-4DB2-BD59-A6C34878D82A}">
                    <a16:rowId xmlns:a16="http://schemas.microsoft.com/office/drawing/2014/main" val="860382772"/>
                  </a:ext>
                </a:extLst>
              </a:tr>
              <a:tr h="544502">
                <a:tc>
                  <a:txBody>
                    <a:bodyPr/>
                    <a:lstStyle/>
                    <a:p>
                      <a:pPr algn="ctr"/>
                      <a:r>
                        <a:rPr lang="en-IN" dirty="0">
                          <a:solidFill>
                            <a:srgbClr val="FF0000"/>
                          </a:solidFill>
                        </a:rPr>
                        <a:t>JSW Steel</a:t>
                      </a:r>
                    </a:p>
                  </a:txBody>
                  <a:tcPr/>
                </a:tc>
                <a:tc>
                  <a:txBody>
                    <a:bodyPr/>
                    <a:lstStyle/>
                    <a:p>
                      <a:pPr algn="ctr"/>
                      <a:r>
                        <a:rPr lang="en-IN" dirty="0">
                          <a:solidFill>
                            <a:srgbClr val="FF0000"/>
                          </a:solidFill>
                        </a:rPr>
                        <a:t>SELL</a:t>
                      </a:r>
                    </a:p>
                  </a:txBody>
                  <a:tcPr/>
                </a:tc>
                <a:extLst>
                  <a:ext uri="{0D108BD9-81ED-4DB2-BD59-A6C34878D82A}">
                    <a16:rowId xmlns:a16="http://schemas.microsoft.com/office/drawing/2014/main" val="1887263333"/>
                  </a:ext>
                </a:extLst>
              </a:tr>
              <a:tr h="544502">
                <a:tc>
                  <a:txBody>
                    <a:bodyPr/>
                    <a:lstStyle/>
                    <a:p>
                      <a:pPr algn="ctr"/>
                      <a:r>
                        <a:rPr lang="en-IN" dirty="0"/>
                        <a:t>Tata Steel</a:t>
                      </a:r>
                    </a:p>
                  </a:txBody>
                  <a:tcPr/>
                </a:tc>
                <a:tc>
                  <a:txBody>
                    <a:bodyPr/>
                    <a:lstStyle/>
                    <a:p>
                      <a:pPr algn="ctr"/>
                      <a:r>
                        <a:rPr lang="en-IN" dirty="0"/>
                        <a:t>BUY</a:t>
                      </a:r>
                    </a:p>
                  </a:txBody>
                  <a:tcPr/>
                </a:tc>
                <a:extLst>
                  <a:ext uri="{0D108BD9-81ED-4DB2-BD59-A6C34878D82A}">
                    <a16:rowId xmlns:a16="http://schemas.microsoft.com/office/drawing/2014/main" val="2067243844"/>
                  </a:ext>
                </a:extLst>
              </a:tr>
              <a:tr h="544502">
                <a:tc>
                  <a:txBody>
                    <a:bodyPr/>
                    <a:lstStyle/>
                    <a:p>
                      <a:pPr algn="ctr"/>
                      <a:r>
                        <a:rPr lang="en-IN" dirty="0"/>
                        <a:t>Vedanta</a:t>
                      </a:r>
                    </a:p>
                  </a:txBody>
                  <a:tcPr/>
                </a:tc>
                <a:tc>
                  <a:txBody>
                    <a:bodyPr/>
                    <a:lstStyle/>
                    <a:p>
                      <a:pPr algn="ctr"/>
                      <a:r>
                        <a:rPr lang="en-IN" dirty="0"/>
                        <a:t>BUY</a:t>
                      </a:r>
                    </a:p>
                  </a:txBody>
                  <a:tcPr/>
                </a:tc>
                <a:extLst>
                  <a:ext uri="{0D108BD9-81ED-4DB2-BD59-A6C34878D82A}">
                    <a16:rowId xmlns:a16="http://schemas.microsoft.com/office/drawing/2014/main" val="299136526"/>
                  </a:ext>
                </a:extLst>
              </a:tr>
            </a:tbl>
          </a:graphicData>
        </a:graphic>
      </p:graphicFrame>
    </p:spTree>
    <p:extLst>
      <p:ext uri="{BB962C8B-B14F-4D97-AF65-F5344CB8AC3E}">
        <p14:creationId xmlns:p14="http://schemas.microsoft.com/office/powerpoint/2010/main" val="37435196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CBE5332-C6F0-3617-DC42-E915BAC66F03}"/>
              </a:ext>
            </a:extLst>
          </p:cNvPr>
          <p:cNvPicPr>
            <a:picLocks noChangeAspect="1"/>
          </p:cNvPicPr>
          <p:nvPr/>
        </p:nvPicPr>
        <p:blipFill>
          <a:blip r:embed="rId2"/>
          <a:stretch>
            <a:fillRect/>
          </a:stretch>
        </p:blipFill>
        <p:spPr>
          <a:xfrm>
            <a:off x="-4210342" y="2995662"/>
            <a:ext cx="3109229" cy="2062468"/>
          </a:xfrm>
          <a:prstGeom prst="rect">
            <a:avLst/>
          </a:prstGeom>
        </p:spPr>
      </p:pic>
      <p:pic>
        <p:nvPicPr>
          <p:cNvPr id="10" name="Picture 9">
            <a:extLst>
              <a:ext uri="{FF2B5EF4-FFF2-40B4-BE49-F238E27FC236}">
                <a16:creationId xmlns:a16="http://schemas.microsoft.com/office/drawing/2014/main" id="{D939F588-8DF0-4CB1-889F-DD088F6818EC}"/>
              </a:ext>
            </a:extLst>
          </p:cNvPr>
          <p:cNvPicPr>
            <a:picLocks noChangeAspect="1"/>
          </p:cNvPicPr>
          <p:nvPr/>
        </p:nvPicPr>
        <p:blipFill>
          <a:blip r:embed="rId3"/>
          <a:stretch>
            <a:fillRect/>
          </a:stretch>
        </p:blipFill>
        <p:spPr>
          <a:xfrm>
            <a:off x="-12395643" y="1603376"/>
            <a:ext cx="7714606" cy="5254624"/>
          </a:xfrm>
          <a:prstGeom prst="rect">
            <a:avLst/>
          </a:prstGeom>
        </p:spPr>
      </p:pic>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EB9F724E-4C02-83FB-FD78-11F5F026E01D}"/>
              </a:ext>
            </a:extLst>
          </p:cNvPr>
          <p:cNvPicPr>
            <a:picLocks noChangeAspect="1"/>
          </p:cNvPicPr>
          <p:nvPr/>
        </p:nvPicPr>
        <p:blipFill>
          <a:blip r:embed="rId5"/>
          <a:stretch>
            <a:fillRect/>
          </a:stretch>
        </p:blipFill>
        <p:spPr>
          <a:xfrm>
            <a:off x="-10870958" y="1219201"/>
            <a:ext cx="9596807" cy="4975122"/>
          </a:xfrm>
          <a:prstGeom prst="rect">
            <a:avLst/>
          </a:prstGeom>
        </p:spPr>
      </p:pic>
      <p:pic>
        <p:nvPicPr>
          <p:cNvPr id="9" name="Picture 8" hidden="1">
            <a:extLst>
              <a:ext uri="{FF2B5EF4-FFF2-40B4-BE49-F238E27FC236}">
                <a16:creationId xmlns:a16="http://schemas.microsoft.com/office/drawing/2014/main" id="{92EB3A2E-7A3A-7C3B-A27C-F8A06356BC18}"/>
              </a:ext>
            </a:extLst>
          </p:cNvPr>
          <p:cNvPicPr>
            <a:picLocks noChangeAspect="1"/>
          </p:cNvPicPr>
          <p:nvPr/>
        </p:nvPicPr>
        <p:blipFill>
          <a:blip r:embed="rId6"/>
          <a:stretch>
            <a:fillRect/>
          </a:stretch>
        </p:blipFill>
        <p:spPr>
          <a:xfrm>
            <a:off x="-9217899" y="1091678"/>
            <a:ext cx="7866630" cy="4841124"/>
          </a:xfrm>
          <a:prstGeom prst="rect">
            <a:avLst/>
          </a:prstGeom>
        </p:spPr>
      </p:pic>
      <p:sp>
        <p:nvSpPr>
          <p:cNvPr id="11" name="TextBox 10" hidden="1">
            <a:extLst>
              <a:ext uri="{FF2B5EF4-FFF2-40B4-BE49-F238E27FC236}">
                <a16:creationId xmlns:a16="http://schemas.microsoft.com/office/drawing/2014/main" id="{B951C355-C6FC-0C1B-FC67-6DDB22CCC945}"/>
              </a:ext>
            </a:extLst>
          </p:cNvPr>
          <p:cNvSpPr txBox="1"/>
          <p:nvPr/>
        </p:nvSpPr>
        <p:spPr>
          <a:xfrm>
            <a:off x="-3811747" y="3081353"/>
            <a:ext cx="3169436" cy="861774"/>
          </a:xfrm>
          <a:prstGeom prst="rect">
            <a:avLst/>
          </a:prstGeom>
          <a:noFill/>
        </p:spPr>
        <p:txBody>
          <a:bodyPr wrap="square" lIns="0" tIns="0" rIns="0" bIns="0" numCol="1" rtlCol="0">
            <a:spAutoFit/>
          </a:bodyPr>
          <a:lstStyle/>
          <a:p>
            <a:r>
              <a:rPr lang="de-DE" altLang="de-DE" sz="2800" spc="300" dirty="0"/>
              <a:t>From the Year</a:t>
            </a:r>
            <a:br>
              <a:rPr lang="de-DE" altLang="de-DE" sz="2800" spc="300" dirty="0"/>
            </a:br>
            <a:r>
              <a:rPr lang="de-DE" altLang="de-DE" sz="2800" spc="300" dirty="0"/>
              <a:t>2011 – 2022 </a:t>
            </a:r>
          </a:p>
        </p:txBody>
      </p:sp>
      <p:sp>
        <p:nvSpPr>
          <p:cNvPr id="14" name="TextBox 13">
            <a:extLst>
              <a:ext uri="{FF2B5EF4-FFF2-40B4-BE49-F238E27FC236}">
                <a16:creationId xmlns:a16="http://schemas.microsoft.com/office/drawing/2014/main" id="{262B237B-A364-FF21-C799-33835FE80297}"/>
              </a:ext>
            </a:extLst>
          </p:cNvPr>
          <p:cNvSpPr txBox="1"/>
          <p:nvPr/>
        </p:nvSpPr>
        <p:spPr>
          <a:xfrm>
            <a:off x="-12516721" y="610692"/>
            <a:ext cx="8596529"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Moving Average Crossover Strategy</a:t>
            </a:r>
          </a:p>
        </p:txBody>
      </p:sp>
      <p:sp>
        <p:nvSpPr>
          <p:cNvPr id="15" name="TextBox 14">
            <a:extLst>
              <a:ext uri="{FF2B5EF4-FFF2-40B4-BE49-F238E27FC236}">
                <a16:creationId xmlns:a16="http://schemas.microsoft.com/office/drawing/2014/main" id="{EF5A915F-559B-F726-99AF-24A7A407BE04}"/>
              </a:ext>
            </a:extLst>
          </p:cNvPr>
          <p:cNvSpPr txBox="1"/>
          <p:nvPr/>
        </p:nvSpPr>
        <p:spPr>
          <a:xfrm>
            <a:off x="-12910637" y="1324000"/>
            <a:ext cx="2248146" cy="369332"/>
          </a:xfrm>
          <a:prstGeom prst="rect">
            <a:avLst/>
          </a:prstGeom>
          <a:noFill/>
        </p:spPr>
        <p:txBody>
          <a:bodyPr wrap="square" lIns="0" tIns="0" rIns="0" bIns="0" numCol="1" rtlCol="0">
            <a:spAutoFit/>
          </a:bodyPr>
          <a:lstStyle/>
          <a:p>
            <a:pPr algn="ctr"/>
            <a:r>
              <a:rPr lang="de-DE" altLang="de-DE" sz="2400" dirty="0">
                <a:solidFill>
                  <a:srgbClr val="0070C0"/>
                </a:solidFill>
              </a:rPr>
              <a:t>Vedanta</a:t>
            </a:r>
          </a:p>
        </p:txBody>
      </p:sp>
      <p:sp>
        <p:nvSpPr>
          <p:cNvPr id="37" name="TextBox 36">
            <a:extLst>
              <a:ext uri="{FF2B5EF4-FFF2-40B4-BE49-F238E27FC236}">
                <a16:creationId xmlns:a16="http://schemas.microsoft.com/office/drawing/2014/main" id="{4BDBC6EC-9D8D-8A32-4887-D15E23D1EC3B}"/>
              </a:ext>
            </a:extLst>
          </p:cNvPr>
          <p:cNvSpPr txBox="1"/>
          <p:nvPr/>
        </p:nvSpPr>
        <p:spPr>
          <a:xfrm>
            <a:off x="-3853007" y="2138023"/>
            <a:ext cx="2248146" cy="738664"/>
          </a:xfrm>
          <a:prstGeom prst="rect">
            <a:avLst/>
          </a:prstGeom>
          <a:noFill/>
        </p:spPr>
        <p:txBody>
          <a:bodyPr wrap="square" lIns="0" tIns="0" rIns="0" bIns="0" numCol="1" rtlCol="0">
            <a:spAutoFit/>
          </a:bodyPr>
          <a:lstStyle/>
          <a:p>
            <a:pPr algn="ctr"/>
            <a:r>
              <a:rPr lang="de-DE" altLang="de-DE" sz="2400" dirty="0">
                <a:solidFill>
                  <a:srgbClr val="A8186E"/>
                </a:solidFill>
              </a:rPr>
              <a:t>Predicting for 2023</a:t>
            </a:r>
            <a:endParaRPr lang="de-DE" altLang="de-DE" sz="2400" dirty="0">
              <a:solidFill>
                <a:srgbClr val="FF0000"/>
              </a:solidFill>
            </a:endParaRPr>
          </a:p>
        </p:txBody>
      </p:sp>
      <p:sp>
        <p:nvSpPr>
          <p:cNvPr id="38" name="TextBox 37">
            <a:extLst>
              <a:ext uri="{FF2B5EF4-FFF2-40B4-BE49-F238E27FC236}">
                <a16:creationId xmlns:a16="http://schemas.microsoft.com/office/drawing/2014/main" id="{CDA24175-1FBD-88C2-5071-974510043C4E}"/>
              </a:ext>
            </a:extLst>
          </p:cNvPr>
          <p:cNvSpPr txBox="1"/>
          <p:nvPr/>
        </p:nvSpPr>
        <p:spPr>
          <a:xfrm>
            <a:off x="-3853007" y="5058948"/>
            <a:ext cx="2562774" cy="369332"/>
          </a:xfrm>
          <a:prstGeom prst="rect">
            <a:avLst/>
          </a:prstGeom>
          <a:noFill/>
        </p:spPr>
        <p:txBody>
          <a:bodyPr wrap="square" lIns="0" tIns="0" rIns="0" bIns="0" numCol="1" rtlCol="0">
            <a:spAutoFit/>
          </a:bodyPr>
          <a:lstStyle/>
          <a:p>
            <a:pPr algn="ctr"/>
            <a:r>
              <a:rPr lang="de-DE" altLang="de-DE" sz="2400" dirty="0">
                <a:solidFill>
                  <a:srgbClr val="FF0000"/>
                </a:solidFill>
              </a:rPr>
              <a:t>BUY Signal!!</a:t>
            </a:r>
          </a:p>
        </p:txBody>
      </p:sp>
      <p:sp>
        <p:nvSpPr>
          <p:cNvPr id="41" name="Rectangle 40">
            <a:extLst>
              <a:ext uri="{FF2B5EF4-FFF2-40B4-BE49-F238E27FC236}">
                <a16:creationId xmlns:a16="http://schemas.microsoft.com/office/drawing/2014/main" id="{82859031-7039-2907-D640-8474462A00A2}"/>
              </a:ext>
            </a:extLst>
          </p:cNvPr>
          <p:cNvSpPr/>
          <p:nvPr/>
        </p:nvSpPr>
        <p:spPr>
          <a:xfrm flipV="1">
            <a:off x="-4033429" y="4498411"/>
            <a:ext cx="2786355" cy="289680"/>
          </a:xfrm>
          <a:prstGeom prst="rect">
            <a:avLst/>
          </a:prstGeom>
          <a:noFill/>
          <a:ln w="28575">
            <a:solidFill>
              <a:srgbClr val="FF0000"/>
            </a:solidFill>
            <a:prstDash val="lg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tx1"/>
                </a:solidFill>
                <a:prstDash val="dash"/>
              </a:ln>
            </a:endParaRPr>
          </a:p>
        </p:txBody>
      </p:sp>
      <p:sp>
        <p:nvSpPr>
          <p:cNvPr id="4" name="TextBox 3">
            <a:extLst>
              <a:ext uri="{FF2B5EF4-FFF2-40B4-BE49-F238E27FC236}">
                <a16:creationId xmlns:a16="http://schemas.microsoft.com/office/drawing/2014/main" id="{0BB18759-D045-C41D-CE7E-D734F309BFCA}"/>
              </a:ext>
            </a:extLst>
          </p:cNvPr>
          <p:cNvSpPr txBox="1"/>
          <p:nvPr/>
        </p:nvSpPr>
        <p:spPr>
          <a:xfrm>
            <a:off x="-9093676" y="3590255"/>
            <a:ext cx="894891" cy="523220"/>
          </a:xfrm>
          <a:prstGeom prst="rect">
            <a:avLst/>
          </a:prstGeom>
          <a:noFill/>
          <a:ln>
            <a:noFill/>
          </a:ln>
        </p:spPr>
        <p:txBody>
          <a:bodyPr wrap="square" rtlCol="0">
            <a:spAutoFit/>
          </a:bodyPr>
          <a:lstStyle/>
          <a:p>
            <a:pPr algn="ctr"/>
            <a:r>
              <a:rPr lang="en-IN" sz="1400" dirty="0">
                <a:solidFill>
                  <a:srgbClr val="FF0000"/>
                </a:solidFill>
                <a:latin typeface="Eras Bold ITC" panose="020B0907030504020204" pitchFamily="34" charset="0"/>
              </a:rPr>
              <a:t>BUY Signal</a:t>
            </a:r>
          </a:p>
        </p:txBody>
      </p:sp>
      <p:cxnSp>
        <p:nvCxnSpPr>
          <p:cNvPr id="5" name="Straight Arrow Connector 4">
            <a:extLst>
              <a:ext uri="{FF2B5EF4-FFF2-40B4-BE49-F238E27FC236}">
                <a16:creationId xmlns:a16="http://schemas.microsoft.com/office/drawing/2014/main" id="{3B6A68FB-0FB4-2A31-C830-745177A18112}"/>
              </a:ext>
            </a:extLst>
          </p:cNvPr>
          <p:cNvCxnSpPr>
            <a:cxnSpLocks/>
          </p:cNvCxnSpPr>
          <p:nvPr/>
        </p:nvCxnSpPr>
        <p:spPr>
          <a:xfrm flipV="1">
            <a:off x="-9233411" y="3472596"/>
            <a:ext cx="0" cy="938988"/>
          </a:xfrm>
          <a:prstGeom prst="straightConnector1">
            <a:avLst/>
          </a:prstGeom>
          <a:ln>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7" name="TextBox 6">
            <a:extLst>
              <a:ext uri="{FF2B5EF4-FFF2-40B4-BE49-F238E27FC236}">
                <a16:creationId xmlns:a16="http://schemas.microsoft.com/office/drawing/2014/main" id="{EE273A3C-0A9B-42B3-5AC6-682D0B07B1DA}"/>
              </a:ext>
            </a:extLst>
          </p:cNvPr>
          <p:cNvSpPr txBox="1"/>
          <p:nvPr/>
        </p:nvSpPr>
        <p:spPr>
          <a:xfrm>
            <a:off x="-11336457" y="4065416"/>
            <a:ext cx="2014589" cy="523220"/>
          </a:xfrm>
          <a:prstGeom prst="rect">
            <a:avLst/>
          </a:prstGeom>
          <a:noFill/>
          <a:ln>
            <a:noFill/>
          </a:ln>
        </p:spPr>
        <p:txBody>
          <a:bodyPr wrap="square" rtlCol="0">
            <a:spAutoFit/>
          </a:bodyPr>
          <a:lstStyle/>
          <a:p>
            <a:pPr algn="ctr"/>
            <a:r>
              <a:rPr lang="en-IN" sz="1400" dirty="0">
                <a:solidFill>
                  <a:srgbClr val="7030A0"/>
                </a:solidFill>
              </a:rPr>
              <a:t>Short term crossing</a:t>
            </a:r>
            <a:br>
              <a:rPr lang="en-IN" sz="1400" dirty="0">
                <a:solidFill>
                  <a:srgbClr val="7030A0"/>
                </a:solidFill>
              </a:rPr>
            </a:br>
            <a:r>
              <a:rPr lang="en-IN" sz="1400" dirty="0">
                <a:solidFill>
                  <a:srgbClr val="7030A0"/>
                </a:solidFill>
              </a:rPr>
              <a:t> long term from below </a:t>
            </a:r>
          </a:p>
        </p:txBody>
      </p:sp>
      <p:sp>
        <p:nvSpPr>
          <p:cNvPr id="19" name="TextBox 18">
            <a:extLst>
              <a:ext uri="{FF2B5EF4-FFF2-40B4-BE49-F238E27FC236}">
                <a16:creationId xmlns:a16="http://schemas.microsoft.com/office/drawing/2014/main" id="{B4D74280-F4A2-01AA-71A6-76FF620EE93E}"/>
              </a:ext>
            </a:extLst>
          </p:cNvPr>
          <p:cNvSpPr txBox="1"/>
          <p:nvPr/>
        </p:nvSpPr>
        <p:spPr>
          <a:xfrm>
            <a:off x="-6021986" y="3975191"/>
            <a:ext cx="894891" cy="523220"/>
          </a:xfrm>
          <a:prstGeom prst="rect">
            <a:avLst/>
          </a:prstGeom>
          <a:noFill/>
          <a:ln>
            <a:noFill/>
          </a:ln>
        </p:spPr>
        <p:txBody>
          <a:bodyPr wrap="square" rtlCol="0">
            <a:spAutoFit/>
          </a:bodyPr>
          <a:lstStyle/>
          <a:p>
            <a:pPr algn="ctr"/>
            <a:r>
              <a:rPr lang="en-IN" sz="1400" dirty="0">
                <a:solidFill>
                  <a:srgbClr val="FF0000"/>
                </a:solidFill>
                <a:latin typeface="Eras Bold ITC" panose="020B0907030504020204" pitchFamily="34" charset="0"/>
              </a:rPr>
              <a:t>BUY Signal</a:t>
            </a:r>
          </a:p>
        </p:txBody>
      </p:sp>
      <p:cxnSp>
        <p:nvCxnSpPr>
          <p:cNvPr id="20" name="Straight Arrow Connector 19">
            <a:extLst>
              <a:ext uri="{FF2B5EF4-FFF2-40B4-BE49-F238E27FC236}">
                <a16:creationId xmlns:a16="http://schemas.microsoft.com/office/drawing/2014/main" id="{D411E547-949F-FAB1-65F1-FE6E2391BB7E}"/>
              </a:ext>
            </a:extLst>
          </p:cNvPr>
          <p:cNvCxnSpPr>
            <a:cxnSpLocks/>
          </p:cNvCxnSpPr>
          <p:nvPr/>
        </p:nvCxnSpPr>
        <p:spPr>
          <a:xfrm flipV="1">
            <a:off x="-6161721" y="3857532"/>
            <a:ext cx="0" cy="938988"/>
          </a:xfrm>
          <a:prstGeom prst="straightConnector1">
            <a:avLst/>
          </a:prstGeom>
          <a:ln>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21" name="TextBox 20">
            <a:extLst>
              <a:ext uri="{FF2B5EF4-FFF2-40B4-BE49-F238E27FC236}">
                <a16:creationId xmlns:a16="http://schemas.microsoft.com/office/drawing/2014/main" id="{D050F4E6-C6C1-374E-F4F1-D2F0594503AC}"/>
              </a:ext>
            </a:extLst>
          </p:cNvPr>
          <p:cNvSpPr txBox="1"/>
          <p:nvPr/>
        </p:nvSpPr>
        <p:spPr>
          <a:xfrm>
            <a:off x="-6626230" y="4534910"/>
            <a:ext cx="2014589" cy="523220"/>
          </a:xfrm>
          <a:prstGeom prst="rect">
            <a:avLst/>
          </a:prstGeom>
          <a:noFill/>
          <a:ln>
            <a:noFill/>
          </a:ln>
        </p:spPr>
        <p:txBody>
          <a:bodyPr wrap="square" rtlCol="0">
            <a:spAutoFit/>
          </a:bodyPr>
          <a:lstStyle/>
          <a:p>
            <a:pPr algn="ctr"/>
            <a:r>
              <a:rPr lang="en-IN" sz="1400" dirty="0">
                <a:solidFill>
                  <a:srgbClr val="7030A0"/>
                </a:solidFill>
              </a:rPr>
              <a:t>Short term crossing</a:t>
            </a:r>
            <a:br>
              <a:rPr lang="en-IN" sz="1400" dirty="0">
                <a:solidFill>
                  <a:srgbClr val="7030A0"/>
                </a:solidFill>
              </a:rPr>
            </a:br>
            <a:r>
              <a:rPr lang="en-IN" sz="1400" dirty="0">
                <a:solidFill>
                  <a:srgbClr val="7030A0"/>
                </a:solidFill>
              </a:rPr>
              <a:t> long term from below </a:t>
            </a:r>
          </a:p>
        </p:txBody>
      </p:sp>
      <p:sp>
        <p:nvSpPr>
          <p:cNvPr id="3" name="TextBox 2">
            <a:extLst>
              <a:ext uri="{FF2B5EF4-FFF2-40B4-BE49-F238E27FC236}">
                <a16:creationId xmlns:a16="http://schemas.microsoft.com/office/drawing/2014/main" id="{DF54674C-190E-5C99-D18C-AA9B38299104}"/>
              </a:ext>
            </a:extLst>
          </p:cNvPr>
          <p:cNvSpPr txBox="1"/>
          <p:nvPr/>
        </p:nvSpPr>
        <p:spPr>
          <a:xfrm>
            <a:off x="559199" y="600460"/>
            <a:ext cx="8596529"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Relative Strength Index</a:t>
            </a:r>
          </a:p>
        </p:txBody>
      </p:sp>
      <p:sp>
        <p:nvSpPr>
          <p:cNvPr id="8" name="TextBox 7">
            <a:extLst>
              <a:ext uri="{FF2B5EF4-FFF2-40B4-BE49-F238E27FC236}">
                <a16:creationId xmlns:a16="http://schemas.microsoft.com/office/drawing/2014/main" id="{CAC65F4E-8014-5F2A-AA7B-2EE2C6F7B311}"/>
              </a:ext>
            </a:extLst>
          </p:cNvPr>
          <p:cNvSpPr txBox="1"/>
          <p:nvPr/>
        </p:nvSpPr>
        <p:spPr>
          <a:xfrm>
            <a:off x="964702" y="2472807"/>
            <a:ext cx="4981703" cy="1846659"/>
          </a:xfrm>
          <a:prstGeom prst="rect">
            <a:avLst/>
          </a:prstGeom>
          <a:noFill/>
        </p:spPr>
        <p:txBody>
          <a:bodyPr wrap="square" lIns="0" tIns="0" rIns="0" bIns="0" numCol="1" rtlCol="0">
            <a:spAutoFit/>
          </a:bodyPr>
          <a:lstStyle/>
          <a:p>
            <a:pPr algn="ctr"/>
            <a:r>
              <a:rPr lang="en-US" sz="2400" b="0" i="0" dirty="0">
                <a:effectLst/>
                <a:latin typeface="source-serif-pro"/>
              </a:rPr>
              <a:t>It is used to </a:t>
            </a:r>
            <a:r>
              <a:rPr lang="en-US" sz="2400" b="0" i="0" dirty="0" err="1">
                <a:effectLst/>
                <a:latin typeface="source-serif-pro"/>
              </a:rPr>
              <a:t>analyse</a:t>
            </a:r>
            <a:r>
              <a:rPr lang="en-US" sz="2400" b="0" i="0" dirty="0">
                <a:effectLst/>
                <a:latin typeface="source-serif-pro"/>
              </a:rPr>
              <a:t> the momentum of a stock. It compares the recent gains with the recent losses. It gives an indication on the oversold or overbought condition of a stock.</a:t>
            </a:r>
            <a:endParaRPr lang="de-DE" altLang="de-DE" sz="2400" dirty="0">
              <a:solidFill>
                <a:schemeClr val="tx1">
                  <a:alpha val="30000"/>
                </a:schemeClr>
              </a:solidFill>
            </a:endParaRPr>
          </a:p>
        </p:txBody>
      </p:sp>
      <p:pic>
        <p:nvPicPr>
          <p:cNvPr id="8196" name="Picture 4">
            <a:extLst>
              <a:ext uri="{FF2B5EF4-FFF2-40B4-BE49-F238E27FC236}">
                <a16:creationId xmlns:a16="http://schemas.microsoft.com/office/drawing/2014/main" id="{84B40900-E048-C282-B7C8-E6F49EA62F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0510" y="1355058"/>
            <a:ext cx="5410146" cy="28344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3974F38-2E91-9C53-C89E-277EC741235E}"/>
              </a:ext>
            </a:extLst>
          </p:cNvPr>
          <p:cNvSpPr txBox="1"/>
          <p:nvPr/>
        </p:nvSpPr>
        <p:spPr>
          <a:xfrm>
            <a:off x="6340510" y="4823278"/>
            <a:ext cx="4981703" cy="1477328"/>
          </a:xfrm>
          <a:prstGeom prst="rect">
            <a:avLst/>
          </a:prstGeom>
          <a:noFill/>
        </p:spPr>
        <p:txBody>
          <a:bodyPr wrap="square" lIns="0" tIns="0" rIns="0" bIns="0" numCol="1" rtlCol="0">
            <a:spAutoFit/>
          </a:bodyPr>
          <a:lstStyle/>
          <a:p>
            <a:pPr marL="457200" indent="-457200" algn="ctr">
              <a:buAutoNum type="arabicPeriod"/>
            </a:pPr>
            <a:r>
              <a:rPr lang="de-DE" altLang="de-DE" sz="2400" dirty="0">
                <a:solidFill>
                  <a:schemeClr val="accent5">
                    <a:lumMod val="75000"/>
                  </a:schemeClr>
                </a:solidFill>
              </a:rPr>
              <a:t>If RSI &lt; 30 indicates a oversold condition – BUY Signal</a:t>
            </a:r>
          </a:p>
          <a:p>
            <a:pPr marL="457200" indent="-457200" algn="ctr">
              <a:buAutoNum type="arabicPeriod"/>
            </a:pPr>
            <a:r>
              <a:rPr lang="de-DE" altLang="de-DE" sz="2400" dirty="0">
                <a:solidFill>
                  <a:schemeClr val="accent5">
                    <a:lumMod val="75000"/>
                  </a:schemeClr>
                </a:solidFill>
              </a:rPr>
              <a:t>If RSI &gt; 70 indicates a overbought condition – SELL Signal</a:t>
            </a:r>
          </a:p>
        </p:txBody>
      </p:sp>
    </p:spTree>
    <p:extLst>
      <p:ext uri="{BB962C8B-B14F-4D97-AF65-F5344CB8AC3E}">
        <p14:creationId xmlns:p14="http://schemas.microsoft.com/office/powerpoint/2010/main" val="26532286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8196"/>
                                        </p:tgtEl>
                                        <p:attrNameLst>
                                          <p:attrName>style.visibility</p:attrName>
                                        </p:attrNameLst>
                                      </p:cBhvr>
                                      <p:to>
                                        <p:strVal val="visible"/>
                                      </p:to>
                                    </p:set>
                                    <p:animEffect transition="in" filter="randombar(horizontal)">
                                      <p:cBhvr>
                                        <p:cTn id="19" dur="1000"/>
                                        <p:tgtEl>
                                          <p:spTgt spid="819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EB9F724E-4C02-83FB-FD78-11F5F026E01D}"/>
              </a:ext>
            </a:extLst>
          </p:cNvPr>
          <p:cNvPicPr>
            <a:picLocks noChangeAspect="1"/>
          </p:cNvPicPr>
          <p:nvPr/>
        </p:nvPicPr>
        <p:blipFill>
          <a:blip r:embed="rId3"/>
          <a:stretch>
            <a:fillRect/>
          </a:stretch>
        </p:blipFill>
        <p:spPr>
          <a:xfrm>
            <a:off x="-10870958" y="1219201"/>
            <a:ext cx="9596807" cy="4975122"/>
          </a:xfrm>
          <a:prstGeom prst="rect">
            <a:avLst/>
          </a:prstGeom>
        </p:spPr>
      </p:pic>
      <p:pic>
        <p:nvPicPr>
          <p:cNvPr id="9" name="Picture 8" hidden="1">
            <a:extLst>
              <a:ext uri="{FF2B5EF4-FFF2-40B4-BE49-F238E27FC236}">
                <a16:creationId xmlns:a16="http://schemas.microsoft.com/office/drawing/2014/main" id="{92EB3A2E-7A3A-7C3B-A27C-F8A06356BC18}"/>
              </a:ext>
            </a:extLst>
          </p:cNvPr>
          <p:cNvPicPr>
            <a:picLocks noChangeAspect="1"/>
          </p:cNvPicPr>
          <p:nvPr/>
        </p:nvPicPr>
        <p:blipFill>
          <a:blip r:embed="rId4"/>
          <a:stretch>
            <a:fillRect/>
          </a:stretch>
        </p:blipFill>
        <p:spPr>
          <a:xfrm>
            <a:off x="-9217899" y="1091678"/>
            <a:ext cx="7866630" cy="4841124"/>
          </a:xfrm>
          <a:prstGeom prst="rect">
            <a:avLst/>
          </a:prstGeom>
        </p:spPr>
      </p:pic>
      <p:sp>
        <p:nvSpPr>
          <p:cNvPr id="11" name="TextBox 10" hidden="1">
            <a:extLst>
              <a:ext uri="{FF2B5EF4-FFF2-40B4-BE49-F238E27FC236}">
                <a16:creationId xmlns:a16="http://schemas.microsoft.com/office/drawing/2014/main" id="{B951C355-C6FC-0C1B-FC67-6DDB22CCC945}"/>
              </a:ext>
            </a:extLst>
          </p:cNvPr>
          <p:cNvSpPr txBox="1"/>
          <p:nvPr/>
        </p:nvSpPr>
        <p:spPr>
          <a:xfrm>
            <a:off x="-3811747" y="3081353"/>
            <a:ext cx="3169436" cy="861774"/>
          </a:xfrm>
          <a:prstGeom prst="rect">
            <a:avLst/>
          </a:prstGeom>
          <a:noFill/>
        </p:spPr>
        <p:txBody>
          <a:bodyPr wrap="square" lIns="0" tIns="0" rIns="0" bIns="0" numCol="1" rtlCol="0">
            <a:spAutoFit/>
          </a:bodyPr>
          <a:lstStyle/>
          <a:p>
            <a:r>
              <a:rPr lang="de-DE" altLang="de-DE" sz="2800" spc="300" dirty="0"/>
              <a:t>From the Year</a:t>
            </a:r>
            <a:br>
              <a:rPr lang="de-DE" altLang="de-DE" sz="2800" spc="300" dirty="0"/>
            </a:br>
            <a:r>
              <a:rPr lang="de-DE" altLang="de-DE" sz="2800" spc="300" dirty="0"/>
              <a:t>2011 – 2022 </a:t>
            </a:r>
          </a:p>
        </p:txBody>
      </p:sp>
      <p:sp>
        <p:nvSpPr>
          <p:cNvPr id="3" name="TextBox 2">
            <a:extLst>
              <a:ext uri="{FF2B5EF4-FFF2-40B4-BE49-F238E27FC236}">
                <a16:creationId xmlns:a16="http://schemas.microsoft.com/office/drawing/2014/main" id="{DF54674C-190E-5C99-D18C-AA9B38299104}"/>
              </a:ext>
            </a:extLst>
          </p:cNvPr>
          <p:cNvSpPr txBox="1"/>
          <p:nvPr/>
        </p:nvSpPr>
        <p:spPr>
          <a:xfrm>
            <a:off x="-13537801" y="365170"/>
            <a:ext cx="8596529"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Relative Strength Index</a:t>
            </a:r>
          </a:p>
        </p:txBody>
      </p:sp>
      <p:sp>
        <p:nvSpPr>
          <p:cNvPr id="8" name="TextBox 7">
            <a:extLst>
              <a:ext uri="{FF2B5EF4-FFF2-40B4-BE49-F238E27FC236}">
                <a16:creationId xmlns:a16="http://schemas.microsoft.com/office/drawing/2014/main" id="{CAC65F4E-8014-5F2A-AA7B-2EE2C6F7B311}"/>
              </a:ext>
            </a:extLst>
          </p:cNvPr>
          <p:cNvSpPr txBox="1"/>
          <p:nvPr/>
        </p:nvSpPr>
        <p:spPr>
          <a:xfrm>
            <a:off x="-13132298" y="2237517"/>
            <a:ext cx="4981703" cy="1846659"/>
          </a:xfrm>
          <a:prstGeom prst="rect">
            <a:avLst/>
          </a:prstGeom>
          <a:noFill/>
        </p:spPr>
        <p:txBody>
          <a:bodyPr wrap="square" lIns="0" tIns="0" rIns="0" bIns="0" numCol="1" rtlCol="0">
            <a:spAutoFit/>
          </a:bodyPr>
          <a:lstStyle/>
          <a:p>
            <a:pPr algn="ctr"/>
            <a:r>
              <a:rPr lang="en-US" sz="2400" b="0" i="0" dirty="0">
                <a:effectLst/>
                <a:latin typeface="source-serif-pro"/>
              </a:rPr>
              <a:t>It is used to </a:t>
            </a:r>
            <a:r>
              <a:rPr lang="en-US" sz="2400" b="0" i="0" dirty="0" err="1">
                <a:effectLst/>
                <a:latin typeface="source-serif-pro"/>
              </a:rPr>
              <a:t>analyse</a:t>
            </a:r>
            <a:r>
              <a:rPr lang="en-US" sz="2400" b="0" i="0" dirty="0">
                <a:effectLst/>
                <a:latin typeface="source-serif-pro"/>
              </a:rPr>
              <a:t> the momentum of a stock. It compares the recent gains with the recent losses. It gives an indication on the oversold or overbought condition of a stock.</a:t>
            </a:r>
            <a:endParaRPr lang="de-DE" altLang="de-DE" sz="2400" dirty="0">
              <a:solidFill>
                <a:schemeClr val="tx1">
                  <a:alpha val="30000"/>
                </a:schemeClr>
              </a:solidFill>
            </a:endParaRPr>
          </a:p>
        </p:txBody>
      </p:sp>
      <p:pic>
        <p:nvPicPr>
          <p:cNvPr id="8196" name="Picture 4">
            <a:extLst>
              <a:ext uri="{FF2B5EF4-FFF2-40B4-BE49-F238E27FC236}">
                <a16:creationId xmlns:a16="http://schemas.microsoft.com/office/drawing/2014/main" id="{84B40900-E048-C282-B7C8-E6F49EA62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490" y="1119768"/>
            <a:ext cx="5410146" cy="28344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3974F38-2E91-9C53-C89E-277EC741235E}"/>
              </a:ext>
            </a:extLst>
          </p:cNvPr>
          <p:cNvSpPr txBox="1"/>
          <p:nvPr/>
        </p:nvSpPr>
        <p:spPr>
          <a:xfrm>
            <a:off x="-7756490" y="4587988"/>
            <a:ext cx="4981703" cy="1477328"/>
          </a:xfrm>
          <a:prstGeom prst="rect">
            <a:avLst/>
          </a:prstGeom>
          <a:noFill/>
        </p:spPr>
        <p:txBody>
          <a:bodyPr wrap="square" lIns="0" tIns="0" rIns="0" bIns="0" numCol="1" rtlCol="0">
            <a:spAutoFit/>
          </a:bodyPr>
          <a:lstStyle/>
          <a:p>
            <a:pPr marL="457200" indent="-457200" algn="ctr">
              <a:buAutoNum type="arabicPeriod"/>
            </a:pPr>
            <a:r>
              <a:rPr lang="de-DE" altLang="de-DE" sz="2400" dirty="0">
                <a:solidFill>
                  <a:schemeClr val="accent5">
                    <a:lumMod val="75000"/>
                  </a:schemeClr>
                </a:solidFill>
              </a:rPr>
              <a:t>If RSI &lt; 30 indicates a oversold condition – BUY Signal</a:t>
            </a:r>
          </a:p>
          <a:p>
            <a:pPr marL="457200" indent="-457200" algn="ctr">
              <a:buAutoNum type="arabicPeriod"/>
            </a:pPr>
            <a:r>
              <a:rPr lang="de-DE" altLang="de-DE" sz="2400" dirty="0">
                <a:solidFill>
                  <a:schemeClr val="accent5">
                    <a:lumMod val="75000"/>
                  </a:schemeClr>
                </a:solidFill>
              </a:rPr>
              <a:t>If RSI &gt; 70 indicates a overbought condition – SELL Signal</a:t>
            </a:r>
          </a:p>
        </p:txBody>
      </p:sp>
      <p:pic>
        <p:nvPicPr>
          <p:cNvPr id="22" name="Picture 21">
            <a:extLst>
              <a:ext uri="{FF2B5EF4-FFF2-40B4-BE49-F238E27FC236}">
                <a16:creationId xmlns:a16="http://schemas.microsoft.com/office/drawing/2014/main" id="{889F386A-34A6-37C0-84F9-2BE8AA2D8DE6}"/>
              </a:ext>
            </a:extLst>
          </p:cNvPr>
          <p:cNvPicPr>
            <a:picLocks noChangeAspect="1"/>
          </p:cNvPicPr>
          <p:nvPr/>
        </p:nvPicPr>
        <p:blipFill>
          <a:blip r:embed="rId6"/>
          <a:stretch>
            <a:fillRect/>
          </a:stretch>
        </p:blipFill>
        <p:spPr>
          <a:xfrm>
            <a:off x="1355353" y="1119767"/>
            <a:ext cx="9569706" cy="5096063"/>
          </a:xfrm>
          <a:prstGeom prst="rect">
            <a:avLst/>
          </a:prstGeom>
        </p:spPr>
      </p:pic>
      <p:sp>
        <p:nvSpPr>
          <p:cNvPr id="23" name="TextBox 22">
            <a:extLst>
              <a:ext uri="{FF2B5EF4-FFF2-40B4-BE49-F238E27FC236}">
                <a16:creationId xmlns:a16="http://schemas.microsoft.com/office/drawing/2014/main" id="{32AB7BFE-CBE9-FF37-936B-1D0C78145542}"/>
              </a:ext>
            </a:extLst>
          </p:cNvPr>
          <p:cNvSpPr txBox="1"/>
          <p:nvPr/>
        </p:nvSpPr>
        <p:spPr>
          <a:xfrm>
            <a:off x="1064871" y="1119767"/>
            <a:ext cx="2248146" cy="369332"/>
          </a:xfrm>
          <a:prstGeom prst="rect">
            <a:avLst/>
          </a:prstGeom>
          <a:noFill/>
        </p:spPr>
        <p:txBody>
          <a:bodyPr wrap="square" lIns="0" tIns="0" rIns="0" bIns="0" numCol="1" rtlCol="0">
            <a:spAutoFit/>
          </a:bodyPr>
          <a:lstStyle/>
          <a:p>
            <a:pPr algn="ctr"/>
            <a:r>
              <a:rPr lang="de-DE" altLang="de-DE" sz="2400" b="1" dirty="0">
                <a:solidFill>
                  <a:srgbClr val="0070C0"/>
                </a:solidFill>
              </a:rPr>
              <a:t>Coal India</a:t>
            </a:r>
          </a:p>
        </p:txBody>
      </p:sp>
      <p:sp>
        <p:nvSpPr>
          <p:cNvPr id="24" name="Rectangle 23">
            <a:extLst>
              <a:ext uri="{FF2B5EF4-FFF2-40B4-BE49-F238E27FC236}">
                <a16:creationId xmlns:a16="http://schemas.microsoft.com/office/drawing/2014/main" id="{87F5A661-C3D6-EBED-72AB-CC44FB1B429A}"/>
              </a:ext>
            </a:extLst>
          </p:cNvPr>
          <p:cNvSpPr/>
          <p:nvPr/>
        </p:nvSpPr>
        <p:spPr>
          <a:xfrm flipV="1">
            <a:off x="1449979" y="3627973"/>
            <a:ext cx="9175580" cy="369331"/>
          </a:xfrm>
          <a:prstGeom prst="rect">
            <a:avLst/>
          </a:prstGeom>
          <a:noFill/>
          <a:ln w="28575">
            <a:solidFill>
              <a:srgbClr val="FF0000"/>
            </a:solidFill>
            <a:prstDash val="lg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w="28575">
                <a:solidFill>
                  <a:schemeClr val="tx1"/>
                </a:solidFill>
                <a:prstDash val="dash"/>
              </a:ln>
            </a:endParaRPr>
          </a:p>
        </p:txBody>
      </p:sp>
    </p:spTree>
    <p:extLst>
      <p:ext uri="{BB962C8B-B14F-4D97-AF65-F5344CB8AC3E}">
        <p14:creationId xmlns:p14="http://schemas.microsoft.com/office/powerpoint/2010/main" val="31661045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1+#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EB9F724E-4C02-83FB-FD78-11F5F026E01D}"/>
              </a:ext>
            </a:extLst>
          </p:cNvPr>
          <p:cNvPicPr>
            <a:picLocks noChangeAspect="1"/>
          </p:cNvPicPr>
          <p:nvPr/>
        </p:nvPicPr>
        <p:blipFill>
          <a:blip r:embed="rId3"/>
          <a:stretch>
            <a:fillRect/>
          </a:stretch>
        </p:blipFill>
        <p:spPr>
          <a:xfrm>
            <a:off x="-10870958" y="1219201"/>
            <a:ext cx="9596807" cy="4975122"/>
          </a:xfrm>
          <a:prstGeom prst="rect">
            <a:avLst/>
          </a:prstGeom>
        </p:spPr>
      </p:pic>
      <p:pic>
        <p:nvPicPr>
          <p:cNvPr id="9" name="Picture 8" hidden="1">
            <a:extLst>
              <a:ext uri="{FF2B5EF4-FFF2-40B4-BE49-F238E27FC236}">
                <a16:creationId xmlns:a16="http://schemas.microsoft.com/office/drawing/2014/main" id="{92EB3A2E-7A3A-7C3B-A27C-F8A06356BC18}"/>
              </a:ext>
            </a:extLst>
          </p:cNvPr>
          <p:cNvPicPr>
            <a:picLocks noChangeAspect="1"/>
          </p:cNvPicPr>
          <p:nvPr/>
        </p:nvPicPr>
        <p:blipFill>
          <a:blip r:embed="rId4"/>
          <a:stretch>
            <a:fillRect/>
          </a:stretch>
        </p:blipFill>
        <p:spPr>
          <a:xfrm>
            <a:off x="-9217899" y="1091678"/>
            <a:ext cx="7866630" cy="4841124"/>
          </a:xfrm>
          <a:prstGeom prst="rect">
            <a:avLst/>
          </a:prstGeom>
        </p:spPr>
      </p:pic>
      <p:sp>
        <p:nvSpPr>
          <p:cNvPr id="11" name="TextBox 10" hidden="1">
            <a:extLst>
              <a:ext uri="{FF2B5EF4-FFF2-40B4-BE49-F238E27FC236}">
                <a16:creationId xmlns:a16="http://schemas.microsoft.com/office/drawing/2014/main" id="{B951C355-C6FC-0C1B-FC67-6DDB22CCC945}"/>
              </a:ext>
            </a:extLst>
          </p:cNvPr>
          <p:cNvSpPr txBox="1"/>
          <p:nvPr/>
        </p:nvSpPr>
        <p:spPr>
          <a:xfrm>
            <a:off x="-3811747" y="3081353"/>
            <a:ext cx="3169436" cy="861774"/>
          </a:xfrm>
          <a:prstGeom prst="rect">
            <a:avLst/>
          </a:prstGeom>
          <a:noFill/>
        </p:spPr>
        <p:txBody>
          <a:bodyPr wrap="square" lIns="0" tIns="0" rIns="0" bIns="0" numCol="1" rtlCol="0">
            <a:spAutoFit/>
          </a:bodyPr>
          <a:lstStyle/>
          <a:p>
            <a:r>
              <a:rPr lang="de-DE" altLang="de-DE" sz="2800" spc="300" dirty="0"/>
              <a:t>From the Year</a:t>
            </a:r>
            <a:br>
              <a:rPr lang="de-DE" altLang="de-DE" sz="2800" spc="300" dirty="0"/>
            </a:br>
            <a:r>
              <a:rPr lang="de-DE" altLang="de-DE" sz="2800" spc="300" dirty="0"/>
              <a:t>2011 – 2022 </a:t>
            </a:r>
          </a:p>
        </p:txBody>
      </p:sp>
      <p:sp>
        <p:nvSpPr>
          <p:cNvPr id="3" name="TextBox 2">
            <a:extLst>
              <a:ext uri="{FF2B5EF4-FFF2-40B4-BE49-F238E27FC236}">
                <a16:creationId xmlns:a16="http://schemas.microsoft.com/office/drawing/2014/main" id="{DF54674C-190E-5C99-D18C-AA9B38299104}"/>
              </a:ext>
            </a:extLst>
          </p:cNvPr>
          <p:cNvSpPr txBox="1"/>
          <p:nvPr/>
        </p:nvSpPr>
        <p:spPr>
          <a:xfrm>
            <a:off x="-13537801" y="365170"/>
            <a:ext cx="8596529"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Relative Strength Index</a:t>
            </a:r>
          </a:p>
        </p:txBody>
      </p:sp>
      <p:sp>
        <p:nvSpPr>
          <p:cNvPr id="8" name="TextBox 7">
            <a:extLst>
              <a:ext uri="{FF2B5EF4-FFF2-40B4-BE49-F238E27FC236}">
                <a16:creationId xmlns:a16="http://schemas.microsoft.com/office/drawing/2014/main" id="{CAC65F4E-8014-5F2A-AA7B-2EE2C6F7B311}"/>
              </a:ext>
            </a:extLst>
          </p:cNvPr>
          <p:cNvSpPr txBox="1"/>
          <p:nvPr/>
        </p:nvSpPr>
        <p:spPr>
          <a:xfrm>
            <a:off x="-13132298" y="2237517"/>
            <a:ext cx="4981703" cy="1846659"/>
          </a:xfrm>
          <a:prstGeom prst="rect">
            <a:avLst/>
          </a:prstGeom>
          <a:noFill/>
        </p:spPr>
        <p:txBody>
          <a:bodyPr wrap="square" lIns="0" tIns="0" rIns="0" bIns="0" numCol="1" rtlCol="0">
            <a:spAutoFit/>
          </a:bodyPr>
          <a:lstStyle/>
          <a:p>
            <a:pPr algn="ctr"/>
            <a:r>
              <a:rPr lang="en-US" sz="2400" b="0" i="0" dirty="0">
                <a:effectLst/>
                <a:latin typeface="source-serif-pro"/>
              </a:rPr>
              <a:t>It is used to </a:t>
            </a:r>
            <a:r>
              <a:rPr lang="en-US" sz="2400" b="0" i="0" dirty="0" err="1">
                <a:effectLst/>
                <a:latin typeface="source-serif-pro"/>
              </a:rPr>
              <a:t>analyse</a:t>
            </a:r>
            <a:r>
              <a:rPr lang="en-US" sz="2400" b="0" i="0" dirty="0">
                <a:effectLst/>
                <a:latin typeface="source-serif-pro"/>
              </a:rPr>
              <a:t> the momentum of a stock. It compares the recent gains with the recent losses. It gives an indication on the oversold or overbought condition of a stock.</a:t>
            </a:r>
            <a:endParaRPr lang="de-DE" altLang="de-DE" sz="2400" dirty="0">
              <a:solidFill>
                <a:schemeClr val="tx1">
                  <a:alpha val="30000"/>
                </a:schemeClr>
              </a:solidFill>
            </a:endParaRPr>
          </a:p>
        </p:txBody>
      </p:sp>
      <p:pic>
        <p:nvPicPr>
          <p:cNvPr id="8196" name="Picture 4">
            <a:extLst>
              <a:ext uri="{FF2B5EF4-FFF2-40B4-BE49-F238E27FC236}">
                <a16:creationId xmlns:a16="http://schemas.microsoft.com/office/drawing/2014/main" id="{84B40900-E048-C282-B7C8-E6F49EA62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490" y="1119768"/>
            <a:ext cx="5410146" cy="28344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3974F38-2E91-9C53-C89E-277EC741235E}"/>
              </a:ext>
            </a:extLst>
          </p:cNvPr>
          <p:cNvSpPr txBox="1"/>
          <p:nvPr/>
        </p:nvSpPr>
        <p:spPr>
          <a:xfrm>
            <a:off x="-7756490" y="4587988"/>
            <a:ext cx="4981703" cy="1477328"/>
          </a:xfrm>
          <a:prstGeom prst="rect">
            <a:avLst/>
          </a:prstGeom>
          <a:noFill/>
        </p:spPr>
        <p:txBody>
          <a:bodyPr wrap="square" lIns="0" tIns="0" rIns="0" bIns="0" numCol="1" rtlCol="0">
            <a:spAutoFit/>
          </a:bodyPr>
          <a:lstStyle/>
          <a:p>
            <a:pPr marL="457200" indent="-457200" algn="ctr">
              <a:buAutoNum type="arabicPeriod"/>
            </a:pPr>
            <a:r>
              <a:rPr lang="de-DE" altLang="de-DE" sz="2400" dirty="0">
                <a:solidFill>
                  <a:schemeClr val="accent5">
                    <a:lumMod val="75000"/>
                  </a:schemeClr>
                </a:solidFill>
              </a:rPr>
              <a:t>If RSI &lt; 30 indicates a oversold condition – BUY Signal</a:t>
            </a:r>
          </a:p>
          <a:p>
            <a:pPr marL="457200" indent="-457200" algn="ctr">
              <a:buAutoNum type="arabicPeriod"/>
            </a:pPr>
            <a:r>
              <a:rPr lang="de-DE" altLang="de-DE" sz="2400" dirty="0">
                <a:solidFill>
                  <a:schemeClr val="accent5">
                    <a:lumMod val="75000"/>
                  </a:schemeClr>
                </a:solidFill>
              </a:rPr>
              <a:t>If RSI &gt; 70 indicates a overbought condition – SELL Signal</a:t>
            </a:r>
          </a:p>
        </p:txBody>
      </p:sp>
      <p:pic>
        <p:nvPicPr>
          <p:cNvPr id="22" name="Picture 21">
            <a:extLst>
              <a:ext uri="{FF2B5EF4-FFF2-40B4-BE49-F238E27FC236}">
                <a16:creationId xmlns:a16="http://schemas.microsoft.com/office/drawing/2014/main" id="{889F386A-34A6-37C0-84F9-2BE8AA2D8DE6}"/>
              </a:ext>
            </a:extLst>
          </p:cNvPr>
          <p:cNvPicPr>
            <a:picLocks noChangeAspect="1"/>
          </p:cNvPicPr>
          <p:nvPr/>
        </p:nvPicPr>
        <p:blipFill>
          <a:blip r:embed="rId6">
            <a:alphaModFix amt="50000"/>
          </a:blip>
          <a:stretch>
            <a:fillRect/>
          </a:stretch>
        </p:blipFill>
        <p:spPr>
          <a:xfrm>
            <a:off x="533288" y="834043"/>
            <a:ext cx="3264064" cy="1738181"/>
          </a:xfrm>
          <a:prstGeom prst="rect">
            <a:avLst/>
          </a:prstGeom>
        </p:spPr>
      </p:pic>
      <p:pic>
        <p:nvPicPr>
          <p:cNvPr id="5" name="Picture 4">
            <a:extLst>
              <a:ext uri="{FF2B5EF4-FFF2-40B4-BE49-F238E27FC236}">
                <a16:creationId xmlns:a16="http://schemas.microsoft.com/office/drawing/2014/main" id="{EC1BDCEC-1B34-023C-B9B1-E7466F18FCEA}"/>
              </a:ext>
            </a:extLst>
          </p:cNvPr>
          <p:cNvPicPr>
            <a:picLocks noChangeAspect="1"/>
          </p:cNvPicPr>
          <p:nvPr/>
        </p:nvPicPr>
        <p:blipFill>
          <a:blip r:embed="rId7"/>
          <a:stretch>
            <a:fillRect/>
          </a:stretch>
        </p:blipFill>
        <p:spPr>
          <a:xfrm>
            <a:off x="1816373" y="1090444"/>
            <a:ext cx="9721222" cy="5298780"/>
          </a:xfrm>
          <a:prstGeom prst="rect">
            <a:avLst/>
          </a:prstGeom>
        </p:spPr>
      </p:pic>
      <p:sp>
        <p:nvSpPr>
          <p:cNvPr id="7" name="TextBox 6">
            <a:extLst>
              <a:ext uri="{FF2B5EF4-FFF2-40B4-BE49-F238E27FC236}">
                <a16:creationId xmlns:a16="http://schemas.microsoft.com/office/drawing/2014/main" id="{36440FEC-77A9-CFBF-3579-AFE12F050883}"/>
              </a:ext>
            </a:extLst>
          </p:cNvPr>
          <p:cNvSpPr txBox="1"/>
          <p:nvPr/>
        </p:nvSpPr>
        <p:spPr>
          <a:xfrm>
            <a:off x="152400" y="417559"/>
            <a:ext cx="2248146" cy="369332"/>
          </a:xfrm>
          <a:prstGeom prst="rect">
            <a:avLst/>
          </a:prstGeom>
          <a:noFill/>
        </p:spPr>
        <p:txBody>
          <a:bodyPr wrap="square" lIns="0" tIns="0" rIns="0" bIns="0" numCol="1" rtlCol="0">
            <a:spAutoFit/>
          </a:bodyPr>
          <a:lstStyle/>
          <a:p>
            <a:pPr algn="ctr"/>
            <a:r>
              <a:rPr lang="de-DE" altLang="de-DE" sz="2400" dirty="0">
                <a:solidFill>
                  <a:srgbClr val="0070C0">
                    <a:alpha val="50000"/>
                  </a:srgbClr>
                </a:solidFill>
              </a:rPr>
              <a:t>Coal India</a:t>
            </a:r>
          </a:p>
        </p:txBody>
      </p:sp>
      <p:sp>
        <p:nvSpPr>
          <p:cNvPr id="23" name="TextBox 22">
            <a:extLst>
              <a:ext uri="{FF2B5EF4-FFF2-40B4-BE49-F238E27FC236}">
                <a16:creationId xmlns:a16="http://schemas.microsoft.com/office/drawing/2014/main" id="{32AB7BFE-CBE9-FF37-936B-1D0C78145542}"/>
              </a:ext>
            </a:extLst>
          </p:cNvPr>
          <p:cNvSpPr txBox="1"/>
          <p:nvPr/>
        </p:nvSpPr>
        <p:spPr>
          <a:xfrm>
            <a:off x="1549206" y="1035282"/>
            <a:ext cx="2248146" cy="369332"/>
          </a:xfrm>
          <a:prstGeom prst="rect">
            <a:avLst/>
          </a:prstGeom>
          <a:noFill/>
        </p:spPr>
        <p:txBody>
          <a:bodyPr wrap="square" lIns="0" tIns="0" rIns="0" bIns="0" numCol="1" rtlCol="0">
            <a:spAutoFit/>
          </a:bodyPr>
          <a:lstStyle/>
          <a:p>
            <a:pPr algn="ctr"/>
            <a:r>
              <a:rPr lang="de-DE" altLang="de-DE" sz="2400" b="1" dirty="0">
                <a:solidFill>
                  <a:srgbClr val="0070C0"/>
                </a:solidFill>
              </a:rPr>
              <a:t>HindalCo</a:t>
            </a:r>
          </a:p>
        </p:txBody>
      </p:sp>
      <p:sp>
        <p:nvSpPr>
          <p:cNvPr id="10" name="Rectangle 9">
            <a:extLst>
              <a:ext uri="{FF2B5EF4-FFF2-40B4-BE49-F238E27FC236}">
                <a16:creationId xmlns:a16="http://schemas.microsoft.com/office/drawing/2014/main" id="{A59DB830-3FE0-3505-B2E5-5222040FC16A}"/>
              </a:ext>
            </a:extLst>
          </p:cNvPr>
          <p:cNvSpPr/>
          <p:nvPr/>
        </p:nvSpPr>
        <p:spPr>
          <a:xfrm flipV="1">
            <a:off x="1875877" y="3739834"/>
            <a:ext cx="9444163" cy="344341"/>
          </a:xfrm>
          <a:prstGeom prst="rect">
            <a:avLst/>
          </a:prstGeom>
          <a:noFill/>
          <a:ln w="28575">
            <a:solidFill>
              <a:srgbClr val="FF0000"/>
            </a:solidFill>
            <a:prstDash val="lg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w="28575">
                <a:solidFill>
                  <a:schemeClr val="tx1"/>
                </a:solidFill>
                <a:prstDash val="dash"/>
              </a:ln>
            </a:endParaRPr>
          </a:p>
        </p:txBody>
      </p:sp>
    </p:spTree>
    <p:extLst>
      <p:ext uri="{BB962C8B-B14F-4D97-AF65-F5344CB8AC3E}">
        <p14:creationId xmlns:p14="http://schemas.microsoft.com/office/powerpoint/2010/main" val="35089877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1+#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EB9F724E-4C02-83FB-FD78-11F5F026E01D}"/>
              </a:ext>
            </a:extLst>
          </p:cNvPr>
          <p:cNvPicPr>
            <a:picLocks noChangeAspect="1"/>
          </p:cNvPicPr>
          <p:nvPr/>
        </p:nvPicPr>
        <p:blipFill>
          <a:blip r:embed="rId3"/>
          <a:stretch>
            <a:fillRect/>
          </a:stretch>
        </p:blipFill>
        <p:spPr>
          <a:xfrm>
            <a:off x="-10870958" y="1219201"/>
            <a:ext cx="9596807" cy="4975122"/>
          </a:xfrm>
          <a:prstGeom prst="rect">
            <a:avLst/>
          </a:prstGeom>
        </p:spPr>
      </p:pic>
      <p:pic>
        <p:nvPicPr>
          <p:cNvPr id="9" name="Picture 8" hidden="1">
            <a:extLst>
              <a:ext uri="{FF2B5EF4-FFF2-40B4-BE49-F238E27FC236}">
                <a16:creationId xmlns:a16="http://schemas.microsoft.com/office/drawing/2014/main" id="{92EB3A2E-7A3A-7C3B-A27C-F8A06356BC18}"/>
              </a:ext>
            </a:extLst>
          </p:cNvPr>
          <p:cNvPicPr>
            <a:picLocks noChangeAspect="1"/>
          </p:cNvPicPr>
          <p:nvPr/>
        </p:nvPicPr>
        <p:blipFill>
          <a:blip r:embed="rId4"/>
          <a:stretch>
            <a:fillRect/>
          </a:stretch>
        </p:blipFill>
        <p:spPr>
          <a:xfrm>
            <a:off x="-9217899" y="1091678"/>
            <a:ext cx="7866630" cy="4841124"/>
          </a:xfrm>
          <a:prstGeom prst="rect">
            <a:avLst/>
          </a:prstGeom>
        </p:spPr>
      </p:pic>
      <p:sp>
        <p:nvSpPr>
          <p:cNvPr id="11" name="TextBox 10" hidden="1">
            <a:extLst>
              <a:ext uri="{FF2B5EF4-FFF2-40B4-BE49-F238E27FC236}">
                <a16:creationId xmlns:a16="http://schemas.microsoft.com/office/drawing/2014/main" id="{B951C355-C6FC-0C1B-FC67-6DDB22CCC945}"/>
              </a:ext>
            </a:extLst>
          </p:cNvPr>
          <p:cNvSpPr txBox="1"/>
          <p:nvPr/>
        </p:nvSpPr>
        <p:spPr>
          <a:xfrm>
            <a:off x="-3811747" y="3081353"/>
            <a:ext cx="3169436" cy="861774"/>
          </a:xfrm>
          <a:prstGeom prst="rect">
            <a:avLst/>
          </a:prstGeom>
          <a:noFill/>
        </p:spPr>
        <p:txBody>
          <a:bodyPr wrap="square" lIns="0" tIns="0" rIns="0" bIns="0" numCol="1" rtlCol="0">
            <a:spAutoFit/>
          </a:bodyPr>
          <a:lstStyle/>
          <a:p>
            <a:r>
              <a:rPr lang="de-DE" altLang="de-DE" sz="2800" spc="300" dirty="0"/>
              <a:t>From the Year</a:t>
            </a:r>
            <a:br>
              <a:rPr lang="de-DE" altLang="de-DE" sz="2800" spc="300" dirty="0"/>
            </a:br>
            <a:r>
              <a:rPr lang="de-DE" altLang="de-DE" sz="2800" spc="300" dirty="0"/>
              <a:t>2011 – 2022 </a:t>
            </a:r>
          </a:p>
        </p:txBody>
      </p:sp>
      <p:sp>
        <p:nvSpPr>
          <p:cNvPr id="3" name="TextBox 2">
            <a:extLst>
              <a:ext uri="{FF2B5EF4-FFF2-40B4-BE49-F238E27FC236}">
                <a16:creationId xmlns:a16="http://schemas.microsoft.com/office/drawing/2014/main" id="{DF54674C-190E-5C99-D18C-AA9B38299104}"/>
              </a:ext>
            </a:extLst>
          </p:cNvPr>
          <p:cNvSpPr txBox="1"/>
          <p:nvPr/>
        </p:nvSpPr>
        <p:spPr>
          <a:xfrm>
            <a:off x="-13537801" y="365170"/>
            <a:ext cx="8596529"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Relative Strength Index</a:t>
            </a:r>
          </a:p>
        </p:txBody>
      </p:sp>
      <p:sp>
        <p:nvSpPr>
          <p:cNvPr id="8" name="TextBox 7">
            <a:extLst>
              <a:ext uri="{FF2B5EF4-FFF2-40B4-BE49-F238E27FC236}">
                <a16:creationId xmlns:a16="http://schemas.microsoft.com/office/drawing/2014/main" id="{CAC65F4E-8014-5F2A-AA7B-2EE2C6F7B311}"/>
              </a:ext>
            </a:extLst>
          </p:cNvPr>
          <p:cNvSpPr txBox="1"/>
          <p:nvPr/>
        </p:nvSpPr>
        <p:spPr>
          <a:xfrm>
            <a:off x="-13132298" y="2237517"/>
            <a:ext cx="4981703" cy="1846659"/>
          </a:xfrm>
          <a:prstGeom prst="rect">
            <a:avLst/>
          </a:prstGeom>
          <a:noFill/>
        </p:spPr>
        <p:txBody>
          <a:bodyPr wrap="square" lIns="0" tIns="0" rIns="0" bIns="0" numCol="1" rtlCol="0">
            <a:spAutoFit/>
          </a:bodyPr>
          <a:lstStyle/>
          <a:p>
            <a:pPr algn="ctr"/>
            <a:r>
              <a:rPr lang="en-US" sz="2400" b="0" i="0" dirty="0">
                <a:effectLst/>
                <a:latin typeface="source-serif-pro"/>
              </a:rPr>
              <a:t>It is used to </a:t>
            </a:r>
            <a:r>
              <a:rPr lang="en-US" sz="2400" b="0" i="0" dirty="0" err="1">
                <a:effectLst/>
                <a:latin typeface="source-serif-pro"/>
              </a:rPr>
              <a:t>analyse</a:t>
            </a:r>
            <a:r>
              <a:rPr lang="en-US" sz="2400" b="0" i="0" dirty="0">
                <a:effectLst/>
                <a:latin typeface="source-serif-pro"/>
              </a:rPr>
              <a:t> the momentum of a stock. It compares the recent gains with the recent losses. It gives an indication on the oversold or overbought condition of a stock.</a:t>
            </a:r>
            <a:endParaRPr lang="de-DE" altLang="de-DE" sz="2400" dirty="0">
              <a:solidFill>
                <a:schemeClr val="tx1">
                  <a:alpha val="30000"/>
                </a:schemeClr>
              </a:solidFill>
            </a:endParaRPr>
          </a:p>
        </p:txBody>
      </p:sp>
      <p:pic>
        <p:nvPicPr>
          <p:cNvPr id="8196" name="Picture 4">
            <a:extLst>
              <a:ext uri="{FF2B5EF4-FFF2-40B4-BE49-F238E27FC236}">
                <a16:creationId xmlns:a16="http://schemas.microsoft.com/office/drawing/2014/main" id="{84B40900-E048-C282-B7C8-E6F49EA62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490" y="1119768"/>
            <a:ext cx="5410146" cy="28344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3974F38-2E91-9C53-C89E-277EC741235E}"/>
              </a:ext>
            </a:extLst>
          </p:cNvPr>
          <p:cNvSpPr txBox="1"/>
          <p:nvPr/>
        </p:nvSpPr>
        <p:spPr>
          <a:xfrm>
            <a:off x="-7756490" y="4587988"/>
            <a:ext cx="4981703" cy="1477328"/>
          </a:xfrm>
          <a:prstGeom prst="rect">
            <a:avLst/>
          </a:prstGeom>
          <a:noFill/>
        </p:spPr>
        <p:txBody>
          <a:bodyPr wrap="square" lIns="0" tIns="0" rIns="0" bIns="0" numCol="1" rtlCol="0">
            <a:spAutoFit/>
          </a:bodyPr>
          <a:lstStyle/>
          <a:p>
            <a:pPr marL="457200" indent="-457200" algn="ctr">
              <a:buAutoNum type="arabicPeriod"/>
            </a:pPr>
            <a:r>
              <a:rPr lang="de-DE" altLang="de-DE" sz="2400" dirty="0">
                <a:solidFill>
                  <a:schemeClr val="accent5">
                    <a:lumMod val="75000"/>
                  </a:schemeClr>
                </a:solidFill>
              </a:rPr>
              <a:t>If RSI &lt; 30 indicates a oversold condition – BUY Signal</a:t>
            </a:r>
          </a:p>
          <a:p>
            <a:pPr marL="457200" indent="-457200" algn="ctr">
              <a:buAutoNum type="arabicPeriod"/>
            </a:pPr>
            <a:r>
              <a:rPr lang="de-DE" altLang="de-DE" sz="2400" dirty="0">
                <a:solidFill>
                  <a:schemeClr val="accent5">
                    <a:lumMod val="75000"/>
                  </a:schemeClr>
                </a:solidFill>
              </a:rPr>
              <a:t>If RSI &gt; 70 indicates a overbought condition – SELL Signal</a:t>
            </a:r>
          </a:p>
        </p:txBody>
      </p:sp>
      <p:pic>
        <p:nvPicPr>
          <p:cNvPr id="22" name="Picture 21">
            <a:extLst>
              <a:ext uri="{FF2B5EF4-FFF2-40B4-BE49-F238E27FC236}">
                <a16:creationId xmlns:a16="http://schemas.microsoft.com/office/drawing/2014/main" id="{889F386A-34A6-37C0-84F9-2BE8AA2D8DE6}"/>
              </a:ext>
            </a:extLst>
          </p:cNvPr>
          <p:cNvPicPr>
            <a:picLocks noChangeAspect="1"/>
          </p:cNvPicPr>
          <p:nvPr/>
        </p:nvPicPr>
        <p:blipFill>
          <a:blip r:embed="rId6">
            <a:alphaModFix amt="50000"/>
          </a:blip>
          <a:stretch>
            <a:fillRect/>
          </a:stretch>
        </p:blipFill>
        <p:spPr>
          <a:xfrm>
            <a:off x="533288" y="834043"/>
            <a:ext cx="3264064" cy="1738181"/>
          </a:xfrm>
          <a:prstGeom prst="rect">
            <a:avLst/>
          </a:prstGeom>
        </p:spPr>
      </p:pic>
      <p:pic>
        <p:nvPicPr>
          <p:cNvPr id="5" name="Picture 4">
            <a:extLst>
              <a:ext uri="{FF2B5EF4-FFF2-40B4-BE49-F238E27FC236}">
                <a16:creationId xmlns:a16="http://schemas.microsoft.com/office/drawing/2014/main" id="{EC1BDCEC-1B34-023C-B9B1-E7466F18FCEA}"/>
              </a:ext>
            </a:extLst>
          </p:cNvPr>
          <p:cNvPicPr>
            <a:picLocks noChangeAspect="1"/>
          </p:cNvPicPr>
          <p:nvPr/>
        </p:nvPicPr>
        <p:blipFill>
          <a:blip r:embed="rId7">
            <a:alphaModFix amt="50000"/>
          </a:blip>
          <a:stretch>
            <a:fillRect/>
          </a:stretch>
        </p:blipFill>
        <p:spPr>
          <a:xfrm>
            <a:off x="533288" y="2984026"/>
            <a:ext cx="3404963" cy="1855955"/>
          </a:xfrm>
          <a:prstGeom prst="rect">
            <a:avLst/>
          </a:prstGeom>
        </p:spPr>
      </p:pic>
      <p:sp>
        <p:nvSpPr>
          <p:cNvPr id="7" name="TextBox 6">
            <a:extLst>
              <a:ext uri="{FF2B5EF4-FFF2-40B4-BE49-F238E27FC236}">
                <a16:creationId xmlns:a16="http://schemas.microsoft.com/office/drawing/2014/main" id="{36440FEC-77A9-CFBF-3579-AFE12F050883}"/>
              </a:ext>
            </a:extLst>
          </p:cNvPr>
          <p:cNvSpPr txBox="1"/>
          <p:nvPr/>
        </p:nvSpPr>
        <p:spPr>
          <a:xfrm>
            <a:off x="152400" y="417559"/>
            <a:ext cx="2248146" cy="369332"/>
          </a:xfrm>
          <a:prstGeom prst="rect">
            <a:avLst/>
          </a:prstGeom>
          <a:noFill/>
        </p:spPr>
        <p:txBody>
          <a:bodyPr wrap="square" lIns="0" tIns="0" rIns="0" bIns="0" numCol="1" rtlCol="0">
            <a:spAutoFit/>
          </a:bodyPr>
          <a:lstStyle/>
          <a:p>
            <a:pPr algn="ctr"/>
            <a:r>
              <a:rPr lang="de-DE" altLang="de-DE" sz="2400" dirty="0">
                <a:solidFill>
                  <a:srgbClr val="0070C0">
                    <a:alpha val="50000"/>
                  </a:srgbClr>
                </a:solidFill>
              </a:rPr>
              <a:t>Coal India</a:t>
            </a:r>
          </a:p>
        </p:txBody>
      </p:sp>
      <p:sp>
        <p:nvSpPr>
          <p:cNvPr id="23" name="TextBox 22">
            <a:extLst>
              <a:ext uri="{FF2B5EF4-FFF2-40B4-BE49-F238E27FC236}">
                <a16:creationId xmlns:a16="http://schemas.microsoft.com/office/drawing/2014/main" id="{32AB7BFE-CBE9-FF37-936B-1D0C78145542}"/>
              </a:ext>
            </a:extLst>
          </p:cNvPr>
          <p:cNvSpPr txBox="1"/>
          <p:nvPr/>
        </p:nvSpPr>
        <p:spPr>
          <a:xfrm>
            <a:off x="0" y="2619376"/>
            <a:ext cx="2248146" cy="369332"/>
          </a:xfrm>
          <a:prstGeom prst="rect">
            <a:avLst/>
          </a:prstGeom>
          <a:noFill/>
        </p:spPr>
        <p:txBody>
          <a:bodyPr wrap="square" lIns="0" tIns="0" rIns="0" bIns="0" numCol="1" rtlCol="0">
            <a:spAutoFit/>
          </a:bodyPr>
          <a:lstStyle/>
          <a:p>
            <a:pPr algn="ctr"/>
            <a:r>
              <a:rPr lang="de-DE" altLang="de-DE" sz="2400" b="1" dirty="0">
                <a:solidFill>
                  <a:srgbClr val="0070C0">
                    <a:alpha val="50000"/>
                  </a:srgbClr>
                </a:solidFill>
              </a:rPr>
              <a:t>HindalCo</a:t>
            </a:r>
          </a:p>
        </p:txBody>
      </p:sp>
      <p:pic>
        <p:nvPicPr>
          <p:cNvPr id="12" name="Picture 11">
            <a:extLst>
              <a:ext uri="{FF2B5EF4-FFF2-40B4-BE49-F238E27FC236}">
                <a16:creationId xmlns:a16="http://schemas.microsoft.com/office/drawing/2014/main" id="{3A3DA9B8-40F2-994C-BF6B-DE9BC35963AD}"/>
              </a:ext>
            </a:extLst>
          </p:cNvPr>
          <p:cNvPicPr>
            <a:picLocks noChangeAspect="1"/>
          </p:cNvPicPr>
          <p:nvPr/>
        </p:nvPicPr>
        <p:blipFill>
          <a:blip r:embed="rId8"/>
          <a:stretch>
            <a:fillRect/>
          </a:stretch>
        </p:blipFill>
        <p:spPr>
          <a:xfrm>
            <a:off x="1351280" y="1061148"/>
            <a:ext cx="9793599" cy="5379293"/>
          </a:xfrm>
          <a:prstGeom prst="rect">
            <a:avLst/>
          </a:prstGeom>
        </p:spPr>
      </p:pic>
      <p:sp>
        <p:nvSpPr>
          <p:cNvPr id="13" name="TextBox 12">
            <a:extLst>
              <a:ext uri="{FF2B5EF4-FFF2-40B4-BE49-F238E27FC236}">
                <a16:creationId xmlns:a16="http://schemas.microsoft.com/office/drawing/2014/main" id="{8C8E2D5E-1B7C-BFDE-55C5-55778582F11F}"/>
              </a:ext>
            </a:extLst>
          </p:cNvPr>
          <p:cNvSpPr txBox="1"/>
          <p:nvPr/>
        </p:nvSpPr>
        <p:spPr>
          <a:xfrm>
            <a:off x="891953" y="1125098"/>
            <a:ext cx="2248146" cy="369332"/>
          </a:xfrm>
          <a:prstGeom prst="rect">
            <a:avLst/>
          </a:prstGeom>
          <a:noFill/>
        </p:spPr>
        <p:txBody>
          <a:bodyPr wrap="square" lIns="0" tIns="0" rIns="0" bIns="0" numCol="1" rtlCol="0">
            <a:spAutoFit/>
          </a:bodyPr>
          <a:lstStyle/>
          <a:p>
            <a:pPr algn="ctr"/>
            <a:r>
              <a:rPr lang="de-DE" altLang="de-DE" sz="2400" b="1" dirty="0">
                <a:solidFill>
                  <a:srgbClr val="0070C0"/>
                </a:solidFill>
              </a:rPr>
              <a:t>JSW Steel</a:t>
            </a:r>
          </a:p>
        </p:txBody>
      </p:sp>
    </p:spTree>
    <p:extLst>
      <p:ext uri="{BB962C8B-B14F-4D97-AF65-F5344CB8AC3E}">
        <p14:creationId xmlns:p14="http://schemas.microsoft.com/office/powerpoint/2010/main" val="17908642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1+#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1+#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EB9F724E-4C02-83FB-FD78-11F5F026E01D}"/>
              </a:ext>
            </a:extLst>
          </p:cNvPr>
          <p:cNvPicPr>
            <a:picLocks noChangeAspect="1"/>
          </p:cNvPicPr>
          <p:nvPr/>
        </p:nvPicPr>
        <p:blipFill>
          <a:blip r:embed="rId3"/>
          <a:stretch>
            <a:fillRect/>
          </a:stretch>
        </p:blipFill>
        <p:spPr>
          <a:xfrm>
            <a:off x="-10870958" y="1219201"/>
            <a:ext cx="9596807" cy="4975122"/>
          </a:xfrm>
          <a:prstGeom prst="rect">
            <a:avLst/>
          </a:prstGeom>
        </p:spPr>
      </p:pic>
      <p:pic>
        <p:nvPicPr>
          <p:cNvPr id="9" name="Picture 8" hidden="1">
            <a:extLst>
              <a:ext uri="{FF2B5EF4-FFF2-40B4-BE49-F238E27FC236}">
                <a16:creationId xmlns:a16="http://schemas.microsoft.com/office/drawing/2014/main" id="{92EB3A2E-7A3A-7C3B-A27C-F8A06356BC18}"/>
              </a:ext>
            </a:extLst>
          </p:cNvPr>
          <p:cNvPicPr>
            <a:picLocks noChangeAspect="1"/>
          </p:cNvPicPr>
          <p:nvPr/>
        </p:nvPicPr>
        <p:blipFill>
          <a:blip r:embed="rId4"/>
          <a:stretch>
            <a:fillRect/>
          </a:stretch>
        </p:blipFill>
        <p:spPr>
          <a:xfrm>
            <a:off x="-9217899" y="1091678"/>
            <a:ext cx="7866630" cy="4841124"/>
          </a:xfrm>
          <a:prstGeom prst="rect">
            <a:avLst/>
          </a:prstGeom>
        </p:spPr>
      </p:pic>
      <p:sp>
        <p:nvSpPr>
          <p:cNvPr id="11" name="TextBox 10" hidden="1">
            <a:extLst>
              <a:ext uri="{FF2B5EF4-FFF2-40B4-BE49-F238E27FC236}">
                <a16:creationId xmlns:a16="http://schemas.microsoft.com/office/drawing/2014/main" id="{B951C355-C6FC-0C1B-FC67-6DDB22CCC945}"/>
              </a:ext>
            </a:extLst>
          </p:cNvPr>
          <p:cNvSpPr txBox="1"/>
          <p:nvPr/>
        </p:nvSpPr>
        <p:spPr>
          <a:xfrm>
            <a:off x="-3811747" y="3081353"/>
            <a:ext cx="3169436" cy="861774"/>
          </a:xfrm>
          <a:prstGeom prst="rect">
            <a:avLst/>
          </a:prstGeom>
          <a:noFill/>
        </p:spPr>
        <p:txBody>
          <a:bodyPr wrap="square" lIns="0" tIns="0" rIns="0" bIns="0" numCol="1" rtlCol="0">
            <a:spAutoFit/>
          </a:bodyPr>
          <a:lstStyle/>
          <a:p>
            <a:r>
              <a:rPr lang="de-DE" altLang="de-DE" sz="2800" spc="300" dirty="0"/>
              <a:t>From the Year</a:t>
            </a:r>
            <a:br>
              <a:rPr lang="de-DE" altLang="de-DE" sz="2800" spc="300" dirty="0"/>
            </a:br>
            <a:r>
              <a:rPr lang="de-DE" altLang="de-DE" sz="2800" spc="300" dirty="0"/>
              <a:t>2011 – 2022 </a:t>
            </a:r>
          </a:p>
        </p:txBody>
      </p:sp>
      <p:sp>
        <p:nvSpPr>
          <p:cNvPr id="3" name="TextBox 2">
            <a:extLst>
              <a:ext uri="{FF2B5EF4-FFF2-40B4-BE49-F238E27FC236}">
                <a16:creationId xmlns:a16="http://schemas.microsoft.com/office/drawing/2014/main" id="{DF54674C-190E-5C99-D18C-AA9B38299104}"/>
              </a:ext>
            </a:extLst>
          </p:cNvPr>
          <p:cNvSpPr txBox="1"/>
          <p:nvPr/>
        </p:nvSpPr>
        <p:spPr>
          <a:xfrm>
            <a:off x="-13537801" y="365170"/>
            <a:ext cx="8596529"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Relative Strength Index</a:t>
            </a:r>
          </a:p>
        </p:txBody>
      </p:sp>
      <p:sp>
        <p:nvSpPr>
          <p:cNvPr id="8" name="TextBox 7">
            <a:extLst>
              <a:ext uri="{FF2B5EF4-FFF2-40B4-BE49-F238E27FC236}">
                <a16:creationId xmlns:a16="http://schemas.microsoft.com/office/drawing/2014/main" id="{CAC65F4E-8014-5F2A-AA7B-2EE2C6F7B311}"/>
              </a:ext>
            </a:extLst>
          </p:cNvPr>
          <p:cNvSpPr txBox="1"/>
          <p:nvPr/>
        </p:nvSpPr>
        <p:spPr>
          <a:xfrm>
            <a:off x="-13132298" y="2237517"/>
            <a:ext cx="4981703" cy="1846659"/>
          </a:xfrm>
          <a:prstGeom prst="rect">
            <a:avLst/>
          </a:prstGeom>
          <a:noFill/>
        </p:spPr>
        <p:txBody>
          <a:bodyPr wrap="square" lIns="0" tIns="0" rIns="0" bIns="0" numCol="1" rtlCol="0">
            <a:spAutoFit/>
          </a:bodyPr>
          <a:lstStyle/>
          <a:p>
            <a:pPr algn="ctr"/>
            <a:r>
              <a:rPr lang="en-US" sz="2400" b="0" i="0" dirty="0">
                <a:effectLst/>
                <a:latin typeface="source-serif-pro"/>
              </a:rPr>
              <a:t>It is used to </a:t>
            </a:r>
            <a:r>
              <a:rPr lang="en-US" sz="2400" b="0" i="0" dirty="0" err="1">
                <a:effectLst/>
                <a:latin typeface="source-serif-pro"/>
              </a:rPr>
              <a:t>analyse</a:t>
            </a:r>
            <a:r>
              <a:rPr lang="en-US" sz="2400" b="0" i="0" dirty="0">
                <a:effectLst/>
                <a:latin typeface="source-serif-pro"/>
              </a:rPr>
              <a:t> the momentum of a stock. It compares the recent gains with the recent losses. It gives an indication on the oversold or overbought condition of a stock.</a:t>
            </a:r>
            <a:endParaRPr lang="de-DE" altLang="de-DE" sz="2400" dirty="0">
              <a:solidFill>
                <a:schemeClr val="tx1">
                  <a:alpha val="30000"/>
                </a:schemeClr>
              </a:solidFill>
            </a:endParaRPr>
          </a:p>
        </p:txBody>
      </p:sp>
      <p:pic>
        <p:nvPicPr>
          <p:cNvPr id="8196" name="Picture 4">
            <a:extLst>
              <a:ext uri="{FF2B5EF4-FFF2-40B4-BE49-F238E27FC236}">
                <a16:creationId xmlns:a16="http://schemas.microsoft.com/office/drawing/2014/main" id="{84B40900-E048-C282-B7C8-E6F49EA62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490" y="1119768"/>
            <a:ext cx="5410146" cy="28344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3974F38-2E91-9C53-C89E-277EC741235E}"/>
              </a:ext>
            </a:extLst>
          </p:cNvPr>
          <p:cNvSpPr txBox="1"/>
          <p:nvPr/>
        </p:nvSpPr>
        <p:spPr>
          <a:xfrm>
            <a:off x="-7756490" y="4587988"/>
            <a:ext cx="4981703" cy="1477328"/>
          </a:xfrm>
          <a:prstGeom prst="rect">
            <a:avLst/>
          </a:prstGeom>
          <a:noFill/>
        </p:spPr>
        <p:txBody>
          <a:bodyPr wrap="square" lIns="0" tIns="0" rIns="0" bIns="0" numCol="1" rtlCol="0">
            <a:spAutoFit/>
          </a:bodyPr>
          <a:lstStyle/>
          <a:p>
            <a:pPr marL="457200" indent="-457200" algn="ctr">
              <a:buAutoNum type="arabicPeriod"/>
            </a:pPr>
            <a:r>
              <a:rPr lang="de-DE" altLang="de-DE" sz="2400" dirty="0">
                <a:solidFill>
                  <a:schemeClr val="accent5">
                    <a:lumMod val="75000"/>
                  </a:schemeClr>
                </a:solidFill>
              </a:rPr>
              <a:t>If RSI &lt; 30 indicates a oversold condition – BUY Signal</a:t>
            </a:r>
          </a:p>
          <a:p>
            <a:pPr marL="457200" indent="-457200" algn="ctr">
              <a:buAutoNum type="arabicPeriod"/>
            </a:pPr>
            <a:r>
              <a:rPr lang="de-DE" altLang="de-DE" sz="2400" dirty="0">
                <a:solidFill>
                  <a:schemeClr val="accent5">
                    <a:lumMod val="75000"/>
                  </a:schemeClr>
                </a:solidFill>
              </a:rPr>
              <a:t>If RSI &gt; 70 indicates a overbought condition – SELL Signal</a:t>
            </a:r>
          </a:p>
        </p:txBody>
      </p:sp>
      <p:pic>
        <p:nvPicPr>
          <p:cNvPr id="22" name="Picture 21">
            <a:extLst>
              <a:ext uri="{FF2B5EF4-FFF2-40B4-BE49-F238E27FC236}">
                <a16:creationId xmlns:a16="http://schemas.microsoft.com/office/drawing/2014/main" id="{889F386A-34A6-37C0-84F9-2BE8AA2D8DE6}"/>
              </a:ext>
            </a:extLst>
          </p:cNvPr>
          <p:cNvPicPr>
            <a:picLocks noChangeAspect="1"/>
          </p:cNvPicPr>
          <p:nvPr/>
        </p:nvPicPr>
        <p:blipFill>
          <a:blip r:embed="rId6">
            <a:alphaModFix amt="50000"/>
          </a:blip>
          <a:stretch>
            <a:fillRect/>
          </a:stretch>
        </p:blipFill>
        <p:spPr>
          <a:xfrm>
            <a:off x="533288" y="834043"/>
            <a:ext cx="3264064" cy="1738181"/>
          </a:xfrm>
          <a:prstGeom prst="rect">
            <a:avLst/>
          </a:prstGeom>
        </p:spPr>
      </p:pic>
      <p:pic>
        <p:nvPicPr>
          <p:cNvPr id="5" name="Picture 4">
            <a:extLst>
              <a:ext uri="{FF2B5EF4-FFF2-40B4-BE49-F238E27FC236}">
                <a16:creationId xmlns:a16="http://schemas.microsoft.com/office/drawing/2014/main" id="{EC1BDCEC-1B34-023C-B9B1-E7466F18FCEA}"/>
              </a:ext>
            </a:extLst>
          </p:cNvPr>
          <p:cNvPicPr>
            <a:picLocks noChangeAspect="1"/>
          </p:cNvPicPr>
          <p:nvPr/>
        </p:nvPicPr>
        <p:blipFill>
          <a:blip r:embed="rId7">
            <a:alphaModFix amt="50000"/>
          </a:blip>
          <a:stretch>
            <a:fillRect/>
          </a:stretch>
        </p:blipFill>
        <p:spPr>
          <a:xfrm>
            <a:off x="533288" y="2984026"/>
            <a:ext cx="3404963" cy="1855955"/>
          </a:xfrm>
          <a:prstGeom prst="rect">
            <a:avLst/>
          </a:prstGeom>
        </p:spPr>
      </p:pic>
      <p:sp>
        <p:nvSpPr>
          <p:cNvPr id="7" name="TextBox 6">
            <a:extLst>
              <a:ext uri="{FF2B5EF4-FFF2-40B4-BE49-F238E27FC236}">
                <a16:creationId xmlns:a16="http://schemas.microsoft.com/office/drawing/2014/main" id="{36440FEC-77A9-CFBF-3579-AFE12F050883}"/>
              </a:ext>
            </a:extLst>
          </p:cNvPr>
          <p:cNvSpPr txBox="1"/>
          <p:nvPr/>
        </p:nvSpPr>
        <p:spPr>
          <a:xfrm>
            <a:off x="152400" y="417559"/>
            <a:ext cx="2248146" cy="369332"/>
          </a:xfrm>
          <a:prstGeom prst="rect">
            <a:avLst/>
          </a:prstGeom>
          <a:noFill/>
        </p:spPr>
        <p:txBody>
          <a:bodyPr wrap="square" lIns="0" tIns="0" rIns="0" bIns="0" numCol="1" rtlCol="0">
            <a:spAutoFit/>
          </a:bodyPr>
          <a:lstStyle/>
          <a:p>
            <a:pPr algn="ctr"/>
            <a:r>
              <a:rPr lang="de-DE" altLang="de-DE" sz="2400" dirty="0">
                <a:solidFill>
                  <a:srgbClr val="0070C0">
                    <a:alpha val="50000"/>
                  </a:srgbClr>
                </a:solidFill>
              </a:rPr>
              <a:t>Coal India</a:t>
            </a:r>
          </a:p>
        </p:txBody>
      </p:sp>
      <p:sp>
        <p:nvSpPr>
          <p:cNvPr id="23" name="TextBox 22">
            <a:extLst>
              <a:ext uri="{FF2B5EF4-FFF2-40B4-BE49-F238E27FC236}">
                <a16:creationId xmlns:a16="http://schemas.microsoft.com/office/drawing/2014/main" id="{32AB7BFE-CBE9-FF37-936B-1D0C78145542}"/>
              </a:ext>
            </a:extLst>
          </p:cNvPr>
          <p:cNvSpPr txBox="1"/>
          <p:nvPr/>
        </p:nvSpPr>
        <p:spPr>
          <a:xfrm>
            <a:off x="0" y="2619376"/>
            <a:ext cx="2248146" cy="369332"/>
          </a:xfrm>
          <a:prstGeom prst="rect">
            <a:avLst/>
          </a:prstGeom>
          <a:noFill/>
        </p:spPr>
        <p:txBody>
          <a:bodyPr wrap="square" lIns="0" tIns="0" rIns="0" bIns="0" numCol="1" rtlCol="0">
            <a:spAutoFit/>
          </a:bodyPr>
          <a:lstStyle/>
          <a:p>
            <a:pPr algn="ctr"/>
            <a:r>
              <a:rPr lang="de-DE" altLang="de-DE" sz="2400" b="1" dirty="0">
                <a:solidFill>
                  <a:srgbClr val="0070C0">
                    <a:alpha val="50000"/>
                  </a:srgbClr>
                </a:solidFill>
              </a:rPr>
              <a:t>HindalCo</a:t>
            </a:r>
          </a:p>
        </p:txBody>
      </p:sp>
      <p:pic>
        <p:nvPicPr>
          <p:cNvPr id="12" name="Picture 11">
            <a:extLst>
              <a:ext uri="{FF2B5EF4-FFF2-40B4-BE49-F238E27FC236}">
                <a16:creationId xmlns:a16="http://schemas.microsoft.com/office/drawing/2014/main" id="{3A3DA9B8-40F2-994C-BF6B-DE9BC35963AD}"/>
              </a:ext>
            </a:extLst>
          </p:cNvPr>
          <p:cNvPicPr>
            <a:picLocks noChangeAspect="1"/>
          </p:cNvPicPr>
          <p:nvPr/>
        </p:nvPicPr>
        <p:blipFill>
          <a:blip r:embed="rId8">
            <a:alphaModFix amt="50000"/>
          </a:blip>
          <a:stretch>
            <a:fillRect/>
          </a:stretch>
        </p:blipFill>
        <p:spPr>
          <a:xfrm>
            <a:off x="8310452" y="919168"/>
            <a:ext cx="3500812" cy="1922878"/>
          </a:xfrm>
          <a:prstGeom prst="rect">
            <a:avLst/>
          </a:prstGeom>
        </p:spPr>
      </p:pic>
      <p:sp>
        <p:nvSpPr>
          <p:cNvPr id="13" name="TextBox 12">
            <a:extLst>
              <a:ext uri="{FF2B5EF4-FFF2-40B4-BE49-F238E27FC236}">
                <a16:creationId xmlns:a16="http://schemas.microsoft.com/office/drawing/2014/main" id="{8C8E2D5E-1B7C-BFDE-55C5-55778582F11F}"/>
              </a:ext>
            </a:extLst>
          </p:cNvPr>
          <p:cNvSpPr txBox="1"/>
          <p:nvPr/>
        </p:nvSpPr>
        <p:spPr>
          <a:xfrm>
            <a:off x="7812712" y="536622"/>
            <a:ext cx="2248146" cy="369332"/>
          </a:xfrm>
          <a:prstGeom prst="rect">
            <a:avLst/>
          </a:prstGeom>
          <a:noFill/>
        </p:spPr>
        <p:txBody>
          <a:bodyPr wrap="square" lIns="0" tIns="0" rIns="0" bIns="0" numCol="1" rtlCol="0">
            <a:spAutoFit/>
          </a:bodyPr>
          <a:lstStyle/>
          <a:p>
            <a:pPr algn="ctr"/>
            <a:r>
              <a:rPr lang="de-DE" altLang="de-DE" sz="2400" b="1" dirty="0">
                <a:solidFill>
                  <a:srgbClr val="0070C0">
                    <a:alpha val="50000"/>
                  </a:srgbClr>
                </a:solidFill>
              </a:rPr>
              <a:t>JSW Steel</a:t>
            </a:r>
          </a:p>
        </p:txBody>
      </p:sp>
      <p:pic>
        <p:nvPicPr>
          <p:cNvPr id="10" name="Picture 9">
            <a:extLst>
              <a:ext uri="{FF2B5EF4-FFF2-40B4-BE49-F238E27FC236}">
                <a16:creationId xmlns:a16="http://schemas.microsoft.com/office/drawing/2014/main" id="{5CF23DFD-715E-ACCB-11FD-355882373949}"/>
              </a:ext>
            </a:extLst>
          </p:cNvPr>
          <p:cNvPicPr>
            <a:picLocks noChangeAspect="1"/>
          </p:cNvPicPr>
          <p:nvPr/>
        </p:nvPicPr>
        <p:blipFill>
          <a:blip r:embed="rId9"/>
          <a:stretch>
            <a:fillRect/>
          </a:stretch>
        </p:blipFill>
        <p:spPr>
          <a:xfrm>
            <a:off x="961731" y="844837"/>
            <a:ext cx="10315415" cy="5665909"/>
          </a:xfrm>
          <a:prstGeom prst="rect">
            <a:avLst/>
          </a:prstGeom>
        </p:spPr>
      </p:pic>
      <p:sp>
        <p:nvSpPr>
          <p:cNvPr id="14" name="TextBox 13">
            <a:extLst>
              <a:ext uri="{FF2B5EF4-FFF2-40B4-BE49-F238E27FC236}">
                <a16:creationId xmlns:a16="http://schemas.microsoft.com/office/drawing/2014/main" id="{65BF1C82-A5A3-218B-E00B-3BBA8935417C}"/>
              </a:ext>
            </a:extLst>
          </p:cNvPr>
          <p:cNvSpPr txBox="1"/>
          <p:nvPr/>
        </p:nvSpPr>
        <p:spPr>
          <a:xfrm>
            <a:off x="673265" y="943929"/>
            <a:ext cx="2248146" cy="369332"/>
          </a:xfrm>
          <a:prstGeom prst="rect">
            <a:avLst/>
          </a:prstGeom>
          <a:noFill/>
        </p:spPr>
        <p:txBody>
          <a:bodyPr wrap="square" lIns="0" tIns="0" rIns="0" bIns="0" numCol="1" rtlCol="0">
            <a:spAutoFit/>
          </a:bodyPr>
          <a:lstStyle/>
          <a:p>
            <a:pPr algn="ctr"/>
            <a:r>
              <a:rPr lang="de-DE" altLang="de-DE" sz="2400" b="1" dirty="0">
                <a:solidFill>
                  <a:srgbClr val="0070C0"/>
                </a:solidFill>
              </a:rPr>
              <a:t>Tata Steel</a:t>
            </a:r>
          </a:p>
        </p:txBody>
      </p:sp>
      <p:sp>
        <p:nvSpPr>
          <p:cNvPr id="15" name="Rectangle 14">
            <a:extLst>
              <a:ext uri="{FF2B5EF4-FFF2-40B4-BE49-F238E27FC236}">
                <a16:creationId xmlns:a16="http://schemas.microsoft.com/office/drawing/2014/main" id="{1BCA85DA-8A60-129D-163E-294F9622D8CA}"/>
              </a:ext>
            </a:extLst>
          </p:cNvPr>
          <p:cNvSpPr/>
          <p:nvPr/>
        </p:nvSpPr>
        <p:spPr>
          <a:xfrm flipV="1">
            <a:off x="1107440" y="3627971"/>
            <a:ext cx="9956800" cy="387983"/>
          </a:xfrm>
          <a:prstGeom prst="rect">
            <a:avLst/>
          </a:prstGeom>
          <a:noFill/>
          <a:ln w="28575">
            <a:solidFill>
              <a:srgbClr val="FF0000"/>
            </a:solidFill>
            <a:prstDash val="lg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w="28575">
                <a:solidFill>
                  <a:schemeClr val="tx1"/>
                </a:solidFill>
                <a:prstDash val="dash"/>
              </a:ln>
            </a:endParaRPr>
          </a:p>
        </p:txBody>
      </p:sp>
    </p:spTree>
    <p:extLst>
      <p:ext uri="{BB962C8B-B14F-4D97-AF65-F5344CB8AC3E}">
        <p14:creationId xmlns:p14="http://schemas.microsoft.com/office/powerpoint/2010/main" val="10804716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1+#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EB9F724E-4C02-83FB-FD78-11F5F026E01D}"/>
              </a:ext>
            </a:extLst>
          </p:cNvPr>
          <p:cNvPicPr>
            <a:picLocks noChangeAspect="1"/>
          </p:cNvPicPr>
          <p:nvPr/>
        </p:nvPicPr>
        <p:blipFill>
          <a:blip r:embed="rId3"/>
          <a:stretch>
            <a:fillRect/>
          </a:stretch>
        </p:blipFill>
        <p:spPr>
          <a:xfrm>
            <a:off x="-10870958" y="1219201"/>
            <a:ext cx="9596807" cy="4975122"/>
          </a:xfrm>
          <a:prstGeom prst="rect">
            <a:avLst/>
          </a:prstGeom>
        </p:spPr>
      </p:pic>
      <p:pic>
        <p:nvPicPr>
          <p:cNvPr id="9" name="Picture 8" hidden="1">
            <a:extLst>
              <a:ext uri="{FF2B5EF4-FFF2-40B4-BE49-F238E27FC236}">
                <a16:creationId xmlns:a16="http://schemas.microsoft.com/office/drawing/2014/main" id="{92EB3A2E-7A3A-7C3B-A27C-F8A06356BC18}"/>
              </a:ext>
            </a:extLst>
          </p:cNvPr>
          <p:cNvPicPr>
            <a:picLocks noChangeAspect="1"/>
          </p:cNvPicPr>
          <p:nvPr/>
        </p:nvPicPr>
        <p:blipFill>
          <a:blip r:embed="rId4"/>
          <a:stretch>
            <a:fillRect/>
          </a:stretch>
        </p:blipFill>
        <p:spPr>
          <a:xfrm>
            <a:off x="-9217899" y="1091678"/>
            <a:ext cx="7866630" cy="4841124"/>
          </a:xfrm>
          <a:prstGeom prst="rect">
            <a:avLst/>
          </a:prstGeom>
        </p:spPr>
      </p:pic>
      <p:sp>
        <p:nvSpPr>
          <p:cNvPr id="11" name="TextBox 10" hidden="1">
            <a:extLst>
              <a:ext uri="{FF2B5EF4-FFF2-40B4-BE49-F238E27FC236}">
                <a16:creationId xmlns:a16="http://schemas.microsoft.com/office/drawing/2014/main" id="{B951C355-C6FC-0C1B-FC67-6DDB22CCC945}"/>
              </a:ext>
            </a:extLst>
          </p:cNvPr>
          <p:cNvSpPr txBox="1"/>
          <p:nvPr/>
        </p:nvSpPr>
        <p:spPr>
          <a:xfrm>
            <a:off x="-3811747" y="3081353"/>
            <a:ext cx="3169436" cy="861774"/>
          </a:xfrm>
          <a:prstGeom prst="rect">
            <a:avLst/>
          </a:prstGeom>
          <a:noFill/>
        </p:spPr>
        <p:txBody>
          <a:bodyPr wrap="square" lIns="0" tIns="0" rIns="0" bIns="0" numCol="1" rtlCol="0">
            <a:spAutoFit/>
          </a:bodyPr>
          <a:lstStyle/>
          <a:p>
            <a:r>
              <a:rPr lang="de-DE" altLang="de-DE" sz="2800" spc="300" dirty="0"/>
              <a:t>From the Year</a:t>
            </a:r>
            <a:br>
              <a:rPr lang="de-DE" altLang="de-DE" sz="2800" spc="300" dirty="0"/>
            </a:br>
            <a:r>
              <a:rPr lang="de-DE" altLang="de-DE" sz="2800" spc="300" dirty="0"/>
              <a:t>2011 – 2022 </a:t>
            </a:r>
          </a:p>
        </p:txBody>
      </p:sp>
      <p:sp>
        <p:nvSpPr>
          <p:cNvPr id="3" name="TextBox 2">
            <a:extLst>
              <a:ext uri="{FF2B5EF4-FFF2-40B4-BE49-F238E27FC236}">
                <a16:creationId xmlns:a16="http://schemas.microsoft.com/office/drawing/2014/main" id="{DF54674C-190E-5C99-D18C-AA9B38299104}"/>
              </a:ext>
            </a:extLst>
          </p:cNvPr>
          <p:cNvSpPr txBox="1"/>
          <p:nvPr/>
        </p:nvSpPr>
        <p:spPr>
          <a:xfrm>
            <a:off x="-13537801" y="365170"/>
            <a:ext cx="8596529"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Relative Strength Index</a:t>
            </a:r>
          </a:p>
        </p:txBody>
      </p:sp>
      <p:sp>
        <p:nvSpPr>
          <p:cNvPr id="8" name="TextBox 7">
            <a:extLst>
              <a:ext uri="{FF2B5EF4-FFF2-40B4-BE49-F238E27FC236}">
                <a16:creationId xmlns:a16="http://schemas.microsoft.com/office/drawing/2014/main" id="{CAC65F4E-8014-5F2A-AA7B-2EE2C6F7B311}"/>
              </a:ext>
            </a:extLst>
          </p:cNvPr>
          <p:cNvSpPr txBox="1"/>
          <p:nvPr/>
        </p:nvSpPr>
        <p:spPr>
          <a:xfrm>
            <a:off x="-13132298" y="2237517"/>
            <a:ext cx="4981703" cy="1846659"/>
          </a:xfrm>
          <a:prstGeom prst="rect">
            <a:avLst/>
          </a:prstGeom>
          <a:noFill/>
        </p:spPr>
        <p:txBody>
          <a:bodyPr wrap="square" lIns="0" tIns="0" rIns="0" bIns="0" numCol="1" rtlCol="0">
            <a:spAutoFit/>
          </a:bodyPr>
          <a:lstStyle/>
          <a:p>
            <a:pPr algn="ctr"/>
            <a:r>
              <a:rPr lang="en-US" sz="2400" b="0" i="0" dirty="0">
                <a:effectLst/>
                <a:latin typeface="source-serif-pro"/>
              </a:rPr>
              <a:t>It is used to </a:t>
            </a:r>
            <a:r>
              <a:rPr lang="en-US" sz="2400" b="0" i="0" dirty="0" err="1">
                <a:effectLst/>
                <a:latin typeface="source-serif-pro"/>
              </a:rPr>
              <a:t>analyse</a:t>
            </a:r>
            <a:r>
              <a:rPr lang="en-US" sz="2400" b="0" i="0" dirty="0">
                <a:effectLst/>
                <a:latin typeface="source-serif-pro"/>
              </a:rPr>
              <a:t> the momentum of a stock. It compares the recent gains with the recent losses. It gives an indication on the oversold or overbought condition of a stock.</a:t>
            </a:r>
            <a:endParaRPr lang="de-DE" altLang="de-DE" sz="2400" dirty="0">
              <a:solidFill>
                <a:schemeClr val="tx1">
                  <a:alpha val="30000"/>
                </a:schemeClr>
              </a:solidFill>
            </a:endParaRPr>
          </a:p>
        </p:txBody>
      </p:sp>
      <p:pic>
        <p:nvPicPr>
          <p:cNvPr id="8196" name="Picture 4">
            <a:extLst>
              <a:ext uri="{FF2B5EF4-FFF2-40B4-BE49-F238E27FC236}">
                <a16:creationId xmlns:a16="http://schemas.microsoft.com/office/drawing/2014/main" id="{84B40900-E048-C282-B7C8-E6F49EA62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490" y="1119768"/>
            <a:ext cx="5410146" cy="28344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3974F38-2E91-9C53-C89E-277EC741235E}"/>
              </a:ext>
            </a:extLst>
          </p:cNvPr>
          <p:cNvSpPr txBox="1"/>
          <p:nvPr/>
        </p:nvSpPr>
        <p:spPr>
          <a:xfrm>
            <a:off x="-7756490" y="4587988"/>
            <a:ext cx="4981703" cy="1477328"/>
          </a:xfrm>
          <a:prstGeom prst="rect">
            <a:avLst/>
          </a:prstGeom>
          <a:noFill/>
        </p:spPr>
        <p:txBody>
          <a:bodyPr wrap="square" lIns="0" tIns="0" rIns="0" bIns="0" numCol="1" rtlCol="0">
            <a:spAutoFit/>
          </a:bodyPr>
          <a:lstStyle/>
          <a:p>
            <a:pPr marL="457200" indent="-457200" algn="ctr">
              <a:buAutoNum type="arabicPeriod"/>
            </a:pPr>
            <a:r>
              <a:rPr lang="de-DE" altLang="de-DE" sz="2400" dirty="0">
                <a:solidFill>
                  <a:schemeClr val="accent5">
                    <a:lumMod val="75000"/>
                  </a:schemeClr>
                </a:solidFill>
              </a:rPr>
              <a:t>If RSI &lt; 30 indicates a oversold condition – BUY Signal</a:t>
            </a:r>
          </a:p>
          <a:p>
            <a:pPr marL="457200" indent="-457200" algn="ctr">
              <a:buAutoNum type="arabicPeriod"/>
            </a:pPr>
            <a:r>
              <a:rPr lang="de-DE" altLang="de-DE" sz="2400" dirty="0">
                <a:solidFill>
                  <a:schemeClr val="accent5">
                    <a:lumMod val="75000"/>
                  </a:schemeClr>
                </a:solidFill>
              </a:rPr>
              <a:t>If RSI &gt; 70 indicates a overbought condition – SELL Signal</a:t>
            </a:r>
          </a:p>
        </p:txBody>
      </p:sp>
      <p:pic>
        <p:nvPicPr>
          <p:cNvPr id="22" name="Picture 21">
            <a:extLst>
              <a:ext uri="{FF2B5EF4-FFF2-40B4-BE49-F238E27FC236}">
                <a16:creationId xmlns:a16="http://schemas.microsoft.com/office/drawing/2014/main" id="{889F386A-34A6-37C0-84F9-2BE8AA2D8DE6}"/>
              </a:ext>
            </a:extLst>
          </p:cNvPr>
          <p:cNvPicPr>
            <a:picLocks noChangeAspect="1"/>
          </p:cNvPicPr>
          <p:nvPr/>
        </p:nvPicPr>
        <p:blipFill>
          <a:blip r:embed="rId6">
            <a:alphaModFix amt="50000"/>
          </a:blip>
          <a:stretch>
            <a:fillRect/>
          </a:stretch>
        </p:blipFill>
        <p:spPr>
          <a:xfrm>
            <a:off x="533288" y="834043"/>
            <a:ext cx="3264064" cy="1738181"/>
          </a:xfrm>
          <a:prstGeom prst="rect">
            <a:avLst/>
          </a:prstGeom>
        </p:spPr>
      </p:pic>
      <p:pic>
        <p:nvPicPr>
          <p:cNvPr id="5" name="Picture 4">
            <a:extLst>
              <a:ext uri="{FF2B5EF4-FFF2-40B4-BE49-F238E27FC236}">
                <a16:creationId xmlns:a16="http://schemas.microsoft.com/office/drawing/2014/main" id="{EC1BDCEC-1B34-023C-B9B1-E7466F18FCEA}"/>
              </a:ext>
            </a:extLst>
          </p:cNvPr>
          <p:cNvPicPr>
            <a:picLocks noChangeAspect="1"/>
          </p:cNvPicPr>
          <p:nvPr/>
        </p:nvPicPr>
        <p:blipFill>
          <a:blip r:embed="rId7">
            <a:alphaModFix amt="50000"/>
          </a:blip>
          <a:stretch>
            <a:fillRect/>
          </a:stretch>
        </p:blipFill>
        <p:spPr>
          <a:xfrm>
            <a:off x="533288" y="2984026"/>
            <a:ext cx="3404963" cy="1855955"/>
          </a:xfrm>
          <a:prstGeom prst="rect">
            <a:avLst/>
          </a:prstGeom>
        </p:spPr>
      </p:pic>
      <p:sp>
        <p:nvSpPr>
          <p:cNvPr id="7" name="TextBox 6">
            <a:extLst>
              <a:ext uri="{FF2B5EF4-FFF2-40B4-BE49-F238E27FC236}">
                <a16:creationId xmlns:a16="http://schemas.microsoft.com/office/drawing/2014/main" id="{36440FEC-77A9-CFBF-3579-AFE12F050883}"/>
              </a:ext>
            </a:extLst>
          </p:cNvPr>
          <p:cNvSpPr txBox="1"/>
          <p:nvPr/>
        </p:nvSpPr>
        <p:spPr>
          <a:xfrm>
            <a:off x="152400" y="417559"/>
            <a:ext cx="2248146" cy="369332"/>
          </a:xfrm>
          <a:prstGeom prst="rect">
            <a:avLst/>
          </a:prstGeom>
          <a:noFill/>
        </p:spPr>
        <p:txBody>
          <a:bodyPr wrap="square" lIns="0" tIns="0" rIns="0" bIns="0" numCol="1" rtlCol="0">
            <a:spAutoFit/>
          </a:bodyPr>
          <a:lstStyle/>
          <a:p>
            <a:pPr algn="ctr"/>
            <a:r>
              <a:rPr lang="de-DE" altLang="de-DE" sz="2400" dirty="0">
                <a:solidFill>
                  <a:srgbClr val="0070C0">
                    <a:alpha val="50000"/>
                  </a:srgbClr>
                </a:solidFill>
              </a:rPr>
              <a:t>Coal India</a:t>
            </a:r>
          </a:p>
        </p:txBody>
      </p:sp>
      <p:sp>
        <p:nvSpPr>
          <p:cNvPr id="23" name="TextBox 22">
            <a:extLst>
              <a:ext uri="{FF2B5EF4-FFF2-40B4-BE49-F238E27FC236}">
                <a16:creationId xmlns:a16="http://schemas.microsoft.com/office/drawing/2014/main" id="{32AB7BFE-CBE9-FF37-936B-1D0C78145542}"/>
              </a:ext>
            </a:extLst>
          </p:cNvPr>
          <p:cNvSpPr txBox="1"/>
          <p:nvPr/>
        </p:nvSpPr>
        <p:spPr>
          <a:xfrm>
            <a:off x="0" y="2619376"/>
            <a:ext cx="2248146" cy="369332"/>
          </a:xfrm>
          <a:prstGeom prst="rect">
            <a:avLst/>
          </a:prstGeom>
          <a:noFill/>
        </p:spPr>
        <p:txBody>
          <a:bodyPr wrap="square" lIns="0" tIns="0" rIns="0" bIns="0" numCol="1" rtlCol="0">
            <a:spAutoFit/>
          </a:bodyPr>
          <a:lstStyle/>
          <a:p>
            <a:pPr algn="ctr"/>
            <a:r>
              <a:rPr lang="de-DE" altLang="de-DE" sz="2400" b="1" dirty="0">
                <a:solidFill>
                  <a:srgbClr val="0070C0">
                    <a:alpha val="50000"/>
                  </a:srgbClr>
                </a:solidFill>
              </a:rPr>
              <a:t>HindalCo</a:t>
            </a:r>
          </a:p>
        </p:txBody>
      </p:sp>
      <p:pic>
        <p:nvPicPr>
          <p:cNvPr id="12" name="Picture 11">
            <a:extLst>
              <a:ext uri="{FF2B5EF4-FFF2-40B4-BE49-F238E27FC236}">
                <a16:creationId xmlns:a16="http://schemas.microsoft.com/office/drawing/2014/main" id="{3A3DA9B8-40F2-994C-BF6B-DE9BC35963AD}"/>
              </a:ext>
            </a:extLst>
          </p:cNvPr>
          <p:cNvPicPr>
            <a:picLocks noChangeAspect="1"/>
          </p:cNvPicPr>
          <p:nvPr/>
        </p:nvPicPr>
        <p:blipFill>
          <a:blip r:embed="rId8">
            <a:alphaModFix amt="50000"/>
          </a:blip>
          <a:stretch>
            <a:fillRect/>
          </a:stretch>
        </p:blipFill>
        <p:spPr>
          <a:xfrm>
            <a:off x="8310452" y="919168"/>
            <a:ext cx="3500812" cy="1922878"/>
          </a:xfrm>
          <a:prstGeom prst="rect">
            <a:avLst/>
          </a:prstGeom>
        </p:spPr>
      </p:pic>
      <p:sp>
        <p:nvSpPr>
          <p:cNvPr id="13" name="TextBox 12">
            <a:extLst>
              <a:ext uri="{FF2B5EF4-FFF2-40B4-BE49-F238E27FC236}">
                <a16:creationId xmlns:a16="http://schemas.microsoft.com/office/drawing/2014/main" id="{8C8E2D5E-1B7C-BFDE-55C5-55778582F11F}"/>
              </a:ext>
            </a:extLst>
          </p:cNvPr>
          <p:cNvSpPr txBox="1"/>
          <p:nvPr/>
        </p:nvSpPr>
        <p:spPr>
          <a:xfrm>
            <a:off x="7812712" y="536622"/>
            <a:ext cx="2248146" cy="369332"/>
          </a:xfrm>
          <a:prstGeom prst="rect">
            <a:avLst/>
          </a:prstGeom>
          <a:noFill/>
        </p:spPr>
        <p:txBody>
          <a:bodyPr wrap="square" lIns="0" tIns="0" rIns="0" bIns="0" numCol="1" rtlCol="0">
            <a:spAutoFit/>
          </a:bodyPr>
          <a:lstStyle/>
          <a:p>
            <a:pPr algn="ctr"/>
            <a:r>
              <a:rPr lang="de-DE" altLang="de-DE" sz="2400" b="1" dirty="0">
                <a:solidFill>
                  <a:srgbClr val="0070C0">
                    <a:alpha val="50000"/>
                  </a:srgbClr>
                </a:solidFill>
              </a:rPr>
              <a:t>JSW Steel</a:t>
            </a:r>
          </a:p>
        </p:txBody>
      </p:sp>
      <p:pic>
        <p:nvPicPr>
          <p:cNvPr id="10" name="Picture 9">
            <a:extLst>
              <a:ext uri="{FF2B5EF4-FFF2-40B4-BE49-F238E27FC236}">
                <a16:creationId xmlns:a16="http://schemas.microsoft.com/office/drawing/2014/main" id="{5CF23DFD-715E-ACCB-11FD-355882373949}"/>
              </a:ext>
            </a:extLst>
          </p:cNvPr>
          <p:cNvPicPr>
            <a:picLocks noChangeAspect="1"/>
          </p:cNvPicPr>
          <p:nvPr/>
        </p:nvPicPr>
        <p:blipFill>
          <a:blip r:embed="rId9">
            <a:alphaModFix amt="50000"/>
          </a:blip>
          <a:stretch>
            <a:fillRect/>
          </a:stretch>
        </p:blipFill>
        <p:spPr>
          <a:xfrm>
            <a:off x="8349931" y="3226887"/>
            <a:ext cx="3500812" cy="1922878"/>
          </a:xfrm>
          <a:prstGeom prst="rect">
            <a:avLst/>
          </a:prstGeom>
        </p:spPr>
      </p:pic>
      <p:sp>
        <p:nvSpPr>
          <p:cNvPr id="14" name="TextBox 13">
            <a:extLst>
              <a:ext uri="{FF2B5EF4-FFF2-40B4-BE49-F238E27FC236}">
                <a16:creationId xmlns:a16="http://schemas.microsoft.com/office/drawing/2014/main" id="{65BF1C82-A5A3-218B-E00B-3BBA8935417C}"/>
              </a:ext>
            </a:extLst>
          </p:cNvPr>
          <p:cNvSpPr txBox="1"/>
          <p:nvPr/>
        </p:nvSpPr>
        <p:spPr>
          <a:xfrm>
            <a:off x="7852191" y="2865676"/>
            <a:ext cx="2248146" cy="369332"/>
          </a:xfrm>
          <a:prstGeom prst="rect">
            <a:avLst/>
          </a:prstGeom>
          <a:noFill/>
        </p:spPr>
        <p:txBody>
          <a:bodyPr wrap="square" lIns="0" tIns="0" rIns="0" bIns="0" numCol="1" rtlCol="0">
            <a:spAutoFit/>
          </a:bodyPr>
          <a:lstStyle/>
          <a:p>
            <a:pPr algn="ctr"/>
            <a:r>
              <a:rPr lang="de-DE" altLang="de-DE" sz="2400" b="1" dirty="0">
                <a:solidFill>
                  <a:srgbClr val="0070C0">
                    <a:alpha val="50000"/>
                  </a:srgbClr>
                </a:solidFill>
              </a:rPr>
              <a:t>Tata Steel</a:t>
            </a:r>
          </a:p>
        </p:txBody>
      </p:sp>
      <p:pic>
        <p:nvPicPr>
          <p:cNvPr id="17" name="Picture 16">
            <a:extLst>
              <a:ext uri="{FF2B5EF4-FFF2-40B4-BE49-F238E27FC236}">
                <a16:creationId xmlns:a16="http://schemas.microsoft.com/office/drawing/2014/main" id="{790EDA87-117B-002C-8671-A49A3963412F}"/>
              </a:ext>
            </a:extLst>
          </p:cNvPr>
          <p:cNvPicPr>
            <a:picLocks noChangeAspect="1"/>
          </p:cNvPicPr>
          <p:nvPr/>
        </p:nvPicPr>
        <p:blipFill>
          <a:blip r:embed="rId10"/>
          <a:stretch>
            <a:fillRect/>
          </a:stretch>
        </p:blipFill>
        <p:spPr>
          <a:xfrm>
            <a:off x="961730" y="586236"/>
            <a:ext cx="10573183" cy="5854205"/>
          </a:xfrm>
          <a:prstGeom prst="rect">
            <a:avLst/>
          </a:prstGeom>
        </p:spPr>
      </p:pic>
      <p:sp>
        <p:nvSpPr>
          <p:cNvPr id="15" name="Rectangle 14">
            <a:extLst>
              <a:ext uri="{FF2B5EF4-FFF2-40B4-BE49-F238E27FC236}">
                <a16:creationId xmlns:a16="http://schemas.microsoft.com/office/drawing/2014/main" id="{1BCA85DA-8A60-129D-163E-294F9622D8CA}"/>
              </a:ext>
            </a:extLst>
          </p:cNvPr>
          <p:cNvSpPr/>
          <p:nvPr/>
        </p:nvSpPr>
        <p:spPr>
          <a:xfrm flipV="1">
            <a:off x="1117600" y="3513337"/>
            <a:ext cx="10208852" cy="440880"/>
          </a:xfrm>
          <a:prstGeom prst="rect">
            <a:avLst/>
          </a:prstGeom>
          <a:noFill/>
          <a:ln w="28575">
            <a:solidFill>
              <a:srgbClr val="FF0000"/>
            </a:solidFill>
            <a:prstDash val="lg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w="28575">
                <a:solidFill>
                  <a:schemeClr val="tx1"/>
                </a:solidFill>
                <a:prstDash val="dash"/>
              </a:ln>
            </a:endParaRPr>
          </a:p>
        </p:txBody>
      </p:sp>
      <p:sp>
        <p:nvSpPr>
          <p:cNvPr id="18" name="TextBox 17">
            <a:extLst>
              <a:ext uri="{FF2B5EF4-FFF2-40B4-BE49-F238E27FC236}">
                <a16:creationId xmlns:a16="http://schemas.microsoft.com/office/drawing/2014/main" id="{8E18C55B-D61F-D38E-B603-FEBEACE168F7}"/>
              </a:ext>
            </a:extLst>
          </p:cNvPr>
          <p:cNvSpPr txBox="1"/>
          <p:nvPr/>
        </p:nvSpPr>
        <p:spPr>
          <a:xfrm>
            <a:off x="725022" y="660223"/>
            <a:ext cx="2248146" cy="369332"/>
          </a:xfrm>
          <a:prstGeom prst="rect">
            <a:avLst/>
          </a:prstGeom>
          <a:noFill/>
        </p:spPr>
        <p:txBody>
          <a:bodyPr wrap="square" lIns="0" tIns="0" rIns="0" bIns="0" numCol="1" rtlCol="0">
            <a:spAutoFit/>
          </a:bodyPr>
          <a:lstStyle/>
          <a:p>
            <a:pPr algn="ctr"/>
            <a:r>
              <a:rPr lang="de-DE" altLang="de-DE" sz="2400" b="1" dirty="0">
                <a:solidFill>
                  <a:srgbClr val="0070C0"/>
                </a:solidFill>
              </a:rPr>
              <a:t>Vedanta</a:t>
            </a:r>
          </a:p>
        </p:txBody>
      </p:sp>
    </p:spTree>
    <p:extLst>
      <p:ext uri="{BB962C8B-B14F-4D97-AF65-F5344CB8AC3E}">
        <p14:creationId xmlns:p14="http://schemas.microsoft.com/office/powerpoint/2010/main" val="2174501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1+#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1+#ppt_w/2"/>
                                          </p:val>
                                        </p:tav>
                                        <p:tav tm="100000">
                                          <p:val>
                                            <p:strVal val="#ppt_x"/>
                                          </p:val>
                                        </p:tav>
                                      </p:tavLst>
                                    </p:anim>
                                    <p:anim calcmode="lin" valueType="num">
                                      <p:cBhvr additive="base">
                                        <p:cTn id="12" dur="10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1+#ppt_w/2"/>
                                          </p:val>
                                        </p:tav>
                                        <p:tav tm="100000">
                                          <p:val>
                                            <p:strVal val="#ppt_x"/>
                                          </p:val>
                                        </p:tav>
                                      </p:tavLst>
                                    </p:anim>
                                    <p:anim calcmode="lin" valueType="num">
                                      <p:cBhvr additive="base">
                                        <p:cTn id="16" dur="10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1+#ppt_w/2"/>
                                          </p:val>
                                        </p:tav>
                                        <p:tav tm="100000">
                                          <p:val>
                                            <p:strVal val="#ppt_x"/>
                                          </p:val>
                                        </p:tav>
                                      </p:tavLst>
                                    </p:anim>
                                    <p:anim calcmode="lin" valueType="num">
                                      <p:cBhvr additive="base">
                                        <p:cTn id="20"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9C0C2B6-9D9E-BC22-4206-D363EBE9486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hidden="1">
            <a:extLst>
              <a:ext uri="{FF2B5EF4-FFF2-40B4-BE49-F238E27FC236}">
                <a16:creationId xmlns:a16="http://schemas.microsoft.com/office/drawing/2014/main" id="{EB9F724E-4C02-83FB-FD78-11F5F026E01D}"/>
              </a:ext>
            </a:extLst>
          </p:cNvPr>
          <p:cNvPicPr>
            <a:picLocks noChangeAspect="1"/>
          </p:cNvPicPr>
          <p:nvPr/>
        </p:nvPicPr>
        <p:blipFill>
          <a:blip r:embed="rId3"/>
          <a:stretch>
            <a:fillRect/>
          </a:stretch>
        </p:blipFill>
        <p:spPr>
          <a:xfrm>
            <a:off x="-10870958" y="1219201"/>
            <a:ext cx="9596807" cy="4975122"/>
          </a:xfrm>
          <a:prstGeom prst="rect">
            <a:avLst/>
          </a:prstGeom>
        </p:spPr>
      </p:pic>
      <p:pic>
        <p:nvPicPr>
          <p:cNvPr id="9" name="Picture 8" hidden="1">
            <a:extLst>
              <a:ext uri="{FF2B5EF4-FFF2-40B4-BE49-F238E27FC236}">
                <a16:creationId xmlns:a16="http://schemas.microsoft.com/office/drawing/2014/main" id="{92EB3A2E-7A3A-7C3B-A27C-F8A06356BC18}"/>
              </a:ext>
            </a:extLst>
          </p:cNvPr>
          <p:cNvPicPr>
            <a:picLocks noChangeAspect="1"/>
          </p:cNvPicPr>
          <p:nvPr/>
        </p:nvPicPr>
        <p:blipFill>
          <a:blip r:embed="rId4"/>
          <a:stretch>
            <a:fillRect/>
          </a:stretch>
        </p:blipFill>
        <p:spPr>
          <a:xfrm>
            <a:off x="-9217899" y="1091678"/>
            <a:ext cx="7866630" cy="4841124"/>
          </a:xfrm>
          <a:prstGeom prst="rect">
            <a:avLst/>
          </a:prstGeom>
        </p:spPr>
      </p:pic>
      <p:sp>
        <p:nvSpPr>
          <p:cNvPr id="11" name="TextBox 10" hidden="1">
            <a:extLst>
              <a:ext uri="{FF2B5EF4-FFF2-40B4-BE49-F238E27FC236}">
                <a16:creationId xmlns:a16="http://schemas.microsoft.com/office/drawing/2014/main" id="{B951C355-C6FC-0C1B-FC67-6DDB22CCC945}"/>
              </a:ext>
            </a:extLst>
          </p:cNvPr>
          <p:cNvSpPr txBox="1"/>
          <p:nvPr/>
        </p:nvSpPr>
        <p:spPr>
          <a:xfrm>
            <a:off x="-3811747" y="3081353"/>
            <a:ext cx="3169436" cy="861774"/>
          </a:xfrm>
          <a:prstGeom prst="rect">
            <a:avLst/>
          </a:prstGeom>
          <a:noFill/>
        </p:spPr>
        <p:txBody>
          <a:bodyPr wrap="square" lIns="0" tIns="0" rIns="0" bIns="0" numCol="1" rtlCol="0">
            <a:spAutoFit/>
          </a:bodyPr>
          <a:lstStyle/>
          <a:p>
            <a:r>
              <a:rPr lang="de-DE" altLang="de-DE" sz="2800" spc="300" dirty="0"/>
              <a:t>From the Year</a:t>
            </a:r>
            <a:br>
              <a:rPr lang="de-DE" altLang="de-DE" sz="2800" spc="300" dirty="0"/>
            </a:br>
            <a:r>
              <a:rPr lang="de-DE" altLang="de-DE" sz="2800" spc="300" dirty="0"/>
              <a:t>2011 – 2022 </a:t>
            </a:r>
          </a:p>
        </p:txBody>
      </p:sp>
      <p:sp>
        <p:nvSpPr>
          <p:cNvPr id="3" name="TextBox 2">
            <a:extLst>
              <a:ext uri="{FF2B5EF4-FFF2-40B4-BE49-F238E27FC236}">
                <a16:creationId xmlns:a16="http://schemas.microsoft.com/office/drawing/2014/main" id="{DF54674C-190E-5C99-D18C-AA9B38299104}"/>
              </a:ext>
            </a:extLst>
          </p:cNvPr>
          <p:cNvSpPr txBox="1"/>
          <p:nvPr/>
        </p:nvSpPr>
        <p:spPr>
          <a:xfrm>
            <a:off x="-13537801" y="365170"/>
            <a:ext cx="8596529"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Relative Strength Index</a:t>
            </a:r>
          </a:p>
        </p:txBody>
      </p:sp>
      <p:sp>
        <p:nvSpPr>
          <p:cNvPr id="8" name="TextBox 7">
            <a:extLst>
              <a:ext uri="{FF2B5EF4-FFF2-40B4-BE49-F238E27FC236}">
                <a16:creationId xmlns:a16="http://schemas.microsoft.com/office/drawing/2014/main" id="{CAC65F4E-8014-5F2A-AA7B-2EE2C6F7B311}"/>
              </a:ext>
            </a:extLst>
          </p:cNvPr>
          <p:cNvSpPr txBox="1"/>
          <p:nvPr/>
        </p:nvSpPr>
        <p:spPr>
          <a:xfrm>
            <a:off x="-13132298" y="2237517"/>
            <a:ext cx="4981703" cy="1846659"/>
          </a:xfrm>
          <a:prstGeom prst="rect">
            <a:avLst/>
          </a:prstGeom>
          <a:noFill/>
        </p:spPr>
        <p:txBody>
          <a:bodyPr wrap="square" lIns="0" tIns="0" rIns="0" bIns="0" numCol="1" rtlCol="0">
            <a:spAutoFit/>
          </a:bodyPr>
          <a:lstStyle/>
          <a:p>
            <a:pPr algn="ctr"/>
            <a:r>
              <a:rPr lang="en-US" sz="2400" b="0" i="0" dirty="0">
                <a:effectLst/>
                <a:latin typeface="source-serif-pro"/>
              </a:rPr>
              <a:t>It is used to </a:t>
            </a:r>
            <a:r>
              <a:rPr lang="en-US" sz="2400" b="0" i="0" dirty="0" err="1">
                <a:effectLst/>
                <a:latin typeface="source-serif-pro"/>
              </a:rPr>
              <a:t>analyse</a:t>
            </a:r>
            <a:r>
              <a:rPr lang="en-US" sz="2400" b="0" i="0" dirty="0">
                <a:effectLst/>
                <a:latin typeface="source-serif-pro"/>
              </a:rPr>
              <a:t> the momentum of a stock. It compares the recent gains with the recent losses. It gives an indication on the oversold or overbought condition of a stock.</a:t>
            </a:r>
            <a:endParaRPr lang="de-DE" altLang="de-DE" sz="2400" dirty="0">
              <a:solidFill>
                <a:schemeClr val="tx1">
                  <a:alpha val="30000"/>
                </a:schemeClr>
              </a:solidFill>
            </a:endParaRPr>
          </a:p>
        </p:txBody>
      </p:sp>
      <p:pic>
        <p:nvPicPr>
          <p:cNvPr id="8196" name="Picture 4">
            <a:extLst>
              <a:ext uri="{FF2B5EF4-FFF2-40B4-BE49-F238E27FC236}">
                <a16:creationId xmlns:a16="http://schemas.microsoft.com/office/drawing/2014/main" id="{84B40900-E048-C282-B7C8-E6F49EA62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6490" y="1119768"/>
            <a:ext cx="5410146" cy="28344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3974F38-2E91-9C53-C89E-277EC741235E}"/>
              </a:ext>
            </a:extLst>
          </p:cNvPr>
          <p:cNvSpPr txBox="1"/>
          <p:nvPr/>
        </p:nvSpPr>
        <p:spPr>
          <a:xfrm>
            <a:off x="-7756490" y="4587988"/>
            <a:ext cx="4981703" cy="1477328"/>
          </a:xfrm>
          <a:prstGeom prst="rect">
            <a:avLst/>
          </a:prstGeom>
          <a:noFill/>
        </p:spPr>
        <p:txBody>
          <a:bodyPr wrap="square" lIns="0" tIns="0" rIns="0" bIns="0" numCol="1" rtlCol="0">
            <a:spAutoFit/>
          </a:bodyPr>
          <a:lstStyle/>
          <a:p>
            <a:pPr marL="457200" indent="-457200" algn="ctr">
              <a:buAutoNum type="arabicPeriod"/>
            </a:pPr>
            <a:r>
              <a:rPr lang="de-DE" altLang="de-DE" sz="2400" dirty="0">
                <a:solidFill>
                  <a:schemeClr val="accent5">
                    <a:lumMod val="75000"/>
                  </a:schemeClr>
                </a:solidFill>
              </a:rPr>
              <a:t>If RSI &lt; 30 indicates a oversold condition – BUY Signal</a:t>
            </a:r>
          </a:p>
          <a:p>
            <a:pPr marL="457200" indent="-457200" algn="ctr">
              <a:buAutoNum type="arabicPeriod"/>
            </a:pPr>
            <a:r>
              <a:rPr lang="de-DE" altLang="de-DE" sz="2400" dirty="0">
                <a:solidFill>
                  <a:schemeClr val="accent5">
                    <a:lumMod val="75000"/>
                  </a:schemeClr>
                </a:solidFill>
              </a:rPr>
              <a:t>If RSI &gt; 70 indicates a overbought condition – SELL Signal</a:t>
            </a:r>
          </a:p>
        </p:txBody>
      </p:sp>
      <p:pic>
        <p:nvPicPr>
          <p:cNvPr id="22" name="Picture 21">
            <a:extLst>
              <a:ext uri="{FF2B5EF4-FFF2-40B4-BE49-F238E27FC236}">
                <a16:creationId xmlns:a16="http://schemas.microsoft.com/office/drawing/2014/main" id="{889F386A-34A6-37C0-84F9-2BE8AA2D8DE6}"/>
              </a:ext>
            </a:extLst>
          </p:cNvPr>
          <p:cNvPicPr>
            <a:picLocks noChangeAspect="1"/>
          </p:cNvPicPr>
          <p:nvPr/>
        </p:nvPicPr>
        <p:blipFill>
          <a:blip r:embed="rId6">
            <a:alphaModFix amt="50000"/>
          </a:blip>
          <a:stretch>
            <a:fillRect/>
          </a:stretch>
        </p:blipFill>
        <p:spPr>
          <a:xfrm>
            <a:off x="403285" y="499336"/>
            <a:ext cx="3264064" cy="1738181"/>
          </a:xfrm>
          <a:prstGeom prst="rect">
            <a:avLst/>
          </a:prstGeom>
        </p:spPr>
      </p:pic>
      <p:pic>
        <p:nvPicPr>
          <p:cNvPr id="5" name="Picture 4">
            <a:extLst>
              <a:ext uri="{FF2B5EF4-FFF2-40B4-BE49-F238E27FC236}">
                <a16:creationId xmlns:a16="http://schemas.microsoft.com/office/drawing/2014/main" id="{EC1BDCEC-1B34-023C-B9B1-E7466F18FCEA}"/>
              </a:ext>
            </a:extLst>
          </p:cNvPr>
          <p:cNvPicPr>
            <a:picLocks noChangeAspect="1"/>
          </p:cNvPicPr>
          <p:nvPr/>
        </p:nvPicPr>
        <p:blipFill>
          <a:blip r:embed="rId7">
            <a:alphaModFix amt="50000"/>
          </a:blip>
          <a:stretch>
            <a:fillRect/>
          </a:stretch>
        </p:blipFill>
        <p:spPr>
          <a:xfrm>
            <a:off x="403285" y="2649319"/>
            <a:ext cx="3404963" cy="1855955"/>
          </a:xfrm>
          <a:prstGeom prst="rect">
            <a:avLst/>
          </a:prstGeom>
        </p:spPr>
      </p:pic>
      <p:sp>
        <p:nvSpPr>
          <p:cNvPr id="7" name="TextBox 6">
            <a:extLst>
              <a:ext uri="{FF2B5EF4-FFF2-40B4-BE49-F238E27FC236}">
                <a16:creationId xmlns:a16="http://schemas.microsoft.com/office/drawing/2014/main" id="{36440FEC-77A9-CFBF-3579-AFE12F050883}"/>
              </a:ext>
            </a:extLst>
          </p:cNvPr>
          <p:cNvSpPr txBox="1"/>
          <p:nvPr/>
        </p:nvSpPr>
        <p:spPr>
          <a:xfrm>
            <a:off x="22397" y="82852"/>
            <a:ext cx="2248146" cy="369332"/>
          </a:xfrm>
          <a:prstGeom prst="rect">
            <a:avLst/>
          </a:prstGeom>
          <a:noFill/>
        </p:spPr>
        <p:txBody>
          <a:bodyPr wrap="square" lIns="0" tIns="0" rIns="0" bIns="0" numCol="1" rtlCol="0">
            <a:spAutoFit/>
          </a:bodyPr>
          <a:lstStyle/>
          <a:p>
            <a:pPr algn="ctr"/>
            <a:r>
              <a:rPr lang="de-DE" altLang="de-DE" sz="2400" dirty="0">
                <a:solidFill>
                  <a:srgbClr val="0070C0">
                    <a:alpha val="50000"/>
                  </a:srgbClr>
                </a:solidFill>
              </a:rPr>
              <a:t>Coal India</a:t>
            </a:r>
          </a:p>
        </p:txBody>
      </p:sp>
      <p:sp>
        <p:nvSpPr>
          <p:cNvPr id="23" name="TextBox 22">
            <a:extLst>
              <a:ext uri="{FF2B5EF4-FFF2-40B4-BE49-F238E27FC236}">
                <a16:creationId xmlns:a16="http://schemas.microsoft.com/office/drawing/2014/main" id="{32AB7BFE-CBE9-FF37-936B-1D0C78145542}"/>
              </a:ext>
            </a:extLst>
          </p:cNvPr>
          <p:cNvSpPr txBox="1"/>
          <p:nvPr/>
        </p:nvSpPr>
        <p:spPr>
          <a:xfrm>
            <a:off x="-130003" y="2284669"/>
            <a:ext cx="2248146" cy="369332"/>
          </a:xfrm>
          <a:prstGeom prst="rect">
            <a:avLst/>
          </a:prstGeom>
          <a:noFill/>
        </p:spPr>
        <p:txBody>
          <a:bodyPr wrap="square" lIns="0" tIns="0" rIns="0" bIns="0" numCol="1" rtlCol="0">
            <a:spAutoFit/>
          </a:bodyPr>
          <a:lstStyle/>
          <a:p>
            <a:pPr algn="ctr"/>
            <a:r>
              <a:rPr lang="de-DE" altLang="de-DE" sz="2400" b="1" dirty="0">
                <a:solidFill>
                  <a:srgbClr val="0070C0">
                    <a:alpha val="50000"/>
                  </a:srgbClr>
                </a:solidFill>
              </a:rPr>
              <a:t>HindalCo</a:t>
            </a:r>
          </a:p>
        </p:txBody>
      </p:sp>
      <p:pic>
        <p:nvPicPr>
          <p:cNvPr id="12" name="Picture 11">
            <a:extLst>
              <a:ext uri="{FF2B5EF4-FFF2-40B4-BE49-F238E27FC236}">
                <a16:creationId xmlns:a16="http://schemas.microsoft.com/office/drawing/2014/main" id="{3A3DA9B8-40F2-994C-BF6B-DE9BC35963AD}"/>
              </a:ext>
            </a:extLst>
          </p:cNvPr>
          <p:cNvPicPr>
            <a:picLocks noChangeAspect="1"/>
          </p:cNvPicPr>
          <p:nvPr/>
        </p:nvPicPr>
        <p:blipFill>
          <a:blip r:embed="rId8">
            <a:alphaModFix amt="50000"/>
          </a:blip>
          <a:stretch>
            <a:fillRect/>
          </a:stretch>
        </p:blipFill>
        <p:spPr>
          <a:xfrm>
            <a:off x="8310452" y="919168"/>
            <a:ext cx="3500812" cy="1922878"/>
          </a:xfrm>
          <a:prstGeom prst="rect">
            <a:avLst/>
          </a:prstGeom>
        </p:spPr>
      </p:pic>
      <p:sp>
        <p:nvSpPr>
          <p:cNvPr id="13" name="TextBox 12">
            <a:extLst>
              <a:ext uri="{FF2B5EF4-FFF2-40B4-BE49-F238E27FC236}">
                <a16:creationId xmlns:a16="http://schemas.microsoft.com/office/drawing/2014/main" id="{8C8E2D5E-1B7C-BFDE-55C5-55778582F11F}"/>
              </a:ext>
            </a:extLst>
          </p:cNvPr>
          <p:cNvSpPr txBox="1"/>
          <p:nvPr/>
        </p:nvSpPr>
        <p:spPr>
          <a:xfrm>
            <a:off x="7812712" y="536622"/>
            <a:ext cx="2248146" cy="369332"/>
          </a:xfrm>
          <a:prstGeom prst="rect">
            <a:avLst/>
          </a:prstGeom>
          <a:noFill/>
        </p:spPr>
        <p:txBody>
          <a:bodyPr wrap="square" lIns="0" tIns="0" rIns="0" bIns="0" numCol="1" rtlCol="0">
            <a:spAutoFit/>
          </a:bodyPr>
          <a:lstStyle/>
          <a:p>
            <a:pPr algn="ctr"/>
            <a:r>
              <a:rPr lang="de-DE" altLang="de-DE" sz="2400" b="1" dirty="0">
                <a:solidFill>
                  <a:srgbClr val="0070C0">
                    <a:alpha val="50000"/>
                  </a:srgbClr>
                </a:solidFill>
              </a:rPr>
              <a:t>JSW Steel</a:t>
            </a:r>
          </a:p>
        </p:txBody>
      </p:sp>
      <p:pic>
        <p:nvPicPr>
          <p:cNvPr id="10" name="Picture 9">
            <a:extLst>
              <a:ext uri="{FF2B5EF4-FFF2-40B4-BE49-F238E27FC236}">
                <a16:creationId xmlns:a16="http://schemas.microsoft.com/office/drawing/2014/main" id="{5CF23DFD-715E-ACCB-11FD-355882373949}"/>
              </a:ext>
            </a:extLst>
          </p:cNvPr>
          <p:cNvPicPr>
            <a:picLocks noChangeAspect="1"/>
          </p:cNvPicPr>
          <p:nvPr/>
        </p:nvPicPr>
        <p:blipFill>
          <a:blip r:embed="rId9">
            <a:alphaModFix amt="50000"/>
          </a:blip>
          <a:stretch>
            <a:fillRect/>
          </a:stretch>
        </p:blipFill>
        <p:spPr>
          <a:xfrm>
            <a:off x="8349931" y="3226887"/>
            <a:ext cx="3500812" cy="1922878"/>
          </a:xfrm>
          <a:prstGeom prst="rect">
            <a:avLst/>
          </a:prstGeom>
        </p:spPr>
      </p:pic>
      <p:sp>
        <p:nvSpPr>
          <p:cNvPr id="14" name="TextBox 13">
            <a:extLst>
              <a:ext uri="{FF2B5EF4-FFF2-40B4-BE49-F238E27FC236}">
                <a16:creationId xmlns:a16="http://schemas.microsoft.com/office/drawing/2014/main" id="{65BF1C82-A5A3-218B-E00B-3BBA8935417C}"/>
              </a:ext>
            </a:extLst>
          </p:cNvPr>
          <p:cNvSpPr txBox="1"/>
          <p:nvPr/>
        </p:nvSpPr>
        <p:spPr>
          <a:xfrm>
            <a:off x="7852191" y="2865676"/>
            <a:ext cx="2248146" cy="369332"/>
          </a:xfrm>
          <a:prstGeom prst="rect">
            <a:avLst/>
          </a:prstGeom>
          <a:noFill/>
        </p:spPr>
        <p:txBody>
          <a:bodyPr wrap="square" lIns="0" tIns="0" rIns="0" bIns="0" numCol="1" rtlCol="0">
            <a:spAutoFit/>
          </a:bodyPr>
          <a:lstStyle/>
          <a:p>
            <a:pPr algn="ctr"/>
            <a:r>
              <a:rPr lang="de-DE" altLang="de-DE" sz="2400" b="1" dirty="0">
                <a:solidFill>
                  <a:srgbClr val="0070C0">
                    <a:alpha val="50000"/>
                  </a:srgbClr>
                </a:solidFill>
              </a:rPr>
              <a:t>Tata Steel</a:t>
            </a:r>
          </a:p>
        </p:txBody>
      </p:sp>
      <p:pic>
        <p:nvPicPr>
          <p:cNvPr id="17" name="Picture 16">
            <a:extLst>
              <a:ext uri="{FF2B5EF4-FFF2-40B4-BE49-F238E27FC236}">
                <a16:creationId xmlns:a16="http://schemas.microsoft.com/office/drawing/2014/main" id="{790EDA87-117B-002C-8671-A49A3963412F}"/>
              </a:ext>
            </a:extLst>
          </p:cNvPr>
          <p:cNvPicPr>
            <a:picLocks noChangeAspect="1"/>
          </p:cNvPicPr>
          <p:nvPr/>
        </p:nvPicPr>
        <p:blipFill>
          <a:blip r:embed="rId10">
            <a:alphaModFix amt="50000"/>
          </a:blip>
          <a:stretch>
            <a:fillRect/>
          </a:stretch>
        </p:blipFill>
        <p:spPr>
          <a:xfrm>
            <a:off x="437107" y="4937627"/>
            <a:ext cx="3404963" cy="1885274"/>
          </a:xfrm>
          <a:prstGeom prst="rect">
            <a:avLst/>
          </a:prstGeom>
        </p:spPr>
      </p:pic>
      <p:sp>
        <p:nvSpPr>
          <p:cNvPr id="18" name="TextBox 17">
            <a:extLst>
              <a:ext uri="{FF2B5EF4-FFF2-40B4-BE49-F238E27FC236}">
                <a16:creationId xmlns:a16="http://schemas.microsoft.com/office/drawing/2014/main" id="{8E18C55B-D61F-D38E-B603-FEBEACE168F7}"/>
              </a:ext>
            </a:extLst>
          </p:cNvPr>
          <p:cNvSpPr txBox="1"/>
          <p:nvPr/>
        </p:nvSpPr>
        <p:spPr>
          <a:xfrm>
            <a:off x="-149755" y="4553785"/>
            <a:ext cx="2248146" cy="369332"/>
          </a:xfrm>
          <a:prstGeom prst="rect">
            <a:avLst/>
          </a:prstGeom>
          <a:noFill/>
        </p:spPr>
        <p:txBody>
          <a:bodyPr wrap="square" lIns="0" tIns="0" rIns="0" bIns="0" numCol="1" rtlCol="0">
            <a:spAutoFit/>
          </a:bodyPr>
          <a:lstStyle/>
          <a:p>
            <a:pPr algn="ctr"/>
            <a:r>
              <a:rPr lang="de-DE" altLang="de-DE" sz="2400" b="1" dirty="0">
                <a:solidFill>
                  <a:srgbClr val="0070C0">
                    <a:alpha val="50000"/>
                  </a:srgbClr>
                </a:solidFill>
              </a:rPr>
              <a:t>Vedanta</a:t>
            </a:r>
          </a:p>
        </p:txBody>
      </p:sp>
      <p:sp>
        <p:nvSpPr>
          <p:cNvPr id="4" name="TextBox 3">
            <a:extLst>
              <a:ext uri="{FF2B5EF4-FFF2-40B4-BE49-F238E27FC236}">
                <a16:creationId xmlns:a16="http://schemas.microsoft.com/office/drawing/2014/main" id="{43261209-BCA5-1382-B279-04CCF866EFB9}"/>
              </a:ext>
            </a:extLst>
          </p:cNvPr>
          <p:cNvSpPr txBox="1"/>
          <p:nvPr/>
        </p:nvSpPr>
        <p:spPr>
          <a:xfrm>
            <a:off x="4088238" y="1407167"/>
            <a:ext cx="3169436" cy="430887"/>
          </a:xfrm>
          <a:prstGeom prst="rect">
            <a:avLst/>
          </a:prstGeom>
          <a:noFill/>
        </p:spPr>
        <p:txBody>
          <a:bodyPr wrap="square" lIns="0" tIns="0" rIns="0" bIns="0" numCol="1" rtlCol="0">
            <a:spAutoFit/>
          </a:bodyPr>
          <a:lstStyle/>
          <a:p>
            <a:r>
              <a:rPr lang="de-DE" altLang="de-DE" sz="2800" spc="300" dirty="0"/>
              <a:t>Insight</a:t>
            </a:r>
          </a:p>
        </p:txBody>
      </p:sp>
      <p:graphicFrame>
        <p:nvGraphicFramePr>
          <p:cNvPr id="19" name="Table 11">
            <a:extLst>
              <a:ext uri="{FF2B5EF4-FFF2-40B4-BE49-F238E27FC236}">
                <a16:creationId xmlns:a16="http://schemas.microsoft.com/office/drawing/2014/main" id="{1E8DD9BE-D1C3-D263-F39A-11919DE5911C}"/>
              </a:ext>
            </a:extLst>
          </p:cNvPr>
          <p:cNvGraphicFramePr>
            <a:graphicFrameLocks noGrp="1"/>
          </p:cNvGraphicFramePr>
          <p:nvPr>
            <p:extLst>
              <p:ext uri="{D42A27DB-BD31-4B8C-83A1-F6EECF244321}">
                <p14:modId xmlns:p14="http://schemas.microsoft.com/office/powerpoint/2010/main" val="1283121722"/>
              </p:ext>
            </p:extLst>
          </p:nvPr>
        </p:nvGraphicFramePr>
        <p:xfrm>
          <a:off x="3905196" y="2041587"/>
          <a:ext cx="4303836" cy="2742288"/>
        </p:xfrm>
        <a:graphic>
          <a:graphicData uri="http://schemas.openxmlformats.org/drawingml/2006/table">
            <a:tbl>
              <a:tblPr firstRow="1" bandRow="1">
                <a:tableStyleId>{D27102A9-8310-4765-A935-A1911B00CA55}</a:tableStyleId>
              </a:tblPr>
              <a:tblGrid>
                <a:gridCol w="1542570">
                  <a:extLst>
                    <a:ext uri="{9D8B030D-6E8A-4147-A177-3AD203B41FA5}">
                      <a16:colId xmlns:a16="http://schemas.microsoft.com/office/drawing/2014/main" val="604284307"/>
                    </a:ext>
                  </a:extLst>
                </a:gridCol>
                <a:gridCol w="1542570">
                  <a:extLst>
                    <a:ext uri="{9D8B030D-6E8A-4147-A177-3AD203B41FA5}">
                      <a16:colId xmlns:a16="http://schemas.microsoft.com/office/drawing/2014/main" val="1327427618"/>
                    </a:ext>
                  </a:extLst>
                </a:gridCol>
                <a:gridCol w="1218696">
                  <a:extLst>
                    <a:ext uri="{9D8B030D-6E8A-4147-A177-3AD203B41FA5}">
                      <a16:colId xmlns:a16="http://schemas.microsoft.com/office/drawing/2014/main" val="3282949501"/>
                    </a:ext>
                  </a:extLst>
                </a:gridCol>
              </a:tblGrid>
              <a:tr h="457048">
                <a:tc>
                  <a:txBody>
                    <a:bodyPr/>
                    <a:lstStyle/>
                    <a:p>
                      <a:pPr algn="ctr"/>
                      <a:r>
                        <a:rPr lang="en-IN" dirty="0"/>
                        <a:t>Company</a:t>
                      </a:r>
                    </a:p>
                  </a:txBody>
                  <a:tcPr/>
                </a:tc>
                <a:tc>
                  <a:txBody>
                    <a:bodyPr/>
                    <a:lstStyle/>
                    <a:p>
                      <a:pPr algn="ctr"/>
                      <a:r>
                        <a:rPr lang="en-IN" dirty="0"/>
                        <a:t>Date</a:t>
                      </a:r>
                    </a:p>
                  </a:txBody>
                  <a:tcPr/>
                </a:tc>
                <a:tc>
                  <a:txBody>
                    <a:bodyPr/>
                    <a:lstStyle/>
                    <a:p>
                      <a:pPr algn="ctr"/>
                      <a:r>
                        <a:rPr lang="en-IN" dirty="0"/>
                        <a:t>BUY/SELL </a:t>
                      </a:r>
                    </a:p>
                  </a:txBody>
                  <a:tcPr/>
                </a:tc>
                <a:extLst>
                  <a:ext uri="{0D108BD9-81ED-4DB2-BD59-A6C34878D82A}">
                    <a16:rowId xmlns:a16="http://schemas.microsoft.com/office/drawing/2014/main" val="2800698529"/>
                  </a:ext>
                </a:extLst>
              </a:tr>
              <a:tr h="457048">
                <a:tc>
                  <a:txBody>
                    <a:bodyPr/>
                    <a:lstStyle/>
                    <a:p>
                      <a:pPr algn="ctr"/>
                      <a:r>
                        <a:rPr lang="en-IN" dirty="0"/>
                        <a:t>Coal India</a:t>
                      </a:r>
                    </a:p>
                  </a:txBody>
                  <a:tcPr/>
                </a:tc>
                <a:tc>
                  <a:txBody>
                    <a:bodyPr/>
                    <a:lstStyle/>
                    <a:p>
                      <a:pPr algn="ctr"/>
                      <a:r>
                        <a:rPr lang="en-IN" dirty="0"/>
                        <a:t>2022-12-23</a:t>
                      </a:r>
                    </a:p>
                  </a:txBody>
                  <a:tcPr/>
                </a:tc>
                <a:tc>
                  <a:txBody>
                    <a:bodyPr/>
                    <a:lstStyle/>
                    <a:p>
                      <a:pPr algn="ctr"/>
                      <a:r>
                        <a:rPr lang="en-IN" dirty="0"/>
                        <a:t>BUY</a:t>
                      </a:r>
                    </a:p>
                  </a:txBody>
                  <a:tcPr/>
                </a:tc>
                <a:extLst>
                  <a:ext uri="{0D108BD9-81ED-4DB2-BD59-A6C34878D82A}">
                    <a16:rowId xmlns:a16="http://schemas.microsoft.com/office/drawing/2014/main" val="2677851841"/>
                  </a:ext>
                </a:extLst>
              </a:tr>
              <a:tr h="457048">
                <a:tc>
                  <a:txBody>
                    <a:bodyPr/>
                    <a:lstStyle/>
                    <a:p>
                      <a:pPr algn="ctr"/>
                      <a:r>
                        <a:rPr lang="en-IN" dirty="0" err="1"/>
                        <a:t>HindalCo</a:t>
                      </a:r>
                      <a:endParaRPr lang="en-IN" dirty="0"/>
                    </a:p>
                  </a:txBody>
                  <a:tcPr/>
                </a:tc>
                <a:tc>
                  <a:txBody>
                    <a:bodyPr/>
                    <a:lstStyle/>
                    <a:p>
                      <a:pPr algn="ctr"/>
                      <a:r>
                        <a:rPr lang="en-IN" dirty="0"/>
                        <a:t>2022-12-23</a:t>
                      </a:r>
                    </a:p>
                  </a:txBody>
                  <a:tcPr/>
                </a:tc>
                <a:tc>
                  <a:txBody>
                    <a:bodyPr/>
                    <a:lstStyle/>
                    <a:p>
                      <a:pPr algn="ctr"/>
                      <a:r>
                        <a:rPr lang="en-IN" dirty="0"/>
                        <a:t>BUY</a:t>
                      </a:r>
                    </a:p>
                  </a:txBody>
                  <a:tcPr/>
                </a:tc>
                <a:extLst>
                  <a:ext uri="{0D108BD9-81ED-4DB2-BD59-A6C34878D82A}">
                    <a16:rowId xmlns:a16="http://schemas.microsoft.com/office/drawing/2014/main" val="860382772"/>
                  </a:ext>
                </a:extLst>
              </a:tr>
              <a:tr h="457048">
                <a:tc>
                  <a:txBody>
                    <a:bodyPr/>
                    <a:lstStyle/>
                    <a:p>
                      <a:pPr algn="ctr"/>
                      <a:r>
                        <a:rPr lang="en-IN" dirty="0">
                          <a:solidFill>
                            <a:srgbClr val="FF0000"/>
                          </a:solidFill>
                        </a:rPr>
                        <a:t>JSW Steel</a:t>
                      </a:r>
                    </a:p>
                  </a:txBody>
                  <a:tcPr/>
                </a:tc>
                <a:tc>
                  <a:txBody>
                    <a:bodyPr/>
                    <a:lstStyle/>
                    <a:p>
                      <a:pPr algn="ctr"/>
                      <a:r>
                        <a:rPr lang="en-IN" dirty="0"/>
                        <a:t>-</a:t>
                      </a:r>
                    </a:p>
                  </a:txBody>
                  <a:tcPr/>
                </a:tc>
                <a:tc>
                  <a:txBody>
                    <a:bodyPr/>
                    <a:lstStyle/>
                    <a:p>
                      <a:pPr algn="ctr"/>
                      <a:r>
                        <a:rPr lang="en-IN" dirty="0">
                          <a:solidFill>
                            <a:srgbClr val="FF0000"/>
                          </a:solidFill>
                        </a:rPr>
                        <a:t>HOLD</a:t>
                      </a:r>
                    </a:p>
                  </a:txBody>
                  <a:tcPr/>
                </a:tc>
                <a:extLst>
                  <a:ext uri="{0D108BD9-81ED-4DB2-BD59-A6C34878D82A}">
                    <a16:rowId xmlns:a16="http://schemas.microsoft.com/office/drawing/2014/main" val="1887263333"/>
                  </a:ext>
                </a:extLst>
              </a:tr>
              <a:tr h="457048">
                <a:tc>
                  <a:txBody>
                    <a:bodyPr/>
                    <a:lstStyle/>
                    <a:p>
                      <a:pPr algn="ctr"/>
                      <a:r>
                        <a:rPr lang="en-IN" dirty="0"/>
                        <a:t>Tata Steel</a:t>
                      </a:r>
                    </a:p>
                  </a:txBody>
                  <a:tcPr/>
                </a:tc>
                <a:tc>
                  <a:txBody>
                    <a:bodyPr/>
                    <a:lstStyle/>
                    <a:p>
                      <a:pPr algn="ctr"/>
                      <a:r>
                        <a:rPr lang="en-IN" dirty="0"/>
                        <a:t>2022-12-23</a:t>
                      </a:r>
                    </a:p>
                  </a:txBody>
                  <a:tcPr/>
                </a:tc>
                <a:tc>
                  <a:txBody>
                    <a:bodyPr/>
                    <a:lstStyle/>
                    <a:p>
                      <a:pPr algn="ctr"/>
                      <a:r>
                        <a:rPr lang="en-IN" dirty="0"/>
                        <a:t>BUY</a:t>
                      </a:r>
                    </a:p>
                  </a:txBody>
                  <a:tcPr/>
                </a:tc>
                <a:extLst>
                  <a:ext uri="{0D108BD9-81ED-4DB2-BD59-A6C34878D82A}">
                    <a16:rowId xmlns:a16="http://schemas.microsoft.com/office/drawing/2014/main" val="2067243844"/>
                  </a:ext>
                </a:extLst>
              </a:tr>
              <a:tr h="457048">
                <a:tc>
                  <a:txBody>
                    <a:bodyPr/>
                    <a:lstStyle/>
                    <a:p>
                      <a:pPr algn="ctr"/>
                      <a:r>
                        <a:rPr lang="en-IN" dirty="0"/>
                        <a:t>Vedanta</a:t>
                      </a:r>
                    </a:p>
                  </a:txBody>
                  <a:tcPr/>
                </a:tc>
                <a:tc>
                  <a:txBody>
                    <a:bodyPr/>
                    <a:lstStyle/>
                    <a:p>
                      <a:pPr algn="ctr"/>
                      <a:r>
                        <a:rPr lang="en-IN" dirty="0"/>
                        <a:t>2022-12-23</a:t>
                      </a:r>
                    </a:p>
                  </a:txBody>
                  <a:tcPr/>
                </a:tc>
                <a:tc>
                  <a:txBody>
                    <a:bodyPr/>
                    <a:lstStyle/>
                    <a:p>
                      <a:pPr algn="ctr"/>
                      <a:r>
                        <a:rPr lang="en-IN" dirty="0"/>
                        <a:t>BUY</a:t>
                      </a:r>
                    </a:p>
                  </a:txBody>
                  <a:tcPr/>
                </a:tc>
                <a:extLst>
                  <a:ext uri="{0D108BD9-81ED-4DB2-BD59-A6C34878D82A}">
                    <a16:rowId xmlns:a16="http://schemas.microsoft.com/office/drawing/2014/main" val="299136526"/>
                  </a:ext>
                </a:extLst>
              </a:tr>
            </a:tbl>
          </a:graphicData>
        </a:graphic>
      </p:graphicFrame>
    </p:spTree>
    <p:extLst>
      <p:ext uri="{BB962C8B-B14F-4D97-AF65-F5344CB8AC3E}">
        <p14:creationId xmlns:p14="http://schemas.microsoft.com/office/powerpoint/2010/main" val="33966081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1000"/>
                                        <p:tgtEl>
                                          <p:spTgt spid="19"/>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hidden="1">
            <a:extLst>
              <a:ext uri="{FF2B5EF4-FFF2-40B4-BE49-F238E27FC236}">
                <a16:creationId xmlns:a16="http://schemas.microsoft.com/office/drawing/2014/main" id="{FBF60391-508C-92CF-5A29-544A1D311668}"/>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4023345" y="-74013"/>
            <a:ext cx="2179306" cy="6854835"/>
          </a:xfrm>
          <a:prstGeom prst="rect">
            <a:avLst/>
          </a:prstGeom>
          <a:effectLst>
            <a:outerShdw blurRad="50800" dist="50800" dir="5400000" algn="ctr" rotWithShape="0">
              <a:schemeClr val="tx1">
                <a:alpha val="47000"/>
              </a:schemeClr>
            </a:outerShdw>
          </a:effectLst>
        </p:spPr>
      </p:pic>
      <p:pic>
        <p:nvPicPr>
          <p:cNvPr id="2" name="Picture 2">
            <a:extLst>
              <a:ext uri="{FF2B5EF4-FFF2-40B4-BE49-F238E27FC236}">
                <a16:creationId xmlns:a16="http://schemas.microsoft.com/office/drawing/2014/main" id="{AD246A82-24E9-978F-352F-CF0A450D040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0060858" y="148866"/>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hidden="1">
            <a:extLst>
              <a:ext uri="{FF2B5EF4-FFF2-40B4-BE49-F238E27FC236}">
                <a16:creationId xmlns:a16="http://schemas.microsoft.com/office/drawing/2014/main" id="{DE86C851-B5B9-2844-22FE-B3563828C536}"/>
              </a:ext>
            </a:extLst>
          </p:cNvPr>
          <p:cNvSpPr txBox="1"/>
          <p:nvPr/>
        </p:nvSpPr>
        <p:spPr>
          <a:xfrm>
            <a:off x="5269493" y="-3633741"/>
            <a:ext cx="1653013" cy="830997"/>
          </a:xfrm>
          <a:prstGeom prst="rect">
            <a:avLst/>
          </a:prstGeom>
          <a:noFill/>
        </p:spPr>
        <p:txBody>
          <a:bodyPr wrap="square" numCol="1" rtlCol="0">
            <a:spAutoFit/>
          </a:bodyPr>
          <a:lstStyle/>
          <a:p>
            <a:pPr algn="just"/>
            <a:r>
              <a:rPr lang="de-DE" altLang="de-DE" sz="4800" b="1" dirty="0">
                <a:solidFill>
                  <a:schemeClr val="bg1"/>
                </a:solidFill>
                <a:latin typeface="Sitka Banner" pitchFamily="2" charset="0"/>
              </a:rPr>
              <a:t>2022</a:t>
            </a:r>
          </a:p>
        </p:txBody>
      </p:sp>
      <p:sp>
        <p:nvSpPr>
          <p:cNvPr id="4" name="TextBox 3" hidden="1">
            <a:extLst>
              <a:ext uri="{FF2B5EF4-FFF2-40B4-BE49-F238E27FC236}">
                <a16:creationId xmlns:a16="http://schemas.microsoft.com/office/drawing/2014/main" id="{EC478753-0A5F-BE46-338C-DB2F35658C7D}"/>
              </a:ext>
            </a:extLst>
          </p:cNvPr>
          <p:cNvSpPr txBox="1"/>
          <p:nvPr/>
        </p:nvSpPr>
        <p:spPr>
          <a:xfrm>
            <a:off x="3091542" y="-2802744"/>
            <a:ext cx="6008914" cy="1815882"/>
          </a:xfrm>
          <a:prstGeom prst="rect">
            <a:avLst/>
          </a:prstGeom>
          <a:noFill/>
        </p:spPr>
        <p:txBody>
          <a:bodyPr wrap="square" numCol="1" rtlCol="0">
            <a:spAutoFit/>
          </a:bodyPr>
          <a:lstStyle/>
          <a:p>
            <a:pPr algn="ctr"/>
            <a:r>
              <a:rPr lang="de-DE" altLang="de-DE" sz="2800" b="1" dirty="0">
                <a:solidFill>
                  <a:schemeClr val="bg1"/>
                </a:solidFill>
                <a:latin typeface="Sitka Banner" pitchFamily="2" charset="0"/>
              </a:rPr>
              <a:t>The government has announced their commitment to enhancing  infrastructure as part of their plan for current year.</a:t>
            </a:r>
          </a:p>
        </p:txBody>
      </p:sp>
      <p:pic>
        <p:nvPicPr>
          <p:cNvPr id="6148" name="Picture 4" hidden="1">
            <a:extLst>
              <a:ext uri="{FF2B5EF4-FFF2-40B4-BE49-F238E27FC236}">
                <a16:creationId xmlns:a16="http://schemas.microsoft.com/office/drawing/2014/main" id="{BCF2287D-5622-A634-400C-A79E70DEAE03}"/>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a:off x="13267373" y="4606786"/>
            <a:ext cx="1933575" cy="1714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8" name="Table 9">
            <a:extLst>
              <a:ext uri="{FF2B5EF4-FFF2-40B4-BE49-F238E27FC236}">
                <a16:creationId xmlns:a16="http://schemas.microsoft.com/office/drawing/2014/main" id="{87C19E5C-EBE4-EAD2-AF40-A4880FE013EC}"/>
              </a:ext>
            </a:extLst>
          </p:cNvPr>
          <p:cNvGraphicFramePr>
            <a:graphicFrameLocks noGrp="1"/>
          </p:cNvGraphicFramePr>
          <p:nvPr>
            <p:extLst>
              <p:ext uri="{D42A27DB-BD31-4B8C-83A1-F6EECF244321}">
                <p14:modId xmlns:p14="http://schemas.microsoft.com/office/powerpoint/2010/main" val="2786852700"/>
              </p:ext>
            </p:extLst>
          </p:nvPr>
        </p:nvGraphicFramePr>
        <p:xfrm>
          <a:off x="600408" y="1501079"/>
          <a:ext cx="8245530" cy="4319859"/>
        </p:xfrm>
        <a:graphic>
          <a:graphicData uri="http://schemas.openxmlformats.org/drawingml/2006/table">
            <a:tbl>
              <a:tblPr firstRow="1" bandRow="1">
                <a:tableStyleId>{68D230F3-CF80-4859-8CE7-A43EE81993B5}</a:tableStyleId>
              </a:tblPr>
              <a:tblGrid>
                <a:gridCol w="1472130">
                  <a:extLst>
                    <a:ext uri="{9D8B030D-6E8A-4147-A177-3AD203B41FA5}">
                      <a16:colId xmlns:a16="http://schemas.microsoft.com/office/drawing/2014/main" val="1431649774"/>
                    </a:ext>
                  </a:extLst>
                </a:gridCol>
                <a:gridCol w="1511466">
                  <a:extLst>
                    <a:ext uri="{9D8B030D-6E8A-4147-A177-3AD203B41FA5}">
                      <a16:colId xmlns:a16="http://schemas.microsoft.com/office/drawing/2014/main" val="2232042394"/>
                    </a:ext>
                  </a:extLst>
                </a:gridCol>
                <a:gridCol w="1293597">
                  <a:extLst>
                    <a:ext uri="{9D8B030D-6E8A-4147-A177-3AD203B41FA5}">
                      <a16:colId xmlns:a16="http://schemas.microsoft.com/office/drawing/2014/main" val="677442219"/>
                    </a:ext>
                  </a:extLst>
                </a:gridCol>
                <a:gridCol w="1239129">
                  <a:extLst>
                    <a:ext uri="{9D8B030D-6E8A-4147-A177-3AD203B41FA5}">
                      <a16:colId xmlns:a16="http://schemas.microsoft.com/office/drawing/2014/main" val="1001536093"/>
                    </a:ext>
                  </a:extLst>
                </a:gridCol>
                <a:gridCol w="1279980">
                  <a:extLst>
                    <a:ext uri="{9D8B030D-6E8A-4147-A177-3AD203B41FA5}">
                      <a16:colId xmlns:a16="http://schemas.microsoft.com/office/drawing/2014/main" val="2490828455"/>
                    </a:ext>
                  </a:extLst>
                </a:gridCol>
                <a:gridCol w="1449228">
                  <a:extLst>
                    <a:ext uri="{9D8B030D-6E8A-4147-A177-3AD203B41FA5}">
                      <a16:colId xmlns:a16="http://schemas.microsoft.com/office/drawing/2014/main" val="2925456952"/>
                    </a:ext>
                  </a:extLst>
                </a:gridCol>
              </a:tblGrid>
              <a:tr h="1119964">
                <a:tc>
                  <a:txBody>
                    <a:bodyPr/>
                    <a:lstStyle/>
                    <a:p>
                      <a:pPr algn="ctr"/>
                      <a:r>
                        <a:rPr lang="en-IN" b="0" dirty="0"/>
                        <a:t>Company</a:t>
                      </a:r>
                    </a:p>
                  </a:txBody>
                  <a:tcPr/>
                </a:tc>
                <a:tc>
                  <a:txBody>
                    <a:bodyPr/>
                    <a:lstStyle/>
                    <a:p>
                      <a:pPr algn="ctr"/>
                      <a:r>
                        <a:rPr lang="en-IN" b="0" dirty="0"/>
                        <a:t>Economic Crisis</a:t>
                      </a:r>
                    </a:p>
                  </a:txBody>
                  <a:tcPr/>
                </a:tc>
                <a:tc>
                  <a:txBody>
                    <a:bodyPr/>
                    <a:lstStyle/>
                    <a:p>
                      <a:pPr algn="ctr"/>
                      <a:r>
                        <a:rPr lang="en-IN" b="0" dirty="0"/>
                        <a:t>Volatility</a:t>
                      </a:r>
                    </a:p>
                  </a:txBody>
                  <a:tcPr/>
                </a:tc>
                <a:tc>
                  <a:txBody>
                    <a:bodyPr/>
                    <a:lstStyle/>
                    <a:p>
                      <a:pPr algn="ctr"/>
                      <a:r>
                        <a:rPr lang="en-IN" b="0" dirty="0"/>
                        <a:t>Risk</a:t>
                      </a:r>
                    </a:p>
                  </a:txBody>
                  <a:tcPr/>
                </a:tc>
                <a:tc>
                  <a:txBody>
                    <a:bodyPr/>
                    <a:lstStyle/>
                    <a:p>
                      <a:pPr algn="ctr"/>
                      <a:r>
                        <a:rPr lang="en-IN" b="0" dirty="0"/>
                        <a:t>BUY/SELL </a:t>
                      </a:r>
                    </a:p>
                  </a:txBody>
                  <a:tcPr/>
                </a:tc>
                <a:tc>
                  <a:txBody>
                    <a:bodyPr/>
                    <a:lstStyle/>
                    <a:p>
                      <a:pPr algn="ctr"/>
                      <a:r>
                        <a:rPr lang="en-IN" b="0" dirty="0"/>
                        <a:t>BUY/SELL </a:t>
                      </a:r>
                    </a:p>
                  </a:txBody>
                  <a:tcPr/>
                </a:tc>
                <a:extLst>
                  <a:ext uri="{0D108BD9-81ED-4DB2-BD59-A6C34878D82A}">
                    <a16:rowId xmlns:a16="http://schemas.microsoft.com/office/drawing/2014/main" val="2750526365"/>
                  </a:ext>
                </a:extLst>
              </a:tr>
              <a:tr h="639979">
                <a:tc>
                  <a:txBody>
                    <a:bodyPr/>
                    <a:lstStyle/>
                    <a:p>
                      <a:pPr algn="ctr"/>
                      <a:r>
                        <a:rPr lang="en-IN" b="0" dirty="0"/>
                        <a:t>Coal India</a:t>
                      </a:r>
                    </a:p>
                  </a:txBody>
                  <a:tcPr/>
                </a:tc>
                <a:tc>
                  <a:txBody>
                    <a:bodyPr/>
                    <a:lstStyle/>
                    <a:p>
                      <a:pPr algn="ctr"/>
                      <a:r>
                        <a:rPr lang="en-IN" b="0" dirty="0"/>
                        <a:t>Strong</a:t>
                      </a:r>
                    </a:p>
                  </a:txBody>
                  <a:tcPr/>
                </a:tc>
                <a:tc>
                  <a:txBody>
                    <a:bodyPr/>
                    <a:lstStyle/>
                    <a:p>
                      <a:pPr algn="ctr"/>
                      <a:r>
                        <a:rPr lang="en-IN" b="0" dirty="0"/>
                        <a:t>Low</a:t>
                      </a:r>
                    </a:p>
                  </a:txBody>
                  <a:tcPr/>
                </a:tc>
                <a:tc>
                  <a:txBody>
                    <a:bodyPr/>
                    <a:lstStyle/>
                    <a:p>
                      <a:pPr algn="ctr"/>
                      <a:r>
                        <a:rPr lang="en-IN" b="0" dirty="0"/>
                        <a:t>Low</a:t>
                      </a:r>
                    </a:p>
                  </a:txBody>
                  <a:tcPr/>
                </a:tc>
                <a:tc>
                  <a:txBody>
                    <a:bodyPr/>
                    <a:lstStyle/>
                    <a:p>
                      <a:pPr algn="ctr"/>
                      <a:r>
                        <a:rPr lang="en-IN" b="0" dirty="0"/>
                        <a:t>BUY/SELL</a:t>
                      </a:r>
                    </a:p>
                  </a:txBody>
                  <a:tcPr/>
                </a:tc>
                <a:tc>
                  <a:txBody>
                    <a:bodyPr/>
                    <a:lstStyle/>
                    <a:p>
                      <a:pPr algn="ctr"/>
                      <a:r>
                        <a:rPr lang="en-IN" b="0" dirty="0"/>
                        <a:t>BUY</a:t>
                      </a:r>
                    </a:p>
                  </a:txBody>
                  <a:tcPr/>
                </a:tc>
                <a:extLst>
                  <a:ext uri="{0D108BD9-81ED-4DB2-BD59-A6C34878D82A}">
                    <a16:rowId xmlns:a16="http://schemas.microsoft.com/office/drawing/2014/main" val="507367743"/>
                  </a:ext>
                </a:extLst>
              </a:tr>
              <a:tr h="639979">
                <a:tc>
                  <a:txBody>
                    <a:bodyPr/>
                    <a:lstStyle/>
                    <a:p>
                      <a:pPr algn="ctr"/>
                      <a:r>
                        <a:rPr lang="en-IN" b="0" dirty="0" err="1"/>
                        <a:t>Hindal</a:t>
                      </a:r>
                      <a:r>
                        <a:rPr lang="en-IN" b="0" dirty="0"/>
                        <a:t> Co</a:t>
                      </a:r>
                    </a:p>
                  </a:txBody>
                  <a:tcPr/>
                </a:tc>
                <a:tc>
                  <a:txBody>
                    <a:bodyPr/>
                    <a:lstStyle/>
                    <a:p>
                      <a:pPr algn="ctr"/>
                      <a:r>
                        <a:rPr lang="en-IN" b="0" dirty="0"/>
                        <a:t>Weak</a:t>
                      </a:r>
                    </a:p>
                  </a:txBody>
                  <a:tcPr/>
                </a:tc>
                <a:tc>
                  <a:txBody>
                    <a:bodyPr/>
                    <a:lstStyle/>
                    <a:p>
                      <a:pPr algn="ctr"/>
                      <a:r>
                        <a:rPr lang="en-IN" b="0" dirty="0"/>
                        <a:t>2</a:t>
                      </a:r>
                      <a:r>
                        <a:rPr lang="en-IN" b="0" baseline="30000" dirty="0"/>
                        <a:t>nd</a:t>
                      </a:r>
                      <a:r>
                        <a:rPr lang="en-IN" b="0" dirty="0"/>
                        <a:t> High</a:t>
                      </a:r>
                    </a:p>
                  </a:txBody>
                  <a:tcPr/>
                </a:tc>
                <a:tc>
                  <a:txBody>
                    <a:bodyPr/>
                    <a:lstStyle/>
                    <a:p>
                      <a:pPr algn="ctr"/>
                      <a:r>
                        <a:rPr lang="en-IN" b="0" dirty="0"/>
                        <a:t>2</a:t>
                      </a:r>
                      <a:r>
                        <a:rPr lang="en-IN" b="0" baseline="30000" dirty="0"/>
                        <a:t>nd</a:t>
                      </a:r>
                      <a:r>
                        <a:rPr lang="en-IN" b="0" dirty="0"/>
                        <a:t> High</a:t>
                      </a:r>
                    </a:p>
                  </a:txBody>
                  <a:tcPr/>
                </a:tc>
                <a:tc>
                  <a:txBody>
                    <a:bodyPr/>
                    <a:lstStyle/>
                    <a:p>
                      <a:pPr algn="ctr"/>
                      <a:r>
                        <a:rPr lang="en-IN" b="0" dirty="0"/>
                        <a:t>BUY/SELL</a:t>
                      </a:r>
                    </a:p>
                  </a:txBody>
                  <a:tcPr/>
                </a:tc>
                <a:tc>
                  <a:txBody>
                    <a:bodyPr/>
                    <a:lstStyle/>
                    <a:p>
                      <a:pPr algn="ctr"/>
                      <a:r>
                        <a:rPr lang="en-IN" b="0" dirty="0"/>
                        <a:t>BUY</a:t>
                      </a:r>
                    </a:p>
                  </a:txBody>
                  <a:tcPr/>
                </a:tc>
                <a:extLst>
                  <a:ext uri="{0D108BD9-81ED-4DB2-BD59-A6C34878D82A}">
                    <a16:rowId xmlns:a16="http://schemas.microsoft.com/office/drawing/2014/main" val="440355678"/>
                  </a:ext>
                </a:extLst>
              </a:tr>
              <a:tr h="639979">
                <a:tc>
                  <a:txBody>
                    <a:bodyPr/>
                    <a:lstStyle/>
                    <a:p>
                      <a:pPr algn="ctr"/>
                      <a:r>
                        <a:rPr lang="en-IN" b="0" dirty="0"/>
                        <a:t>JSW Steel</a:t>
                      </a:r>
                    </a:p>
                  </a:txBody>
                  <a:tcPr/>
                </a:tc>
                <a:tc>
                  <a:txBody>
                    <a:bodyPr/>
                    <a:lstStyle/>
                    <a:p>
                      <a:pPr algn="ctr"/>
                      <a:r>
                        <a:rPr lang="en-IN" b="0" dirty="0"/>
                        <a:t>Weak</a:t>
                      </a:r>
                    </a:p>
                  </a:txBody>
                  <a:tcPr/>
                </a:tc>
                <a:tc>
                  <a:txBody>
                    <a:bodyPr/>
                    <a:lstStyle/>
                    <a:p>
                      <a:pPr algn="ctr"/>
                      <a:r>
                        <a:rPr lang="en-IN" b="0" dirty="0"/>
                        <a:t>3</a:t>
                      </a:r>
                      <a:r>
                        <a:rPr lang="en-IN" b="0" baseline="30000" dirty="0"/>
                        <a:t>rd</a:t>
                      </a:r>
                      <a:r>
                        <a:rPr lang="en-IN" b="0" dirty="0"/>
                        <a:t> High</a:t>
                      </a:r>
                    </a:p>
                  </a:txBody>
                  <a:tcPr/>
                </a:tc>
                <a:tc>
                  <a:txBody>
                    <a:bodyPr/>
                    <a:lstStyle/>
                    <a:p>
                      <a:pPr algn="ctr"/>
                      <a:r>
                        <a:rPr lang="en-IN" b="0" dirty="0"/>
                        <a:t>3</a:t>
                      </a:r>
                      <a:r>
                        <a:rPr lang="en-IN" b="0" baseline="30000" dirty="0"/>
                        <a:t>rd</a:t>
                      </a:r>
                      <a:r>
                        <a:rPr lang="en-IN" b="0" dirty="0"/>
                        <a:t> High</a:t>
                      </a:r>
                    </a:p>
                  </a:txBody>
                  <a:tcPr/>
                </a:tc>
                <a:tc>
                  <a:txBody>
                    <a:bodyPr/>
                    <a:lstStyle/>
                    <a:p>
                      <a:pPr algn="ctr"/>
                      <a:r>
                        <a:rPr lang="en-IN" b="0" dirty="0"/>
                        <a:t>SELL</a:t>
                      </a:r>
                    </a:p>
                  </a:txBody>
                  <a:tcPr/>
                </a:tc>
                <a:tc>
                  <a:txBody>
                    <a:bodyPr/>
                    <a:lstStyle/>
                    <a:p>
                      <a:pPr algn="ctr"/>
                      <a:r>
                        <a:rPr lang="en-IN" b="0" dirty="0"/>
                        <a:t>HOLD</a:t>
                      </a:r>
                    </a:p>
                  </a:txBody>
                  <a:tcPr/>
                </a:tc>
                <a:extLst>
                  <a:ext uri="{0D108BD9-81ED-4DB2-BD59-A6C34878D82A}">
                    <a16:rowId xmlns:a16="http://schemas.microsoft.com/office/drawing/2014/main" val="1880326520"/>
                  </a:ext>
                </a:extLst>
              </a:tr>
              <a:tr h="639979">
                <a:tc>
                  <a:txBody>
                    <a:bodyPr/>
                    <a:lstStyle/>
                    <a:p>
                      <a:pPr algn="ctr"/>
                      <a:r>
                        <a:rPr lang="en-IN" b="0" dirty="0"/>
                        <a:t>Tata Steel</a:t>
                      </a:r>
                    </a:p>
                  </a:txBody>
                  <a:tcPr/>
                </a:tc>
                <a:tc>
                  <a:txBody>
                    <a:bodyPr/>
                    <a:lstStyle/>
                    <a:p>
                      <a:pPr algn="ctr"/>
                      <a:r>
                        <a:rPr lang="en-IN" b="0" dirty="0"/>
                        <a:t>Weak</a:t>
                      </a:r>
                    </a:p>
                  </a:txBody>
                  <a:tcPr/>
                </a:tc>
                <a:tc>
                  <a:txBody>
                    <a:bodyPr/>
                    <a:lstStyle/>
                    <a:p>
                      <a:pPr algn="ctr"/>
                      <a:r>
                        <a:rPr lang="en-IN" b="0" dirty="0"/>
                        <a:t>4</a:t>
                      </a:r>
                      <a:r>
                        <a:rPr lang="en-IN" b="0" baseline="30000" dirty="0"/>
                        <a:t>th</a:t>
                      </a:r>
                      <a:r>
                        <a:rPr lang="en-IN" b="0" dirty="0"/>
                        <a:t> High</a:t>
                      </a:r>
                    </a:p>
                  </a:txBody>
                  <a:tcPr/>
                </a:tc>
                <a:tc>
                  <a:txBody>
                    <a:bodyPr/>
                    <a:lstStyle/>
                    <a:p>
                      <a:pPr algn="ctr"/>
                      <a:r>
                        <a:rPr lang="en-IN" b="0" dirty="0"/>
                        <a:t>4</a:t>
                      </a:r>
                      <a:r>
                        <a:rPr lang="en-IN" b="0" baseline="30000" dirty="0"/>
                        <a:t>th</a:t>
                      </a:r>
                      <a:r>
                        <a:rPr lang="en-IN" b="0" dirty="0"/>
                        <a:t> High</a:t>
                      </a:r>
                    </a:p>
                  </a:txBody>
                  <a:tcPr/>
                </a:tc>
                <a:tc>
                  <a:txBody>
                    <a:bodyPr/>
                    <a:lstStyle/>
                    <a:p>
                      <a:pPr algn="ctr"/>
                      <a:r>
                        <a:rPr lang="en-IN" b="0" dirty="0"/>
                        <a:t>BUY</a:t>
                      </a:r>
                    </a:p>
                  </a:txBody>
                  <a:tcPr/>
                </a:tc>
                <a:tc>
                  <a:txBody>
                    <a:bodyPr/>
                    <a:lstStyle/>
                    <a:p>
                      <a:pPr algn="ctr"/>
                      <a:r>
                        <a:rPr lang="en-IN" b="0" dirty="0"/>
                        <a:t>BUY</a:t>
                      </a:r>
                    </a:p>
                  </a:txBody>
                  <a:tcPr/>
                </a:tc>
                <a:extLst>
                  <a:ext uri="{0D108BD9-81ED-4DB2-BD59-A6C34878D82A}">
                    <a16:rowId xmlns:a16="http://schemas.microsoft.com/office/drawing/2014/main" val="343016021"/>
                  </a:ext>
                </a:extLst>
              </a:tr>
              <a:tr h="639979">
                <a:tc>
                  <a:txBody>
                    <a:bodyPr/>
                    <a:lstStyle/>
                    <a:p>
                      <a:pPr algn="ctr"/>
                      <a:r>
                        <a:rPr lang="en-IN" b="0" dirty="0"/>
                        <a:t>Vedanta</a:t>
                      </a:r>
                    </a:p>
                  </a:txBody>
                  <a:tcPr/>
                </a:tc>
                <a:tc>
                  <a:txBody>
                    <a:bodyPr/>
                    <a:lstStyle/>
                    <a:p>
                      <a:pPr algn="ctr"/>
                      <a:r>
                        <a:rPr lang="en-IN" b="0" dirty="0"/>
                        <a:t>Weak</a:t>
                      </a:r>
                    </a:p>
                  </a:txBody>
                  <a:tcPr/>
                </a:tc>
                <a:tc>
                  <a:txBody>
                    <a:bodyPr/>
                    <a:lstStyle/>
                    <a:p>
                      <a:pPr algn="ctr"/>
                      <a:r>
                        <a:rPr lang="en-IN" b="0" dirty="0"/>
                        <a:t>High</a:t>
                      </a:r>
                    </a:p>
                  </a:txBody>
                  <a:tcPr/>
                </a:tc>
                <a:tc>
                  <a:txBody>
                    <a:bodyPr/>
                    <a:lstStyle/>
                    <a:p>
                      <a:pPr algn="ctr"/>
                      <a:r>
                        <a:rPr lang="en-IN" b="0" dirty="0"/>
                        <a:t>High</a:t>
                      </a:r>
                    </a:p>
                  </a:txBody>
                  <a:tcPr/>
                </a:tc>
                <a:tc>
                  <a:txBody>
                    <a:bodyPr/>
                    <a:lstStyle/>
                    <a:p>
                      <a:pPr algn="ctr"/>
                      <a:r>
                        <a:rPr lang="en-IN" b="0" dirty="0"/>
                        <a:t>BUY</a:t>
                      </a:r>
                    </a:p>
                  </a:txBody>
                  <a:tcPr/>
                </a:tc>
                <a:tc>
                  <a:txBody>
                    <a:bodyPr/>
                    <a:lstStyle/>
                    <a:p>
                      <a:pPr algn="ctr"/>
                      <a:r>
                        <a:rPr lang="en-IN" b="0" dirty="0"/>
                        <a:t>BUY</a:t>
                      </a:r>
                    </a:p>
                  </a:txBody>
                  <a:tcPr/>
                </a:tc>
                <a:extLst>
                  <a:ext uri="{0D108BD9-81ED-4DB2-BD59-A6C34878D82A}">
                    <a16:rowId xmlns:a16="http://schemas.microsoft.com/office/drawing/2014/main" val="2079449534"/>
                  </a:ext>
                </a:extLst>
              </a:tr>
            </a:tbl>
          </a:graphicData>
        </a:graphic>
      </p:graphicFrame>
      <p:sp>
        <p:nvSpPr>
          <p:cNvPr id="10" name="TextBox 9">
            <a:extLst>
              <a:ext uri="{FF2B5EF4-FFF2-40B4-BE49-F238E27FC236}">
                <a16:creationId xmlns:a16="http://schemas.microsoft.com/office/drawing/2014/main" id="{4F9EB40D-15B0-D630-3548-FD94F41C787D}"/>
              </a:ext>
            </a:extLst>
          </p:cNvPr>
          <p:cNvSpPr txBox="1"/>
          <p:nvPr/>
        </p:nvSpPr>
        <p:spPr>
          <a:xfrm>
            <a:off x="559199" y="600460"/>
            <a:ext cx="8596529"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Which Company to select?</a:t>
            </a:r>
          </a:p>
        </p:txBody>
      </p:sp>
      <p:sp>
        <p:nvSpPr>
          <p:cNvPr id="19" name="TextBox 18">
            <a:extLst>
              <a:ext uri="{FF2B5EF4-FFF2-40B4-BE49-F238E27FC236}">
                <a16:creationId xmlns:a16="http://schemas.microsoft.com/office/drawing/2014/main" id="{520C7185-66CC-BBC4-6263-04AB4C6D81BC}"/>
              </a:ext>
            </a:extLst>
          </p:cNvPr>
          <p:cNvSpPr txBox="1"/>
          <p:nvPr/>
        </p:nvSpPr>
        <p:spPr>
          <a:xfrm rot="10800000" flipV="1">
            <a:off x="8505893" y="3711768"/>
            <a:ext cx="2364355" cy="400110"/>
          </a:xfrm>
          <a:prstGeom prst="rect">
            <a:avLst/>
          </a:prstGeom>
          <a:noFill/>
        </p:spPr>
        <p:txBody>
          <a:bodyPr wrap="square" rtlCol="0">
            <a:spAutoFit/>
          </a:bodyPr>
          <a:lstStyle/>
          <a:p>
            <a:pPr algn="ctr"/>
            <a:r>
              <a:rPr lang="en-IN" sz="2000" b="1" dirty="0">
                <a:latin typeface="Sitka Banner" pitchFamily="2" charset="0"/>
              </a:rPr>
              <a:t>Vedanta</a:t>
            </a:r>
          </a:p>
        </p:txBody>
      </p:sp>
      <p:sp>
        <p:nvSpPr>
          <p:cNvPr id="29" name="Rectangle 28">
            <a:extLst>
              <a:ext uri="{FF2B5EF4-FFF2-40B4-BE49-F238E27FC236}">
                <a16:creationId xmlns:a16="http://schemas.microsoft.com/office/drawing/2014/main" id="{81DFE32A-83C2-9B9C-67B9-BB442CF44E1A}"/>
              </a:ext>
            </a:extLst>
          </p:cNvPr>
          <p:cNvSpPr/>
          <p:nvPr/>
        </p:nvSpPr>
        <p:spPr>
          <a:xfrm flipV="1">
            <a:off x="600408" y="5220772"/>
            <a:ext cx="8245530" cy="400111"/>
          </a:xfrm>
          <a:prstGeom prst="rect">
            <a:avLst/>
          </a:prstGeom>
          <a:noFill/>
          <a:ln w="28575">
            <a:solidFill>
              <a:srgbClr val="FF0000"/>
            </a:solidFill>
            <a:prstDash val="lg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w="28575">
                <a:solidFill>
                  <a:schemeClr val="tx1"/>
                </a:solidFill>
                <a:prstDash val="dash"/>
              </a:ln>
            </a:endParaRPr>
          </a:p>
        </p:txBody>
      </p:sp>
      <p:sp>
        <p:nvSpPr>
          <p:cNvPr id="33" name="TextBox 32">
            <a:extLst>
              <a:ext uri="{FF2B5EF4-FFF2-40B4-BE49-F238E27FC236}">
                <a16:creationId xmlns:a16="http://schemas.microsoft.com/office/drawing/2014/main" id="{7B0F2E0C-5F0E-5988-089D-884DAE283D6B}"/>
              </a:ext>
            </a:extLst>
          </p:cNvPr>
          <p:cNvSpPr txBox="1"/>
          <p:nvPr/>
        </p:nvSpPr>
        <p:spPr>
          <a:xfrm rot="10800000" flipV="1">
            <a:off x="8505892" y="3311658"/>
            <a:ext cx="2364355" cy="400110"/>
          </a:xfrm>
          <a:prstGeom prst="rect">
            <a:avLst/>
          </a:prstGeom>
          <a:noFill/>
        </p:spPr>
        <p:txBody>
          <a:bodyPr wrap="square" rtlCol="0">
            <a:spAutoFit/>
          </a:bodyPr>
          <a:lstStyle/>
          <a:p>
            <a:pPr algn="ctr"/>
            <a:r>
              <a:rPr lang="en-IN" sz="2000" b="1" dirty="0">
                <a:latin typeface="Sitka Banner" pitchFamily="2" charset="0"/>
              </a:rPr>
              <a:t>Tata Steel</a:t>
            </a:r>
          </a:p>
        </p:txBody>
      </p:sp>
      <p:sp>
        <p:nvSpPr>
          <p:cNvPr id="34" name="TextBox 33">
            <a:extLst>
              <a:ext uri="{FF2B5EF4-FFF2-40B4-BE49-F238E27FC236}">
                <a16:creationId xmlns:a16="http://schemas.microsoft.com/office/drawing/2014/main" id="{EC9A0573-B315-DE0B-C4E8-750F1BF8FBFB}"/>
              </a:ext>
            </a:extLst>
          </p:cNvPr>
          <p:cNvSpPr txBox="1"/>
          <p:nvPr/>
        </p:nvSpPr>
        <p:spPr>
          <a:xfrm rot="10800000" flipV="1">
            <a:off x="8505892" y="2901208"/>
            <a:ext cx="2364355" cy="400110"/>
          </a:xfrm>
          <a:prstGeom prst="rect">
            <a:avLst/>
          </a:prstGeom>
          <a:noFill/>
        </p:spPr>
        <p:txBody>
          <a:bodyPr wrap="square" rtlCol="0">
            <a:spAutoFit/>
          </a:bodyPr>
          <a:lstStyle/>
          <a:p>
            <a:pPr algn="ctr"/>
            <a:r>
              <a:rPr lang="en-IN" sz="2000" b="1" dirty="0">
                <a:latin typeface="Sitka Banner" pitchFamily="2" charset="0"/>
              </a:rPr>
              <a:t>JSW Steel</a:t>
            </a:r>
          </a:p>
        </p:txBody>
      </p:sp>
      <p:sp>
        <p:nvSpPr>
          <p:cNvPr id="35" name="TextBox 34">
            <a:extLst>
              <a:ext uri="{FF2B5EF4-FFF2-40B4-BE49-F238E27FC236}">
                <a16:creationId xmlns:a16="http://schemas.microsoft.com/office/drawing/2014/main" id="{C554B58E-3918-1DDA-410C-052B3EA95524}"/>
              </a:ext>
            </a:extLst>
          </p:cNvPr>
          <p:cNvSpPr txBox="1"/>
          <p:nvPr/>
        </p:nvSpPr>
        <p:spPr>
          <a:xfrm rot="10800000" flipV="1">
            <a:off x="8505891" y="2484764"/>
            <a:ext cx="2364355" cy="400110"/>
          </a:xfrm>
          <a:prstGeom prst="rect">
            <a:avLst/>
          </a:prstGeom>
          <a:noFill/>
        </p:spPr>
        <p:txBody>
          <a:bodyPr wrap="square" rtlCol="0">
            <a:spAutoFit/>
          </a:bodyPr>
          <a:lstStyle/>
          <a:p>
            <a:pPr algn="ctr"/>
            <a:r>
              <a:rPr lang="en-IN" sz="2000" b="1" dirty="0" err="1">
                <a:latin typeface="Sitka Banner" pitchFamily="2" charset="0"/>
              </a:rPr>
              <a:t>HindlCo</a:t>
            </a:r>
            <a:endParaRPr lang="en-IN" sz="2000" b="1" dirty="0">
              <a:latin typeface="Sitka Banner" pitchFamily="2" charset="0"/>
            </a:endParaRPr>
          </a:p>
        </p:txBody>
      </p:sp>
      <p:sp>
        <p:nvSpPr>
          <p:cNvPr id="36" name="TextBox 35">
            <a:extLst>
              <a:ext uri="{FF2B5EF4-FFF2-40B4-BE49-F238E27FC236}">
                <a16:creationId xmlns:a16="http://schemas.microsoft.com/office/drawing/2014/main" id="{AE04ACF2-7C41-D23F-3D00-BD271673543E}"/>
              </a:ext>
            </a:extLst>
          </p:cNvPr>
          <p:cNvSpPr txBox="1"/>
          <p:nvPr/>
        </p:nvSpPr>
        <p:spPr>
          <a:xfrm rot="10800000" flipV="1">
            <a:off x="8505891" y="2057979"/>
            <a:ext cx="2364355" cy="400110"/>
          </a:xfrm>
          <a:prstGeom prst="rect">
            <a:avLst/>
          </a:prstGeom>
          <a:noFill/>
        </p:spPr>
        <p:txBody>
          <a:bodyPr wrap="square" rtlCol="0">
            <a:spAutoFit/>
          </a:bodyPr>
          <a:lstStyle/>
          <a:p>
            <a:pPr algn="ctr"/>
            <a:r>
              <a:rPr lang="en-IN" sz="2000" b="1" dirty="0">
                <a:latin typeface="Sitka Banner" pitchFamily="2" charset="0"/>
              </a:rPr>
              <a:t>Coal India</a:t>
            </a:r>
          </a:p>
        </p:txBody>
      </p:sp>
      <p:sp>
        <p:nvSpPr>
          <p:cNvPr id="39" name="Rectangle 38">
            <a:extLst>
              <a:ext uri="{FF2B5EF4-FFF2-40B4-BE49-F238E27FC236}">
                <a16:creationId xmlns:a16="http://schemas.microsoft.com/office/drawing/2014/main" id="{F73694A3-7CA8-F979-A0B6-F0B5B64BE90E}"/>
              </a:ext>
            </a:extLst>
          </p:cNvPr>
          <p:cNvSpPr/>
          <p:nvPr/>
        </p:nvSpPr>
        <p:spPr>
          <a:xfrm flipV="1">
            <a:off x="600407" y="3290300"/>
            <a:ext cx="8245530" cy="400111"/>
          </a:xfrm>
          <a:prstGeom prst="rect">
            <a:avLst/>
          </a:prstGeom>
          <a:noFill/>
          <a:ln w="28575">
            <a:solidFill>
              <a:srgbClr val="FF0000"/>
            </a:solidFill>
            <a:prstDash val="lg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w="28575">
                <a:solidFill>
                  <a:schemeClr val="tx1"/>
                </a:solidFill>
                <a:prstDash val="dash"/>
              </a:ln>
            </a:endParaRPr>
          </a:p>
        </p:txBody>
      </p:sp>
      <p:sp>
        <p:nvSpPr>
          <p:cNvPr id="40" name="Rectangle 39">
            <a:extLst>
              <a:ext uri="{FF2B5EF4-FFF2-40B4-BE49-F238E27FC236}">
                <a16:creationId xmlns:a16="http://schemas.microsoft.com/office/drawing/2014/main" id="{920653A6-53A3-8580-952D-B7F663719A45}"/>
              </a:ext>
            </a:extLst>
          </p:cNvPr>
          <p:cNvSpPr/>
          <p:nvPr/>
        </p:nvSpPr>
        <p:spPr>
          <a:xfrm flipV="1">
            <a:off x="616701" y="3879448"/>
            <a:ext cx="8245530" cy="400111"/>
          </a:xfrm>
          <a:prstGeom prst="rect">
            <a:avLst/>
          </a:prstGeom>
          <a:noFill/>
          <a:ln w="28575">
            <a:solidFill>
              <a:srgbClr val="FF0000"/>
            </a:solidFill>
            <a:prstDash val="lg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w="28575">
                <a:solidFill>
                  <a:schemeClr val="tx1"/>
                </a:solidFill>
                <a:prstDash val="dash"/>
              </a:ln>
            </a:endParaRPr>
          </a:p>
        </p:txBody>
      </p:sp>
      <p:sp>
        <p:nvSpPr>
          <p:cNvPr id="41" name="Rectangle 40">
            <a:extLst>
              <a:ext uri="{FF2B5EF4-FFF2-40B4-BE49-F238E27FC236}">
                <a16:creationId xmlns:a16="http://schemas.microsoft.com/office/drawing/2014/main" id="{2750F500-B228-7093-0AAC-5EEBD3576432}"/>
              </a:ext>
            </a:extLst>
          </p:cNvPr>
          <p:cNvSpPr/>
          <p:nvPr/>
        </p:nvSpPr>
        <p:spPr>
          <a:xfrm flipV="1">
            <a:off x="616701" y="4541221"/>
            <a:ext cx="8245530" cy="400111"/>
          </a:xfrm>
          <a:prstGeom prst="rect">
            <a:avLst/>
          </a:prstGeom>
          <a:noFill/>
          <a:ln w="28575">
            <a:solidFill>
              <a:srgbClr val="FF0000"/>
            </a:solidFill>
            <a:prstDash val="lg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w="28575">
                <a:solidFill>
                  <a:schemeClr val="tx1"/>
                </a:solidFill>
                <a:prstDash val="dash"/>
              </a:ln>
            </a:endParaRPr>
          </a:p>
        </p:txBody>
      </p:sp>
    </p:spTree>
    <p:extLst>
      <p:ext uri="{BB962C8B-B14F-4D97-AF65-F5344CB8AC3E}">
        <p14:creationId xmlns:p14="http://schemas.microsoft.com/office/powerpoint/2010/main" val="1344289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6148"/>
                                        </p:tgtEl>
                                      </p:cBhvr>
                                      <p:by x="150000" y="150000"/>
                                    </p:animScale>
                                  </p:childTnLst>
                                </p:cTn>
                              </p:par>
                              <p:par>
                                <p:cTn id="7" presetID="22" presetClass="entr" presetSubtype="8"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left)">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left)">
                                      <p:cBhvr>
                                        <p:cTn id="14" dur="10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0" nodeType="clickEffect">
                                  <p:stCondLst>
                                    <p:cond delay="0"/>
                                  </p:stCondLst>
                                  <p:childTnLst>
                                    <p:animEffect transition="out" filter="fade">
                                      <p:cBhvr>
                                        <p:cTn id="18" dur="1000"/>
                                        <p:tgtEl>
                                          <p:spTgt spid="34"/>
                                        </p:tgtEl>
                                      </p:cBhvr>
                                    </p:animEffect>
                                    <p:anim calcmode="lin" valueType="num">
                                      <p:cBhvr>
                                        <p:cTn id="19" dur="1000"/>
                                        <p:tgtEl>
                                          <p:spTgt spid="34"/>
                                        </p:tgtEl>
                                        <p:attrNameLst>
                                          <p:attrName>ppt_x</p:attrName>
                                        </p:attrNameLst>
                                      </p:cBhvr>
                                      <p:tavLst>
                                        <p:tav tm="0">
                                          <p:val>
                                            <p:strVal val="ppt_x"/>
                                          </p:val>
                                        </p:tav>
                                        <p:tav tm="100000">
                                          <p:val>
                                            <p:strVal val="ppt_x"/>
                                          </p:val>
                                        </p:tav>
                                      </p:tavLst>
                                    </p:anim>
                                    <p:anim calcmode="lin" valueType="num">
                                      <p:cBhvr>
                                        <p:cTn id="20" dur="1000"/>
                                        <p:tgtEl>
                                          <p:spTgt spid="34"/>
                                        </p:tgtEl>
                                        <p:attrNameLst>
                                          <p:attrName>ppt_y</p:attrName>
                                        </p:attrNameLst>
                                      </p:cBhvr>
                                      <p:tavLst>
                                        <p:tav tm="0">
                                          <p:val>
                                            <p:strVal val="ppt_y"/>
                                          </p:val>
                                        </p:tav>
                                        <p:tav tm="100000">
                                          <p:val>
                                            <p:strVal val="ppt_y+.1"/>
                                          </p:val>
                                        </p:tav>
                                      </p:tavLst>
                                    </p:anim>
                                    <p:set>
                                      <p:cBhvr>
                                        <p:cTn id="21" dur="1" fill="hold">
                                          <p:stCondLst>
                                            <p:cond delay="999"/>
                                          </p:stCondLst>
                                        </p:cTn>
                                        <p:tgtEl>
                                          <p:spTgt spid="3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10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xit" presetSubtype="0" fill="hold" grpId="0" nodeType="clickEffect">
                                  <p:stCondLst>
                                    <p:cond delay="0"/>
                                  </p:stCondLst>
                                  <p:childTnLst>
                                    <p:animEffect transition="out" filter="fade">
                                      <p:cBhvr>
                                        <p:cTn id="30" dur="1000"/>
                                        <p:tgtEl>
                                          <p:spTgt spid="19"/>
                                        </p:tgtEl>
                                      </p:cBhvr>
                                    </p:animEffect>
                                    <p:anim calcmode="lin" valueType="num">
                                      <p:cBhvr>
                                        <p:cTn id="31" dur="1000"/>
                                        <p:tgtEl>
                                          <p:spTgt spid="19"/>
                                        </p:tgtEl>
                                        <p:attrNameLst>
                                          <p:attrName>ppt_x</p:attrName>
                                        </p:attrNameLst>
                                      </p:cBhvr>
                                      <p:tavLst>
                                        <p:tav tm="0">
                                          <p:val>
                                            <p:strVal val="ppt_x"/>
                                          </p:val>
                                        </p:tav>
                                        <p:tav tm="100000">
                                          <p:val>
                                            <p:strVal val="ppt_x"/>
                                          </p:val>
                                        </p:tav>
                                      </p:tavLst>
                                    </p:anim>
                                    <p:anim calcmode="lin" valueType="num">
                                      <p:cBhvr>
                                        <p:cTn id="32" dur="1000"/>
                                        <p:tgtEl>
                                          <p:spTgt spid="19"/>
                                        </p:tgtEl>
                                        <p:attrNameLst>
                                          <p:attrName>ppt_y</p:attrName>
                                        </p:attrNameLst>
                                      </p:cBhvr>
                                      <p:tavLst>
                                        <p:tav tm="0">
                                          <p:val>
                                            <p:strVal val="ppt_y"/>
                                          </p:val>
                                        </p:tav>
                                        <p:tav tm="100000">
                                          <p:val>
                                            <p:strVal val="ppt_y+.1"/>
                                          </p:val>
                                        </p:tav>
                                      </p:tavLst>
                                    </p:anim>
                                    <p:set>
                                      <p:cBhvr>
                                        <p:cTn id="33" dur="1" fill="hold">
                                          <p:stCondLst>
                                            <p:cond delay="999"/>
                                          </p:stCondLst>
                                        </p:cTn>
                                        <p:tgtEl>
                                          <p:spTgt spid="1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left)">
                                      <p:cBhvr>
                                        <p:cTn id="38" dur="1000"/>
                                        <p:tgtEl>
                                          <p:spTgt spid="39"/>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grpId="0" nodeType="clickEffect">
                                  <p:stCondLst>
                                    <p:cond delay="0"/>
                                  </p:stCondLst>
                                  <p:childTnLst>
                                    <p:animEffect transition="out" filter="fade">
                                      <p:cBhvr>
                                        <p:cTn id="42" dur="1000"/>
                                        <p:tgtEl>
                                          <p:spTgt spid="35"/>
                                        </p:tgtEl>
                                      </p:cBhvr>
                                    </p:animEffect>
                                    <p:anim calcmode="lin" valueType="num">
                                      <p:cBhvr>
                                        <p:cTn id="43" dur="1000"/>
                                        <p:tgtEl>
                                          <p:spTgt spid="35"/>
                                        </p:tgtEl>
                                        <p:attrNameLst>
                                          <p:attrName>ppt_x</p:attrName>
                                        </p:attrNameLst>
                                      </p:cBhvr>
                                      <p:tavLst>
                                        <p:tav tm="0">
                                          <p:val>
                                            <p:strVal val="ppt_x"/>
                                          </p:val>
                                        </p:tav>
                                        <p:tav tm="100000">
                                          <p:val>
                                            <p:strVal val="ppt_x"/>
                                          </p:val>
                                        </p:tav>
                                      </p:tavLst>
                                    </p:anim>
                                    <p:anim calcmode="lin" valueType="num">
                                      <p:cBhvr>
                                        <p:cTn id="44" dur="1000"/>
                                        <p:tgtEl>
                                          <p:spTgt spid="35"/>
                                        </p:tgtEl>
                                        <p:attrNameLst>
                                          <p:attrName>ppt_y</p:attrName>
                                        </p:attrNameLst>
                                      </p:cBhvr>
                                      <p:tavLst>
                                        <p:tav tm="0">
                                          <p:val>
                                            <p:strVal val="ppt_y"/>
                                          </p:val>
                                        </p:tav>
                                        <p:tav tm="100000">
                                          <p:val>
                                            <p:strVal val="ppt_y+.1"/>
                                          </p:val>
                                        </p:tav>
                                      </p:tavLst>
                                    </p:anim>
                                    <p:set>
                                      <p:cBhvr>
                                        <p:cTn id="45" dur="1" fill="hold">
                                          <p:stCondLst>
                                            <p:cond delay="999"/>
                                          </p:stCondLst>
                                        </p:cTn>
                                        <p:tgtEl>
                                          <p:spTgt spid="3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left)">
                                      <p:cBhvr>
                                        <p:cTn id="50" dur="100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xit" presetSubtype="0" fill="hold" grpId="0" nodeType="clickEffect">
                                  <p:stCondLst>
                                    <p:cond delay="0"/>
                                  </p:stCondLst>
                                  <p:childTnLst>
                                    <p:animEffect transition="out" filter="fade">
                                      <p:cBhvr>
                                        <p:cTn id="54" dur="1000"/>
                                        <p:tgtEl>
                                          <p:spTgt spid="33"/>
                                        </p:tgtEl>
                                      </p:cBhvr>
                                    </p:animEffect>
                                    <p:anim calcmode="lin" valueType="num">
                                      <p:cBhvr>
                                        <p:cTn id="55" dur="1000"/>
                                        <p:tgtEl>
                                          <p:spTgt spid="33"/>
                                        </p:tgtEl>
                                        <p:attrNameLst>
                                          <p:attrName>ppt_x</p:attrName>
                                        </p:attrNameLst>
                                      </p:cBhvr>
                                      <p:tavLst>
                                        <p:tav tm="0">
                                          <p:val>
                                            <p:strVal val="ppt_x"/>
                                          </p:val>
                                        </p:tav>
                                        <p:tav tm="100000">
                                          <p:val>
                                            <p:strVal val="ppt_x"/>
                                          </p:val>
                                        </p:tav>
                                      </p:tavLst>
                                    </p:anim>
                                    <p:anim calcmode="lin" valueType="num">
                                      <p:cBhvr>
                                        <p:cTn id="56" dur="1000"/>
                                        <p:tgtEl>
                                          <p:spTgt spid="33"/>
                                        </p:tgtEl>
                                        <p:attrNameLst>
                                          <p:attrName>ppt_y</p:attrName>
                                        </p:attrNameLst>
                                      </p:cBhvr>
                                      <p:tavLst>
                                        <p:tav tm="0">
                                          <p:val>
                                            <p:strVal val="ppt_y"/>
                                          </p:val>
                                        </p:tav>
                                        <p:tav tm="100000">
                                          <p:val>
                                            <p:strVal val="ppt_y+.1"/>
                                          </p:val>
                                        </p:tav>
                                      </p:tavLst>
                                    </p:anim>
                                    <p:set>
                                      <p:cBhvr>
                                        <p:cTn id="57" dur="1" fill="hold">
                                          <p:stCondLst>
                                            <p:cond delay="9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animBg="1"/>
      <p:bldP spid="33" grpId="0"/>
      <p:bldP spid="34" grpId="0"/>
      <p:bldP spid="35" grpId="0"/>
      <p:bldP spid="39" grpId="0" animBg="1"/>
      <p:bldP spid="40" grpId="0" animBg="1"/>
      <p:bldP spid="4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hidden="1">
            <a:extLst>
              <a:ext uri="{FF2B5EF4-FFF2-40B4-BE49-F238E27FC236}">
                <a16:creationId xmlns:a16="http://schemas.microsoft.com/office/drawing/2014/main" id="{FBF60391-508C-92CF-5A29-544A1D311668}"/>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4023345" y="-74013"/>
            <a:ext cx="2179306" cy="6854835"/>
          </a:xfrm>
          <a:prstGeom prst="rect">
            <a:avLst/>
          </a:prstGeom>
          <a:effectLst>
            <a:outerShdw blurRad="50800" dist="50800" dir="5400000" algn="ctr" rotWithShape="0">
              <a:schemeClr val="tx1">
                <a:alpha val="47000"/>
              </a:schemeClr>
            </a:outerShdw>
          </a:effectLst>
        </p:spPr>
      </p:pic>
      <p:pic>
        <p:nvPicPr>
          <p:cNvPr id="2" name="Picture 2">
            <a:extLst>
              <a:ext uri="{FF2B5EF4-FFF2-40B4-BE49-F238E27FC236}">
                <a16:creationId xmlns:a16="http://schemas.microsoft.com/office/drawing/2014/main" id="{AD246A82-24E9-978F-352F-CF0A450D040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0060858" y="148866"/>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hidden="1">
            <a:extLst>
              <a:ext uri="{FF2B5EF4-FFF2-40B4-BE49-F238E27FC236}">
                <a16:creationId xmlns:a16="http://schemas.microsoft.com/office/drawing/2014/main" id="{DE86C851-B5B9-2844-22FE-B3563828C536}"/>
              </a:ext>
            </a:extLst>
          </p:cNvPr>
          <p:cNvSpPr txBox="1"/>
          <p:nvPr/>
        </p:nvSpPr>
        <p:spPr>
          <a:xfrm>
            <a:off x="5269493" y="-3633741"/>
            <a:ext cx="1653013" cy="830997"/>
          </a:xfrm>
          <a:prstGeom prst="rect">
            <a:avLst/>
          </a:prstGeom>
          <a:noFill/>
        </p:spPr>
        <p:txBody>
          <a:bodyPr wrap="square" numCol="1" rtlCol="0">
            <a:spAutoFit/>
          </a:bodyPr>
          <a:lstStyle/>
          <a:p>
            <a:pPr algn="just"/>
            <a:r>
              <a:rPr lang="de-DE" altLang="de-DE" sz="4800" b="1" dirty="0">
                <a:solidFill>
                  <a:schemeClr val="bg1"/>
                </a:solidFill>
                <a:latin typeface="Sitka Banner" pitchFamily="2" charset="0"/>
              </a:rPr>
              <a:t>2022</a:t>
            </a:r>
          </a:p>
        </p:txBody>
      </p:sp>
      <p:sp>
        <p:nvSpPr>
          <p:cNvPr id="4" name="TextBox 3" hidden="1">
            <a:extLst>
              <a:ext uri="{FF2B5EF4-FFF2-40B4-BE49-F238E27FC236}">
                <a16:creationId xmlns:a16="http://schemas.microsoft.com/office/drawing/2014/main" id="{EC478753-0A5F-BE46-338C-DB2F35658C7D}"/>
              </a:ext>
            </a:extLst>
          </p:cNvPr>
          <p:cNvSpPr txBox="1"/>
          <p:nvPr/>
        </p:nvSpPr>
        <p:spPr>
          <a:xfrm>
            <a:off x="3091542" y="-2802744"/>
            <a:ext cx="6008914" cy="1815882"/>
          </a:xfrm>
          <a:prstGeom prst="rect">
            <a:avLst/>
          </a:prstGeom>
          <a:noFill/>
        </p:spPr>
        <p:txBody>
          <a:bodyPr wrap="square" numCol="1" rtlCol="0">
            <a:spAutoFit/>
          </a:bodyPr>
          <a:lstStyle/>
          <a:p>
            <a:pPr algn="ctr"/>
            <a:r>
              <a:rPr lang="de-DE" altLang="de-DE" sz="2800" b="1" dirty="0">
                <a:solidFill>
                  <a:schemeClr val="bg1"/>
                </a:solidFill>
                <a:latin typeface="Sitka Banner" pitchFamily="2" charset="0"/>
              </a:rPr>
              <a:t>The government has announced their commitment to enhancing  infrastructure as part of their plan for current year.</a:t>
            </a:r>
          </a:p>
        </p:txBody>
      </p:sp>
      <p:pic>
        <p:nvPicPr>
          <p:cNvPr id="6148" name="Picture 4" hidden="1">
            <a:extLst>
              <a:ext uri="{FF2B5EF4-FFF2-40B4-BE49-F238E27FC236}">
                <a16:creationId xmlns:a16="http://schemas.microsoft.com/office/drawing/2014/main" id="{BCF2287D-5622-A634-400C-A79E70DEAE03}"/>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a:off x="13267373" y="4606786"/>
            <a:ext cx="1933575" cy="1714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86150B-1364-799D-F596-BA8B30920FD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959545" y="1536478"/>
            <a:ext cx="1344333" cy="1538578"/>
          </a:xfrm>
          <a:prstGeom prst="rect">
            <a:avLst/>
          </a:prstGeom>
        </p:spPr>
      </p:pic>
      <p:sp>
        <p:nvSpPr>
          <p:cNvPr id="17" name="TextBox 16">
            <a:extLst>
              <a:ext uri="{FF2B5EF4-FFF2-40B4-BE49-F238E27FC236}">
                <a16:creationId xmlns:a16="http://schemas.microsoft.com/office/drawing/2014/main" id="{42F17982-552C-0394-EED5-58A357321965}"/>
              </a:ext>
            </a:extLst>
          </p:cNvPr>
          <p:cNvSpPr txBox="1"/>
          <p:nvPr/>
        </p:nvSpPr>
        <p:spPr>
          <a:xfrm>
            <a:off x="9349703" y="3808402"/>
            <a:ext cx="2294245" cy="400110"/>
          </a:xfrm>
          <a:prstGeom prst="rect">
            <a:avLst/>
          </a:prstGeom>
          <a:noFill/>
        </p:spPr>
        <p:txBody>
          <a:bodyPr wrap="square" rtlCol="0">
            <a:spAutoFit/>
          </a:bodyPr>
          <a:lstStyle/>
          <a:p>
            <a:r>
              <a:rPr lang="en-IN" sz="2000" b="1" dirty="0">
                <a:latin typeface="Sitka Banner" pitchFamily="2" charset="0"/>
              </a:rPr>
              <a:t>Company selected</a:t>
            </a:r>
          </a:p>
        </p:txBody>
      </p:sp>
      <p:sp>
        <p:nvSpPr>
          <p:cNvPr id="20" name="Freeform: Shape 19">
            <a:extLst>
              <a:ext uri="{FF2B5EF4-FFF2-40B4-BE49-F238E27FC236}">
                <a16:creationId xmlns:a16="http://schemas.microsoft.com/office/drawing/2014/main" id="{62DD38D5-11AD-625E-2C64-E6604D058AFB}"/>
              </a:ext>
            </a:extLst>
          </p:cNvPr>
          <p:cNvSpPr/>
          <p:nvPr/>
        </p:nvSpPr>
        <p:spPr>
          <a:xfrm>
            <a:off x="4121172" y="-679267"/>
            <a:ext cx="602001" cy="335666"/>
          </a:xfrm>
          <a:custGeom>
            <a:avLst/>
            <a:gdLst>
              <a:gd name="connsiteX0" fmla="*/ 173738 w 602001"/>
              <a:gd name="connsiteY0" fmla="*/ 34724 h 335666"/>
              <a:gd name="connsiteX1" fmla="*/ 173738 w 602001"/>
              <a:gd name="connsiteY1" fmla="*/ 34724 h 335666"/>
              <a:gd name="connsiteX2" fmla="*/ 370508 w 602001"/>
              <a:gd name="connsiteY2" fmla="*/ 115747 h 335666"/>
              <a:gd name="connsiteX3" fmla="*/ 474680 w 602001"/>
              <a:gd name="connsiteY3" fmla="*/ 150471 h 335666"/>
              <a:gd name="connsiteX4" fmla="*/ 509404 w 602001"/>
              <a:gd name="connsiteY4" fmla="*/ 173620 h 335666"/>
              <a:gd name="connsiteX5" fmla="*/ 544128 w 602001"/>
              <a:gd name="connsiteY5" fmla="*/ 185195 h 335666"/>
              <a:gd name="connsiteX6" fmla="*/ 602001 w 602001"/>
              <a:gd name="connsiteY6" fmla="*/ 196770 h 335666"/>
              <a:gd name="connsiteX7" fmla="*/ 602001 w 602001"/>
              <a:gd name="connsiteY7" fmla="*/ 196770 h 335666"/>
              <a:gd name="connsiteX8" fmla="*/ 451530 w 602001"/>
              <a:gd name="connsiteY8" fmla="*/ 277793 h 335666"/>
              <a:gd name="connsiteX9" fmla="*/ 370508 w 602001"/>
              <a:gd name="connsiteY9" fmla="*/ 335666 h 335666"/>
              <a:gd name="connsiteX10" fmla="*/ 312634 w 602001"/>
              <a:gd name="connsiteY10" fmla="*/ 312517 h 335666"/>
              <a:gd name="connsiteX11" fmla="*/ 277910 w 602001"/>
              <a:gd name="connsiteY11" fmla="*/ 300942 h 335666"/>
              <a:gd name="connsiteX12" fmla="*/ 231611 w 602001"/>
              <a:gd name="connsiteY12" fmla="*/ 277793 h 335666"/>
              <a:gd name="connsiteX13" fmla="*/ 92715 w 602001"/>
              <a:gd name="connsiteY13" fmla="*/ 266218 h 335666"/>
              <a:gd name="connsiteX14" fmla="*/ 34842 w 602001"/>
              <a:gd name="connsiteY14" fmla="*/ 254643 h 335666"/>
              <a:gd name="connsiteX15" fmla="*/ 118 w 602001"/>
              <a:gd name="connsiteY15" fmla="*/ 243069 h 335666"/>
              <a:gd name="connsiteX16" fmla="*/ 34842 w 602001"/>
              <a:gd name="connsiteY16" fmla="*/ 104172 h 335666"/>
              <a:gd name="connsiteX17" fmla="*/ 57991 w 602001"/>
              <a:gd name="connsiteY17" fmla="*/ 46299 h 335666"/>
              <a:gd name="connsiteX18" fmla="*/ 104290 w 602001"/>
              <a:gd name="connsiteY18" fmla="*/ 0 h 335666"/>
              <a:gd name="connsiteX19" fmla="*/ 173738 w 602001"/>
              <a:gd name="connsiteY19" fmla="*/ 11575 h 335666"/>
              <a:gd name="connsiteX20" fmla="*/ 173738 w 602001"/>
              <a:gd name="connsiteY20" fmla="*/ 34724 h 33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001" h="335666">
                <a:moveTo>
                  <a:pt x="173738" y="34724"/>
                </a:moveTo>
                <a:lnTo>
                  <a:pt x="173738" y="34724"/>
                </a:lnTo>
                <a:cubicBezTo>
                  <a:pt x="395662" y="135599"/>
                  <a:pt x="218944" y="60633"/>
                  <a:pt x="370508" y="115747"/>
                </a:cubicBezTo>
                <a:cubicBezTo>
                  <a:pt x="466400" y="150616"/>
                  <a:pt x="390424" y="129407"/>
                  <a:pt x="474680" y="150471"/>
                </a:cubicBezTo>
                <a:cubicBezTo>
                  <a:pt x="486255" y="158187"/>
                  <a:pt x="496962" y="167399"/>
                  <a:pt x="509404" y="173620"/>
                </a:cubicBezTo>
                <a:cubicBezTo>
                  <a:pt x="520317" y="179076"/>
                  <a:pt x="532397" y="181843"/>
                  <a:pt x="544128" y="185195"/>
                </a:cubicBezTo>
                <a:cubicBezTo>
                  <a:pt x="587914" y="197706"/>
                  <a:pt x="576036" y="196770"/>
                  <a:pt x="602001" y="196770"/>
                </a:cubicBezTo>
                <a:lnTo>
                  <a:pt x="602001" y="196770"/>
                </a:lnTo>
                <a:cubicBezTo>
                  <a:pt x="551844" y="223778"/>
                  <a:pt x="491811" y="237512"/>
                  <a:pt x="451530" y="277793"/>
                </a:cubicBezTo>
                <a:cubicBezTo>
                  <a:pt x="396605" y="332718"/>
                  <a:pt x="425937" y="317189"/>
                  <a:pt x="370508" y="335666"/>
                </a:cubicBezTo>
                <a:cubicBezTo>
                  <a:pt x="351217" y="327950"/>
                  <a:pt x="332088" y="319812"/>
                  <a:pt x="312634" y="312517"/>
                </a:cubicBezTo>
                <a:cubicBezTo>
                  <a:pt x="301210" y="308233"/>
                  <a:pt x="289124" y="305748"/>
                  <a:pt x="277910" y="300942"/>
                </a:cubicBezTo>
                <a:cubicBezTo>
                  <a:pt x="262051" y="294145"/>
                  <a:pt x="248570" y="280973"/>
                  <a:pt x="231611" y="277793"/>
                </a:cubicBezTo>
                <a:cubicBezTo>
                  <a:pt x="185948" y="269231"/>
                  <a:pt x="139014" y="270076"/>
                  <a:pt x="92715" y="266218"/>
                </a:cubicBezTo>
                <a:cubicBezTo>
                  <a:pt x="73424" y="262360"/>
                  <a:pt x="53928" y="259414"/>
                  <a:pt x="34842" y="254643"/>
                </a:cubicBezTo>
                <a:cubicBezTo>
                  <a:pt x="23006" y="251684"/>
                  <a:pt x="1332" y="255209"/>
                  <a:pt x="118" y="243069"/>
                </a:cubicBezTo>
                <a:cubicBezTo>
                  <a:pt x="-1865" y="223238"/>
                  <a:pt x="21546" y="139628"/>
                  <a:pt x="34842" y="104172"/>
                </a:cubicBezTo>
                <a:cubicBezTo>
                  <a:pt x="42137" y="84718"/>
                  <a:pt x="46466" y="63587"/>
                  <a:pt x="57991" y="46299"/>
                </a:cubicBezTo>
                <a:cubicBezTo>
                  <a:pt x="70098" y="28139"/>
                  <a:pt x="104290" y="0"/>
                  <a:pt x="104290" y="0"/>
                </a:cubicBezTo>
                <a:cubicBezTo>
                  <a:pt x="127439" y="3858"/>
                  <a:pt x="152292" y="2043"/>
                  <a:pt x="173738" y="11575"/>
                </a:cubicBezTo>
                <a:cubicBezTo>
                  <a:pt x="188696" y="18223"/>
                  <a:pt x="173738" y="30866"/>
                  <a:pt x="173738" y="34724"/>
                </a:cubicBezTo>
                <a:close/>
              </a:path>
            </a:pathLst>
          </a:custGeom>
          <a:solidFill>
            <a:srgbClr val="FF6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reeform: Shape 20">
            <a:extLst>
              <a:ext uri="{FF2B5EF4-FFF2-40B4-BE49-F238E27FC236}">
                <a16:creationId xmlns:a16="http://schemas.microsoft.com/office/drawing/2014/main" id="{69FE3ED3-4C7A-A1D4-E953-FEB060E78F4F}"/>
              </a:ext>
            </a:extLst>
          </p:cNvPr>
          <p:cNvSpPr/>
          <p:nvPr/>
        </p:nvSpPr>
        <p:spPr>
          <a:xfrm>
            <a:off x="5493999" y="-515511"/>
            <a:ext cx="602001" cy="335666"/>
          </a:xfrm>
          <a:custGeom>
            <a:avLst/>
            <a:gdLst>
              <a:gd name="connsiteX0" fmla="*/ 173738 w 602001"/>
              <a:gd name="connsiteY0" fmla="*/ 34724 h 335666"/>
              <a:gd name="connsiteX1" fmla="*/ 173738 w 602001"/>
              <a:gd name="connsiteY1" fmla="*/ 34724 h 335666"/>
              <a:gd name="connsiteX2" fmla="*/ 370508 w 602001"/>
              <a:gd name="connsiteY2" fmla="*/ 115747 h 335666"/>
              <a:gd name="connsiteX3" fmla="*/ 474680 w 602001"/>
              <a:gd name="connsiteY3" fmla="*/ 150471 h 335666"/>
              <a:gd name="connsiteX4" fmla="*/ 509404 w 602001"/>
              <a:gd name="connsiteY4" fmla="*/ 173620 h 335666"/>
              <a:gd name="connsiteX5" fmla="*/ 544128 w 602001"/>
              <a:gd name="connsiteY5" fmla="*/ 185195 h 335666"/>
              <a:gd name="connsiteX6" fmla="*/ 602001 w 602001"/>
              <a:gd name="connsiteY6" fmla="*/ 196770 h 335666"/>
              <a:gd name="connsiteX7" fmla="*/ 602001 w 602001"/>
              <a:gd name="connsiteY7" fmla="*/ 196770 h 335666"/>
              <a:gd name="connsiteX8" fmla="*/ 451530 w 602001"/>
              <a:gd name="connsiteY8" fmla="*/ 277793 h 335666"/>
              <a:gd name="connsiteX9" fmla="*/ 370508 w 602001"/>
              <a:gd name="connsiteY9" fmla="*/ 335666 h 335666"/>
              <a:gd name="connsiteX10" fmla="*/ 312634 w 602001"/>
              <a:gd name="connsiteY10" fmla="*/ 312517 h 335666"/>
              <a:gd name="connsiteX11" fmla="*/ 277910 w 602001"/>
              <a:gd name="connsiteY11" fmla="*/ 300942 h 335666"/>
              <a:gd name="connsiteX12" fmla="*/ 231611 w 602001"/>
              <a:gd name="connsiteY12" fmla="*/ 277793 h 335666"/>
              <a:gd name="connsiteX13" fmla="*/ 92715 w 602001"/>
              <a:gd name="connsiteY13" fmla="*/ 266218 h 335666"/>
              <a:gd name="connsiteX14" fmla="*/ 34842 w 602001"/>
              <a:gd name="connsiteY14" fmla="*/ 254643 h 335666"/>
              <a:gd name="connsiteX15" fmla="*/ 118 w 602001"/>
              <a:gd name="connsiteY15" fmla="*/ 243069 h 335666"/>
              <a:gd name="connsiteX16" fmla="*/ 34842 w 602001"/>
              <a:gd name="connsiteY16" fmla="*/ 104172 h 335666"/>
              <a:gd name="connsiteX17" fmla="*/ 57991 w 602001"/>
              <a:gd name="connsiteY17" fmla="*/ 46299 h 335666"/>
              <a:gd name="connsiteX18" fmla="*/ 104290 w 602001"/>
              <a:gd name="connsiteY18" fmla="*/ 0 h 335666"/>
              <a:gd name="connsiteX19" fmla="*/ 173738 w 602001"/>
              <a:gd name="connsiteY19" fmla="*/ 11575 h 335666"/>
              <a:gd name="connsiteX20" fmla="*/ 173738 w 602001"/>
              <a:gd name="connsiteY20" fmla="*/ 34724 h 33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001" h="335666">
                <a:moveTo>
                  <a:pt x="173738" y="34724"/>
                </a:moveTo>
                <a:lnTo>
                  <a:pt x="173738" y="34724"/>
                </a:lnTo>
                <a:cubicBezTo>
                  <a:pt x="395662" y="135599"/>
                  <a:pt x="218944" y="60633"/>
                  <a:pt x="370508" y="115747"/>
                </a:cubicBezTo>
                <a:cubicBezTo>
                  <a:pt x="466400" y="150616"/>
                  <a:pt x="390424" y="129407"/>
                  <a:pt x="474680" y="150471"/>
                </a:cubicBezTo>
                <a:cubicBezTo>
                  <a:pt x="486255" y="158187"/>
                  <a:pt x="496962" y="167399"/>
                  <a:pt x="509404" y="173620"/>
                </a:cubicBezTo>
                <a:cubicBezTo>
                  <a:pt x="520317" y="179076"/>
                  <a:pt x="532397" y="181843"/>
                  <a:pt x="544128" y="185195"/>
                </a:cubicBezTo>
                <a:cubicBezTo>
                  <a:pt x="587914" y="197706"/>
                  <a:pt x="576036" y="196770"/>
                  <a:pt x="602001" y="196770"/>
                </a:cubicBezTo>
                <a:lnTo>
                  <a:pt x="602001" y="196770"/>
                </a:lnTo>
                <a:cubicBezTo>
                  <a:pt x="551844" y="223778"/>
                  <a:pt x="491811" y="237512"/>
                  <a:pt x="451530" y="277793"/>
                </a:cubicBezTo>
                <a:cubicBezTo>
                  <a:pt x="396605" y="332718"/>
                  <a:pt x="425937" y="317189"/>
                  <a:pt x="370508" y="335666"/>
                </a:cubicBezTo>
                <a:cubicBezTo>
                  <a:pt x="351217" y="327950"/>
                  <a:pt x="332088" y="319812"/>
                  <a:pt x="312634" y="312517"/>
                </a:cubicBezTo>
                <a:cubicBezTo>
                  <a:pt x="301210" y="308233"/>
                  <a:pt x="289124" y="305748"/>
                  <a:pt x="277910" y="300942"/>
                </a:cubicBezTo>
                <a:cubicBezTo>
                  <a:pt x="262051" y="294145"/>
                  <a:pt x="248570" y="280973"/>
                  <a:pt x="231611" y="277793"/>
                </a:cubicBezTo>
                <a:cubicBezTo>
                  <a:pt x="185948" y="269231"/>
                  <a:pt x="139014" y="270076"/>
                  <a:pt x="92715" y="266218"/>
                </a:cubicBezTo>
                <a:cubicBezTo>
                  <a:pt x="73424" y="262360"/>
                  <a:pt x="53928" y="259414"/>
                  <a:pt x="34842" y="254643"/>
                </a:cubicBezTo>
                <a:cubicBezTo>
                  <a:pt x="23006" y="251684"/>
                  <a:pt x="1332" y="255209"/>
                  <a:pt x="118" y="243069"/>
                </a:cubicBezTo>
                <a:cubicBezTo>
                  <a:pt x="-1865" y="223238"/>
                  <a:pt x="21546" y="139628"/>
                  <a:pt x="34842" y="104172"/>
                </a:cubicBezTo>
                <a:cubicBezTo>
                  <a:pt x="42137" y="84718"/>
                  <a:pt x="46466" y="63587"/>
                  <a:pt x="57991" y="46299"/>
                </a:cubicBezTo>
                <a:cubicBezTo>
                  <a:pt x="70098" y="28139"/>
                  <a:pt x="104290" y="0"/>
                  <a:pt x="104290" y="0"/>
                </a:cubicBezTo>
                <a:cubicBezTo>
                  <a:pt x="127439" y="3858"/>
                  <a:pt x="152292" y="2043"/>
                  <a:pt x="173738" y="11575"/>
                </a:cubicBezTo>
                <a:cubicBezTo>
                  <a:pt x="188696" y="18223"/>
                  <a:pt x="173738" y="30866"/>
                  <a:pt x="173738" y="34724"/>
                </a:cubicBez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Shape 21">
            <a:extLst>
              <a:ext uri="{FF2B5EF4-FFF2-40B4-BE49-F238E27FC236}">
                <a16:creationId xmlns:a16="http://schemas.microsoft.com/office/drawing/2014/main" id="{BA1A83EA-A426-C281-E420-EFAC4BD5F948}"/>
              </a:ext>
            </a:extLst>
          </p:cNvPr>
          <p:cNvSpPr/>
          <p:nvPr/>
        </p:nvSpPr>
        <p:spPr>
          <a:xfrm>
            <a:off x="6565825" y="-515511"/>
            <a:ext cx="602001" cy="335666"/>
          </a:xfrm>
          <a:custGeom>
            <a:avLst/>
            <a:gdLst>
              <a:gd name="connsiteX0" fmla="*/ 173738 w 602001"/>
              <a:gd name="connsiteY0" fmla="*/ 34724 h 335666"/>
              <a:gd name="connsiteX1" fmla="*/ 173738 w 602001"/>
              <a:gd name="connsiteY1" fmla="*/ 34724 h 335666"/>
              <a:gd name="connsiteX2" fmla="*/ 370508 w 602001"/>
              <a:gd name="connsiteY2" fmla="*/ 115747 h 335666"/>
              <a:gd name="connsiteX3" fmla="*/ 474680 w 602001"/>
              <a:gd name="connsiteY3" fmla="*/ 150471 h 335666"/>
              <a:gd name="connsiteX4" fmla="*/ 509404 w 602001"/>
              <a:gd name="connsiteY4" fmla="*/ 173620 h 335666"/>
              <a:gd name="connsiteX5" fmla="*/ 544128 w 602001"/>
              <a:gd name="connsiteY5" fmla="*/ 185195 h 335666"/>
              <a:gd name="connsiteX6" fmla="*/ 602001 w 602001"/>
              <a:gd name="connsiteY6" fmla="*/ 196770 h 335666"/>
              <a:gd name="connsiteX7" fmla="*/ 602001 w 602001"/>
              <a:gd name="connsiteY7" fmla="*/ 196770 h 335666"/>
              <a:gd name="connsiteX8" fmla="*/ 451530 w 602001"/>
              <a:gd name="connsiteY8" fmla="*/ 277793 h 335666"/>
              <a:gd name="connsiteX9" fmla="*/ 370508 w 602001"/>
              <a:gd name="connsiteY9" fmla="*/ 335666 h 335666"/>
              <a:gd name="connsiteX10" fmla="*/ 312634 w 602001"/>
              <a:gd name="connsiteY10" fmla="*/ 312517 h 335666"/>
              <a:gd name="connsiteX11" fmla="*/ 277910 w 602001"/>
              <a:gd name="connsiteY11" fmla="*/ 300942 h 335666"/>
              <a:gd name="connsiteX12" fmla="*/ 231611 w 602001"/>
              <a:gd name="connsiteY12" fmla="*/ 277793 h 335666"/>
              <a:gd name="connsiteX13" fmla="*/ 92715 w 602001"/>
              <a:gd name="connsiteY13" fmla="*/ 266218 h 335666"/>
              <a:gd name="connsiteX14" fmla="*/ 34842 w 602001"/>
              <a:gd name="connsiteY14" fmla="*/ 254643 h 335666"/>
              <a:gd name="connsiteX15" fmla="*/ 118 w 602001"/>
              <a:gd name="connsiteY15" fmla="*/ 243069 h 335666"/>
              <a:gd name="connsiteX16" fmla="*/ 34842 w 602001"/>
              <a:gd name="connsiteY16" fmla="*/ 104172 h 335666"/>
              <a:gd name="connsiteX17" fmla="*/ 57991 w 602001"/>
              <a:gd name="connsiteY17" fmla="*/ 46299 h 335666"/>
              <a:gd name="connsiteX18" fmla="*/ 104290 w 602001"/>
              <a:gd name="connsiteY18" fmla="*/ 0 h 335666"/>
              <a:gd name="connsiteX19" fmla="*/ 173738 w 602001"/>
              <a:gd name="connsiteY19" fmla="*/ 11575 h 335666"/>
              <a:gd name="connsiteX20" fmla="*/ 173738 w 602001"/>
              <a:gd name="connsiteY20" fmla="*/ 34724 h 33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001" h="335666">
                <a:moveTo>
                  <a:pt x="173738" y="34724"/>
                </a:moveTo>
                <a:lnTo>
                  <a:pt x="173738" y="34724"/>
                </a:lnTo>
                <a:cubicBezTo>
                  <a:pt x="395662" y="135599"/>
                  <a:pt x="218944" y="60633"/>
                  <a:pt x="370508" y="115747"/>
                </a:cubicBezTo>
                <a:cubicBezTo>
                  <a:pt x="466400" y="150616"/>
                  <a:pt x="390424" y="129407"/>
                  <a:pt x="474680" y="150471"/>
                </a:cubicBezTo>
                <a:cubicBezTo>
                  <a:pt x="486255" y="158187"/>
                  <a:pt x="496962" y="167399"/>
                  <a:pt x="509404" y="173620"/>
                </a:cubicBezTo>
                <a:cubicBezTo>
                  <a:pt x="520317" y="179076"/>
                  <a:pt x="532397" y="181843"/>
                  <a:pt x="544128" y="185195"/>
                </a:cubicBezTo>
                <a:cubicBezTo>
                  <a:pt x="587914" y="197706"/>
                  <a:pt x="576036" y="196770"/>
                  <a:pt x="602001" y="196770"/>
                </a:cubicBezTo>
                <a:lnTo>
                  <a:pt x="602001" y="196770"/>
                </a:lnTo>
                <a:cubicBezTo>
                  <a:pt x="551844" y="223778"/>
                  <a:pt x="491811" y="237512"/>
                  <a:pt x="451530" y="277793"/>
                </a:cubicBezTo>
                <a:cubicBezTo>
                  <a:pt x="396605" y="332718"/>
                  <a:pt x="425937" y="317189"/>
                  <a:pt x="370508" y="335666"/>
                </a:cubicBezTo>
                <a:cubicBezTo>
                  <a:pt x="351217" y="327950"/>
                  <a:pt x="332088" y="319812"/>
                  <a:pt x="312634" y="312517"/>
                </a:cubicBezTo>
                <a:cubicBezTo>
                  <a:pt x="301210" y="308233"/>
                  <a:pt x="289124" y="305748"/>
                  <a:pt x="277910" y="300942"/>
                </a:cubicBezTo>
                <a:cubicBezTo>
                  <a:pt x="262051" y="294145"/>
                  <a:pt x="248570" y="280973"/>
                  <a:pt x="231611" y="277793"/>
                </a:cubicBezTo>
                <a:cubicBezTo>
                  <a:pt x="185948" y="269231"/>
                  <a:pt x="139014" y="270076"/>
                  <a:pt x="92715" y="266218"/>
                </a:cubicBezTo>
                <a:cubicBezTo>
                  <a:pt x="73424" y="262360"/>
                  <a:pt x="53928" y="259414"/>
                  <a:pt x="34842" y="254643"/>
                </a:cubicBezTo>
                <a:cubicBezTo>
                  <a:pt x="23006" y="251684"/>
                  <a:pt x="1332" y="255209"/>
                  <a:pt x="118" y="243069"/>
                </a:cubicBezTo>
                <a:cubicBezTo>
                  <a:pt x="-1865" y="223238"/>
                  <a:pt x="21546" y="139628"/>
                  <a:pt x="34842" y="104172"/>
                </a:cubicBezTo>
                <a:cubicBezTo>
                  <a:pt x="42137" y="84718"/>
                  <a:pt x="46466" y="63587"/>
                  <a:pt x="57991" y="46299"/>
                </a:cubicBezTo>
                <a:cubicBezTo>
                  <a:pt x="70098" y="28139"/>
                  <a:pt x="104290" y="0"/>
                  <a:pt x="104290" y="0"/>
                </a:cubicBezTo>
                <a:cubicBezTo>
                  <a:pt x="127439" y="3858"/>
                  <a:pt x="152292" y="2043"/>
                  <a:pt x="173738" y="11575"/>
                </a:cubicBezTo>
                <a:cubicBezTo>
                  <a:pt x="188696" y="18223"/>
                  <a:pt x="173738" y="30866"/>
                  <a:pt x="173738" y="34724"/>
                </a:cubicBezTo>
                <a:close/>
              </a:path>
            </a:pathLst>
          </a:cu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Freeform: Shape 22">
            <a:extLst>
              <a:ext uri="{FF2B5EF4-FFF2-40B4-BE49-F238E27FC236}">
                <a16:creationId xmlns:a16="http://schemas.microsoft.com/office/drawing/2014/main" id="{ED976FE9-07F6-7579-1282-F1B6BF0CC4B9}"/>
              </a:ext>
            </a:extLst>
          </p:cNvPr>
          <p:cNvSpPr/>
          <p:nvPr/>
        </p:nvSpPr>
        <p:spPr>
          <a:xfrm>
            <a:off x="7903890" y="-644980"/>
            <a:ext cx="602001" cy="335666"/>
          </a:xfrm>
          <a:custGeom>
            <a:avLst/>
            <a:gdLst>
              <a:gd name="connsiteX0" fmla="*/ 173738 w 602001"/>
              <a:gd name="connsiteY0" fmla="*/ 34724 h 335666"/>
              <a:gd name="connsiteX1" fmla="*/ 173738 w 602001"/>
              <a:gd name="connsiteY1" fmla="*/ 34724 h 335666"/>
              <a:gd name="connsiteX2" fmla="*/ 370508 w 602001"/>
              <a:gd name="connsiteY2" fmla="*/ 115747 h 335666"/>
              <a:gd name="connsiteX3" fmla="*/ 474680 w 602001"/>
              <a:gd name="connsiteY3" fmla="*/ 150471 h 335666"/>
              <a:gd name="connsiteX4" fmla="*/ 509404 w 602001"/>
              <a:gd name="connsiteY4" fmla="*/ 173620 h 335666"/>
              <a:gd name="connsiteX5" fmla="*/ 544128 w 602001"/>
              <a:gd name="connsiteY5" fmla="*/ 185195 h 335666"/>
              <a:gd name="connsiteX6" fmla="*/ 602001 w 602001"/>
              <a:gd name="connsiteY6" fmla="*/ 196770 h 335666"/>
              <a:gd name="connsiteX7" fmla="*/ 602001 w 602001"/>
              <a:gd name="connsiteY7" fmla="*/ 196770 h 335666"/>
              <a:gd name="connsiteX8" fmla="*/ 451530 w 602001"/>
              <a:gd name="connsiteY8" fmla="*/ 277793 h 335666"/>
              <a:gd name="connsiteX9" fmla="*/ 370508 w 602001"/>
              <a:gd name="connsiteY9" fmla="*/ 335666 h 335666"/>
              <a:gd name="connsiteX10" fmla="*/ 312634 w 602001"/>
              <a:gd name="connsiteY10" fmla="*/ 312517 h 335666"/>
              <a:gd name="connsiteX11" fmla="*/ 277910 w 602001"/>
              <a:gd name="connsiteY11" fmla="*/ 300942 h 335666"/>
              <a:gd name="connsiteX12" fmla="*/ 231611 w 602001"/>
              <a:gd name="connsiteY12" fmla="*/ 277793 h 335666"/>
              <a:gd name="connsiteX13" fmla="*/ 92715 w 602001"/>
              <a:gd name="connsiteY13" fmla="*/ 266218 h 335666"/>
              <a:gd name="connsiteX14" fmla="*/ 34842 w 602001"/>
              <a:gd name="connsiteY14" fmla="*/ 254643 h 335666"/>
              <a:gd name="connsiteX15" fmla="*/ 118 w 602001"/>
              <a:gd name="connsiteY15" fmla="*/ 243069 h 335666"/>
              <a:gd name="connsiteX16" fmla="*/ 34842 w 602001"/>
              <a:gd name="connsiteY16" fmla="*/ 104172 h 335666"/>
              <a:gd name="connsiteX17" fmla="*/ 57991 w 602001"/>
              <a:gd name="connsiteY17" fmla="*/ 46299 h 335666"/>
              <a:gd name="connsiteX18" fmla="*/ 104290 w 602001"/>
              <a:gd name="connsiteY18" fmla="*/ 0 h 335666"/>
              <a:gd name="connsiteX19" fmla="*/ 173738 w 602001"/>
              <a:gd name="connsiteY19" fmla="*/ 11575 h 335666"/>
              <a:gd name="connsiteX20" fmla="*/ 173738 w 602001"/>
              <a:gd name="connsiteY20" fmla="*/ 34724 h 33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001" h="335666">
                <a:moveTo>
                  <a:pt x="173738" y="34724"/>
                </a:moveTo>
                <a:lnTo>
                  <a:pt x="173738" y="34724"/>
                </a:lnTo>
                <a:cubicBezTo>
                  <a:pt x="395662" y="135599"/>
                  <a:pt x="218944" y="60633"/>
                  <a:pt x="370508" y="115747"/>
                </a:cubicBezTo>
                <a:cubicBezTo>
                  <a:pt x="466400" y="150616"/>
                  <a:pt x="390424" y="129407"/>
                  <a:pt x="474680" y="150471"/>
                </a:cubicBezTo>
                <a:cubicBezTo>
                  <a:pt x="486255" y="158187"/>
                  <a:pt x="496962" y="167399"/>
                  <a:pt x="509404" y="173620"/>
                </a:cubicBezTo>
                <a:cubicBezTo>
                  <a:pt x="520317" y="179076"/>
                  <a:pt x="532397" y="181843"/>
                  <a:pt x="544128" y="185195"/>
                </a:cubicBezTo>
                <a:cubicBezTo>
                  <a:pt x="587914" y="197706"/>
                  <a:pt x="576036" y="196770"/>
                  <a:pt x="602001" y="196770"/>
                </a:cubicBezTo>
                <a:lnTo>
                  <a:pt x="602001" y="196770"/>
                </a:lnTo>
                <a:cubicBezTo>
                  <a:pt x="551844" y="223778"/>
                  <a:pt x="491811" y="237512"/>
                  <a:pt x="451530" y="277793"/>
                </a:cubicBezTo>
                <a:cubicBezTo>
                  <a:pt x="396605" y="332718"/>
                  <a:pt x="425937" y="317189"/>
                  <a:pt x="370508" y="335666"/>
                </a:cubicBezTo>
                <a:cubicBezTo>
                  <a:pt x="351217" y="327950"/>
                  <a:pt x="332088" y="319812"/>
                  <a:pt x="312634" y="312517"/>
                </a:cubicBezTo>
                <a:cubicBezTo>
                  <a:pt x="301210" y="308233"/>
                  <a:pt x="289124" y="305748"/>
                  <a:pt x="277910" y="300942"/>
                </a:cubicBezTo>
                <a:cubicBezTo>
                  <a:pt x="262051" y="294145"/>
                  <a:pt x="248570" y="280973"/>
                  <a:pt x="231611" y="277793"/>
                </a:cubicBezTo>
                <a:cubicBezTo>
                  <a:pt x="185948" y="269231"/>
                  <a:pt x="139014" y="270076"/>
                  <a:pt x="92715" y="266218"/>
                </a:cubicBezTo>
                <a:cubicBezTo>
                  <a:pt x="73424" y="262360"/>
                  <a:pt x="53928" y="259414"/>
                  <a:pt x="34842" y="254643"/>
                </a:cubicBezTo>
                <a:cubicBezTo>
                  <a:pt x="23006" y="251684"/>
                  <a:pt x="1332" y="255209"/>
                  <a:pt x="118" y="243069"/>
                </a:cubicBezTo>
                <a:cubicBezTo>
                  <a:pt x="-1865" y="223238"/>
                  <a:pt x="21546" y="139628"/>
                  <a:pt x="34842" y="104172"/>
                </a:cubicBezTo>
                <a:cubicBezTo>
                  <a:pt x="42137" y="84718"/>
                  <a:pt x="46466" y="63587"/>
                  <a:pt x="57991" y="46299"/>
                </a:cubicBezTo>
                <a:cubicBezTo>
                  <a:pt x="70098" y="28139"/>
                  <a:pt x="104290" y="0"/>
                  <a:pt x="104290" y="0"/>
                </a:cubicBezTo>
                <a:cubicBezTo>
                  <a:pt x="127439" y="3858"/>
                  <a:pt x="152292" y="2043"/>
                  <a:pt x="173738" y="11575"/>
                </a:cubicBezTo>
                <a:cubicBezTo>
                  <a:pt x="188696" y="18223"/>
                  <a:pt x="173738" y="30866"/>
                  <a:pt x="173738" y="34724"/>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reeform: Shape 23">
            <a:extLst>
              <a:ext uri="{FF2B5EF4-FFF2-40B4-BE49-F238E27FC236}">
                <a16:creationId xmlns:a16="http://schemas.microsoft.com/office/drawing/2014/main" id="{E835171A-2F70-875F-2148-1A82081159DB}"/>
              </a:ext>
            </a:extLst>
          </p:cNvPr>
          <p:cNvSpPr/>
          <p:nvPr/>
        </p:nvSpPr>
        <p:spPr>
          <a:xfrm>
            <a:off x="9658545" y="-622268"/>
            <a:ext cx="602001" cy="335666"/>
          </a:xfrm>
          <a:custGeom>
            <a:avLst/>
            <a:gdLst>
              <a:gd name="connsiteX0" fmla="*/ 173738 w 602001"/>
              <a:gd name="connsiteY0" fmla="*/ 34724 h 335666"/>
              <a:gd name="connsiteX1" fmla="*/ 173738 w 602001"/>
              <a:gd name="connsiteY1" fmla="*/ 34724 h 335666"/>
              <a:gd name="connsiteX2" fmla="*/ 370508 w 602001"/>
              <a:gd name="connsiteY2" fmla="*/ 115747 h 335666"/>
              <a:gd name="connsiteX3" fmla="*/ 474680 w 602001"/>
              <a:gd name="connsiteY3" fmla="*/ 150471 h 335666"/>
              <a:gd name="connsiteX4" fmla="*/ 509404 w 602001"/>
              <a:gd name="connsiteY4" fmla="*/ 173620 h 335666"/>
              <a:gd name="connsiteX5" fmla="*/ 544128 w 602001"/>
              <a:gd name="connsiteY5" fmla="*/ 185195 h 335666"/>
              <a:gd name="connsiteX6" fmla="*/ 602001 w 602001"/>
              <a:gd name="connsiteY6" fmla="*/ 196770 h 335666"/>
              <a:gd name="connsiteX7" fmla="*/ 602001 w 602001"/>
              <a:gd name="connsiteY7" fmla="*/ 196770 h 335666"/>
              <a:gd name="connsiteX8" fmla="*/ 451530 w 602001"/>
              <a:gd name="connsiteY8" fmla="*/ 277793 h 335666"/>
              <a:gd name="connsiteX9" fmla="*/ 370508 w 602001"/>
              <a:gd name="connsiteY9" fmla="*/ 335666 h 335666"/>
              <a:gd name="connsiteX10" fmla="*/ 312634 w 602001"/>
              <a:gd name="connsiteY10" fmla="*/ 312517 h 335666"/>
              <a:gd name="connsiteX11" fmla="*/ 277910 w 602001"/>
              <a:gd name="connsiteY11" fmla="*/ 300942 h 335666"/>
              <a:gd name="connsiteX12" fmla="*/ 231611 w 602001"/>
              <a:gd name="connsiteY12" fmla="*/ 277793 h 335666"/>
              <a:gd name="connsiteX13" fmla="*/ 92715 w 602001"/>
              <a:gd name="connsiteY13" fmla="*/ 266218 h 335666"/>
              <a:gd name="connsiteX14" fmla="*/ 34842 w 602001"/>
              <a:gd name="connsiteY14" fmla="*/ 254643 h 335666"/>
              <a:gd name="connsiteX15" fmla="*/ 118 w 602001"/>
              <a:gd name="connsiteY15" fmla="*/ 243069 h 335666"/>
              <a:gd name="connsiteX16" fmla="*/ 34842 w 602001"/>
              <a:gd name="connsiteY16" fmla="*/ 104172 h 335666"/>
              <a:gd name="connsiteX17" fmla="*/ 57991 w 602001"/>
              <a:gd name="connsiteY17" fmla="*/ 46299 h 335666"/>
              <a:gd name="connsiteX18" fmla="*/ 104290 w 602001"/>
              <a:gd name="connsiteY18" fmla="*/ 0 h 335666"/>
              <a:gd name="connsiteX19" fmla="*/ 173738 w 602001"/>
              <a:gd name="connsiteY19" fmla="*/ 11575 h 335666"/>
              <a:gd name="connsiteX20" fmla="*/ 173738 w 602001"/>
              <a:gd name="connsiteY20" fmla="*/ 34724 h 33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001" h="335666">
                <a:moveTo>
                  <a:pt x="173738" y="34724"/>
                </a:moveTo>
                <a:lnTo>
                  <a:pt x="173738" y="34724"/>
                </a:lnTo>
                <a:cubicBezTo>
                  <a:pt x="395662" y="135599"/>
                  <a:pt x="218944" y="60633"/>
                  <a:pt x="370508" y="115747"/>
                </a:cubicBezTo>
                <a:cubicBezTo>
                  <a:pt x="466400" y="150616"/>
                  <a:pt x="390424" y="129407"/>
                  <a:pt x="474680" y="150471"/>
                </a:cubicBezTo>
                <a:cubicBezTo>
                  <a:pt x="486255" y="158187"/>
                  <a:pt x="496962" y="167399"/>
                  <a:pt x="509404" y="173620"/>
                </a:cubicBezTo>
                <a:cubicBezTo>
                  <a:pt x="520317" y="179076"/>
                  <a:pt x="532397" y="181843"/>
                  <a:pt x="544128" y="185195"/>
                </a:cubicBezTo>
                <a:cubicBezTo>
                  <a:pt x="587914" y="197706"/>
                  <a:pt x="576036" y="196770"/>
                  <a:pt x="602001" y="196770"/>
                </a:cubicBezTo>
                <a:lnTo>
                  <a:pt x="602001" y="196770"/>
                </a:lnTo>
                <a:cubicBezTo>
                  <a:pt x="551844" y="223778"/>
                  <a:pt x="491811" y="237512"/>
                  <a:pt x="451530" y="277793"/>
                </a:cubicBezTo>
                <a:cubicBezTo>
                  <a:pt x="396605" y="332718"/>
                  <a:pt x="425937" y="317189"/>
                  <a:pt x="370508" y="335666"/>
                </a:cubicBezTo>
                <a:cubicBezTo>
                  <a:pt x="351217" y="327950"/>
                  <a:pt x="332088" y="319812"/>
                  <a:pt x="312634" y="312517"/>
                </a:cubicBezTo>
                <a:cubicBezTo>
                  <a:pt x="301210" y="308233"/>
                  <a:pt x="289124" y="305748"/>
                  <a:pt x="277910" y="300942"/>
                </a:cubicBezTo>
                <a:cubicBezTo>
                  <a:pt x="262051" y="294145"/>
                  <a:pt x="248570" y="280973"/>
                  <a:pt x="231611" y="277793"/>
                </a:cubicBezTo>
                <a:cubicBezTo>
                  <a:pt x="185948" y="269231"/>
                  <a:pt x="139014" y="270076"/>
                  <a:pt x="92715" y="266218"/>
                </a:cubicBezTo>
                <a:cubicBezTo>
                  <a:pt x="73424" y="262360"/>
                  <a:pt x="53928" y="259414"/>
                  <a:pt x="34842" y="254643"/>
                </a:cubicBezTo>
                <a:cubicBezTo>
                  <a:pt x="23006" y="251684"/>
                  <a:pt x="1332" y="255209"/>
                  <a:pt x="118" y="243069"/>
                </a:cubicBezTo>
                <a:cubicBezTo>
                  <a:pt x="-1865" y="223238"/>
                  <a:pt x="21546" y="139628"/>
                  <a:pt x="34842" y="104172"/>
                </a:cubicBezTo>
                <a:cubicBezTo>
                  <a:pt x="42137" y="84718"/>
                  <a:pt x="46466" y="63587"/>
                  <a:pt x="57991" y="46299"/>
                </a:cubicBezTo>
                <a:cubicBezTo>
                  <a:pt x="70098" y="28139"/>
                  <a:pt x="104290" y="0"/>
                  <a:pt x="104290" y="0"/>
                </a:cubicBezTo>
                <a:cubicBezTo>
                  <a:pt x="127439" y="3858"/>
                  <a:pt x="152292" y="2043"/>
                  <a:pt x="173738" y="11575"/>
                </a:cubicBezTo>
                <a:cubicBezTo>
                  <a:pt x="188696" y="18223"/>
                  <a:pt x="173738" y="30866"/>
                  <a:pt x="173738" y="34724"/>
                </a:cubicBezTo>
                <a:close/>
              </a:path>
            </a:pathLst>
          </a:cu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Freeform: Shape 24">
            <a:extLst>
              <a:ext uri="{FF2B5EF4-FFF2-40B4-BE49-F238E27FC236}">
                <a16:creationId xmlns:a16="http://schemas.microsoft.com/office/drawing/2014/main" id="{EF6CE7CD-E991-C2BA-798C-088BCDBCB80F}"/>
              </a:ext>
            </a:extLst>
          </p:cNvPr>
          <p:cNvSpPr/>
          <p:nvPr/>
        </p:nvSpPr>
        <p:spPr>
          <a:xfrm>
            <a:off x="2736272" y="-515511"/>
            <a:ext cx="602001" cy="335666"/>
          </a:xfrm>
          <a:custGeom>
            <a:avLst/>
            <a:gdLst>
              <a:gd name="connsiteX0" fmla="*/ 173738 w 602001"/>
              <a:gd name="connsiteY0" fmla="*/ 34724 h 335666"/>
              <a:gd name="connsiteX1" fmla="*/ 173738 w 602001"/>
              <a:gd name="connsiteY1" fmla="*/ 34724 h 335666"/>
              <a:gd name="connsiteX2" fmla="*/ 370508 w 602001"/>
              <a:gd name="connsiteY2" fmla="*/ 115747 h 335666"/>
              <a:gd name="connsiteX3" fmla="*/ 474680 w 602001"/>
              <a:gd name="connsiteY3" fmla="*/ 150471 h 335666"/>
              <a:gd name="connsiteX4" fmla="*/ 509404 w 602001"/>
              <a:gd name="connsiteY4" fmla="*/ 173620 h 335666"/>
              <a:gd name="connsiteX5" fmla="*/ 544128 w 602001"/>
              <a:gd name="connsiteY5" fmla="*/ 185195 h 335666"/>
              <a:gd name="connsiteX6" fmla="*/ 602001 w 602001"/>
              <a:gd name="connsiteY6" fmla="*/ 196770 h 335666"/>
              <a:gd name="connsiteX7" fmla="*/ 602001 w 602001"/>
              <a:gd name="connsiteY7" fmla="*/ 196770 h 335666"/>
              <a:gd name="connsiteX8" fmla="*/ 451530 w 602001"/>
              <a:gd name="connsiteY8" fmla="*/ 277793 h 335666"/>
              <a:gd name="connsiteX9" fmla="*/ 370508 w 602001"/>
              <a:gd name="connsiteY9" fmla="*/ 335666 h 335666"/>
              <a:gd name="connsiteX10" fmla="*/ 312634 w 602001"/>
              <a:gd name="connsiteY10" fmla="*/ 312517 h 335666"/>
              <a:gd name="connsiteX11" fmla="*/ 277910 w 602001"/>
              <a:gd name="connsiteY11" fmla="*/ 300942 h 335666"/>
              <a:gd name="connsiteX12" fmla="*/ 231611 w 602001"/>
              <a:gd name="connsiteY12" fmla="*/ 277793 h 335666"/>
              <a:gd name="connsiteX13" fmla="*/ 92715 w 602001"/>
              <a:gd name="connsiteY13" fmla="*/ 266218 h 335666"/>
              <a:gd name="connsiteX14" fmla="*/ 34842 w 602001"/>
              <a:gd name="connsiteY14" fmla="*/ 254643 h 335666"/>
              <a:gd name="connsiteX15" fmla="*/ 118 w 602001"/>
              <a:gd name="connsiteY15" fmla="*/ 243069 h 335666"/>
              <a:gd name="connsiteX16" fmla="*/ 34842 w 602001"/>
              <a:gd name="connsiteY16" fmla="*/ 104172 h 335666"/>
              <a:gd name="connsiteX17" fmla="*/ 57991 w 602001"/>
              <a:gd name="connsiteY17" fmla="*/ 46299 h 335666"/>
              <a:gd name="connsiteX18" fmla="*/ 104290 w 602001"/>
              <a:gd name="connsiteY18" fmla="*/ 0 h 335666"/>
              <a:gd name="connsiteX19" fmla="*/ 173738 w 602001"/>
              <a:gd name="connsiteY19" fmla="*/ 11575 h 335666"/>
              <a:gd name="connsiteX20" fmla="*/ 173738 w 602001"/>
              <a:gd name="connsiteY20" fmla="*/ 34724 h 33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001" h="335666">
                <a:moveTo>
                  <a:pt x="173738" y="34724"/>
                </a:moveTo>
                <a:lnTo>
                  <a:pt x="173738" y="34724"/>
                </a:lnTo>
                <a:cubicBezTo>
                  <a:pt x="395662" y="135599"/>
                  <a:pt x="218944" y="60633"/>
                  <a:pt x="370508" y="115747"/>
                </a:cubicBezTo>
                <a:cubicBezTo>
                  <a:pt x="466400" y="150616"/>
                  <a:pt x="390424" y="129407"/>
                  <a:pt x="474680" y="150471"/>
                </a:cubicBezTo>
                <a:cubicBezTo>
                  <a:pt x="486255" y="158187"/>
                  <a:pt x="496962" y="167399"/>
                  <a:pt x="509404" y="173620"/>
                </a:cubicBezTo>
                <a:cubicBezTo>
                  <a:pt x="520317" y="179076"/>
                  <a:pt x="532397" y="181843"/>
                  <a:pt x="544128" y="185195"/>
                </a:cubicBezTo>
                <a:cubicBezTo>
                  <a:pt x="587914" y="197706"/>
                  <a:pt x="576036" y="196770"/>
                  <a:pt x="602001" y="196770"/>
                </a:cubicBezTo>
                <a:lnTo>
                  <a:pt x="602001" y="196770"/>
                </a:lnTo>
                <a:cubicBezTo>
                  <a:pt x="551844" y="223778"/>
                  <a:pt x="491811" y="237512"/>
                  <a:pt x="451530" y="277793"/>
                </a:cubicBezTo>
                <a:cubicBezTo>
                  <a:pt x="396605" y="332718"/>
                  <a:pt x="425937" y="317189"/>
                  <a:pt x="370508" y="335666"/>
                </a:cubicBezTo>
                <a:cubicBezTo>
                  <a:pt x="351217" y="327950"/>
                  <a:pt x="332088" y="319812"/>
                  <a:pt x="312634" y="312517"/>
                </a:cubicBezTo>
                <a:cubicBezTo>
                  <a:pt x="301210" y="308233"/>
                  <a:pt x="289124" y="305748"/>
                  <a:pt x="277910" y="300942"/>
                </a:cubicBezTo>
                <a:cubicBezTo>
                  <a:pt x="262051" y="294145"/>
                  <a:pt x="248570" y="280973"/>
                  <a:pt x="231611" y="277793"/>
                </a:cubicBezTo>
                <a:cubicBezTo>
                  <a:pt x="185948" y="269231"/>
                  <a:pt x="139014" y="270076"/>
                  <a:pt x="92715" y="266218"/>
                </a:cubicBezTo>
                <a:cubicBezTo>
                  <a:pt x="73424" y="262360"/>
                  <a:pt x="53928" y="259414"/>
                  <a:pt x="34842" y="254643"/>
                </a:cubicBezTo>
                <a:cubicBezTo>
                  <a:pt x="23006" y="251684"/>
                  <a:pt x="1332" y="255209"/>
                  <a:pt x="118" y="243069"/>
                </a:cubicBezTo>
                <a:cubicBezTo>
                  <a:pt x="-1865" y="223238"/>
                  <a:pt x="21546" y="139628"/>
                  <a:pt x="34842" y="104172"/>
                </a:cubicBezTo>
                <a:cubicBezTo>
                  <a:pt x="42137" y="84718"/>
                  <a:pt x="46466" y="63587"/>
                  <a:pt x="57991" y="46299"/>
                </a:cubicBezTo>
                <a:cubicBezTo>
                  <a:pt x="70098" y="28139"/>
                  <a:pt x="104290" y="0"/>
                  <a:pt x="104290" y="0"/>
                </a:cubicBezTo>
                <a:cubicBezTo>
                  <a:pt x="127439" y="3858"/>
                  <a:pt x="152292" y="2043"/>
                  <a:pt x="173738" y="11575"/>
                </a:cubicBezTo>
                <a:cubicBezTo>
                  <a:pt x="188696" y="18223"/>
                  <a:pt x="173738" y="30866"/>
                  <a:pt x="173738" y="34724"/>
                </a:cubicBezTo>
                <a:close/>
              </a:path>
            </a:pathLst>
          </a:cu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Freeform: Shape 25">
            <a:extLst>
              <a:ext uri="{FF2B5EF4-FFF2-40B4-BE49-F238E27FC236}">
                <a16:creationId xmlns:a16="http://schemas.microsoft.com/office/drawing/2014/main" id="{74D08E6F-8C56-761C-F93C-468E4821EF8A}"/>
              </a:ext>
            </a:extLst>
          </p:cNvPr>
          <p:cNvSpPr/>
          <p:nvPr/>
        </p:nvSpPr>
        <p:spPr>
          <a:xfrm>
            <a:off x="8862231" y="-454435"/>
            <a:ext cx="602001" cy="335666"/>
          </a:xfrm>
          <a:custGeom>
            <a:avLst/>
            <a:gdLst>
              <a:gd name="connsiteX0" fmla="*/ 173738 w 602001"/>
              <a:gd name="connsiteY0" fmla="*/ 34724 h 335666"/>
              <a:gd name="connsiteX1" fmla="*/ 173738 w 602001"/>
              <a:gd name="connsiteY1" fmla="*/ 34724 h 335666"/>
              <a:gd name="connsiteX2" fmla="*/ 370508 w 602001"/>
              <a:gd name="connsiteY2" fmla="*/ 115747 h 335666"/>
              <a:gd name="connsiteX3" fmla="*/ 474680 w 602001"/>
              <a:gd name="connsiteY3" fmla="*/ 150471 h 335666"/>
              <a:gd name="connsiteX4" fmla="*/ 509404 w 602001"/>
              <a:gd name="connsiteY4" fmla="*/ 173620 h 335666"/>
              <a:gd name="connsiteX5" fmla="*/ 544128 w 602001"/>
              <a:gd name="connsiteY5" fmla="*/ 185195 h 335666"/>
              <a:gd name="connsiteX6" fmla="*/ 602001 w 602001"/>
              <a:gd name="connsiteY6" fmla="*/ 196770 h 335666"/>
              <a:gd name="connsiteX7" fmla="*/ 602001 w 602001"/>
              <a:gd name="connsiteY7" fmla="*/ 196770 h 335666"/>
              <a:gd name="connsiteX8" fmla="*/ 451530 w 602001"/>
              <a:gd name="connsiteY8" fmla="*/ 277793 h 335666"/>
              <a:gd name="connsiteX9" fmla="*/ 370508 w 602001"/>
              <a:gd name="connsiteY9" fmla="*/ 335666 h 335666"/>
              <a:gd name="connsiteX10" fmla="*/ 312634 w 602001"/>
              <a:gd name="connsiteY10" fmla="*/ 312517 h 335666"/>
              <a:gd name="connsiteX11" fmla="*/ 277910 w 602001"/>
              <a:gd name="connsiteY11" fmla="*/ 300942 h 335666"/>
              <a:gd name="connsiteX12" fmla="*/ 231611 w 602001"/>
              <a:gd name="connsiteY12" fmla="*/ 277793 h 335666"/>
              <a:gd name="connsiteX13" fmla="*/ 92715 w 602001"/>
              <a:gd name="connsiteY13" fmla="*/ 266218 h 335666"/>
              <a:gd name="connsiteX14" fmla="*/ 34842 w 602001"/>
              <a:gd name="connsiteY14" fmla="*/ 254643 h 335666"/>
              <a:gd name="connsiteX15" fmla="*/ 118 w 602001"/>
              <a:gd name="connsiteY15" fmla="*/ 243069 h 335666"/>
              <a:gd name="connsiteX16" fmla="*/ 34842 w 602001"/>
              <a:gd name="connsiteY16" fmla="*/ 104172 h 335666"/>
              <a:gd name="connsiteX17" fmla="*/ 57991 w 602001"/>
              <a:gd name="connsiteY17" fmla="*/ 46299 h 335666"/>
              <a:gd name="connsiteX18" fmla="*/ 104290 w 602001"/>
              <a:gd name="connsiteY18" fmla="*/ 0 h 335666"/>
              <a:gd name="connsiteX19" fmla="*/ 173738 w 602001"/>
              <a:gd name="connsiteY19" fmla="*/ 11575 h 335666"/>
              <a:gd name="connsiteX20" fmla="*/ 173738 w 602001"/>
              <a:gd name="connsiteY20" fmla="*/ 34724 h 33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001" h="335666">
                <a:moveTo>
                  <a:pt x="173738" y="34724"/>
                </a:moveTo>
                <a:lnTo>
                  <a:pt x="173738" y="34724"/>
                </a:lnTo>
                <a:cubicBezTo>
                  <a:pt x="395662" y="135599"/>
                  <a:pt x="218944" y="60633"/>
                  <a:pt x="370508" y="115747"/>
                </a:cubicBezTo>
                <a:cubicBezTo>
                  <a:pt x="466400" y="150616"/>
                  <a:pt x="390424" y="129407"/>
                  <a:pt x="474680" y="150471"/>
                </a:cubicBezTo>
                <a:cubicBezTo>
                  <a:pt x="486255" y="158187"/>
                  <a:pt x="496962" y="167399"/>
                  <a:pt x="509404" y="173620"/>
                </a:cubicBezTo>
                <a:cubicBezTo>
                  <a:pt x="520317" y="179076"/>
                  <a:pt x="532397" y="181843"/>
                  <a:pt x="544128" y="185195"/>
                </a:cubicBezTo>
                <a:cubicBezTo>
                  <a:pt x="587914" y="197706"/>
                  <a:pt x="576036" y="196770"/>
                  <a:pt x="602001" y="196770"/>
                </a:cubicBezTo>
                <a:lnTo>
                  <a:pt x="602001" y="196770"/>
                </a:lnTo>
                <a:cubicBezTo>
                  <a:pt x="551844" y="223778"/>
                  <a:pt x="491811" y="237512"/>
                  <a:pt x="451530" y="277793"/>
                </a:cubicBezTo>
                <a:cubicBezTo>
                  <a:pt x="396605" y="332718"/>
                  <a:pt x="425937" y="317189"/>
                  <a:pt x="370508" y="335666"/>
                </a:cubicBezTo>
                <a:cubicBezTo>
                  <a:pt x="351217" y="327950"/>
                  <a:pt x="332088" y="319812"/>
                  <a:pt x="312634" y="312517"/>
                </a:cubicBezTo>
                <a:cubicBezTo>
                  <a:pt x="301210" y="308233"/>
                  <a:pt x="289124" y="305748"/>
                  <a:pt x="277910" y="300942"/>
                </a:cubicBezTo>
                <a:cubicBezTo>
                  <a:pt x="262051" y="294145"/>
                  <a:pt x="248570" y="280973"/>
                  <a:pt x="231611" y="277793"/>
                </a:cubicBezTo>
                <a:cubicBezTo>
                  <a:pt x="185948" y="269231"/>
                  <a:pt x="139014" y="270076"/>
                  <a:pt x="92715" y="266218"/>
                </a:cubicBezTo>
                <a:cubicBezTo>
                  <a:pt x="73424" y="262360"/>
                  <a:pt x="53928" y="259414"/>
                  <a:pt x="34842" y="254643"/>
                </a:cubicBezTo>
                <a:cubicBezTo>
                  <a:pt x="23006" y="251684"/>
                  <a:pt x="1332" y="255209"/>
                  <a:pt x="118" y="243069"/>
                </a:cubicBezTo>
                <a:cubicBezTo>
                  <a:pt x="-1865" y="223238"/>
                  <a:pt x="21546" y="139628"/>
                  <a:pt x="34842" y="104172"/>
                </a:cubicBezTo>
                <a:cubicBezTo>
                  <a:pt x="42137" y="84718"/>
                  <a:pt x="46466" y="63587"/>
                  <a:pt x="57991" y="46299"/>
                </a:cubicBezTo>
                <a:cubicBezTo>
                  <a:pt x="70098" y="28139"/>
                  <a:pt x="104290" y="0"/>
                  <a:pt x="104290" y="0"/>
                </a:cubicBezTo>
                <a:cubicBezTo>
                  <a:pt x="127439" y="3858"/>
                  <a:pt x="152292" y="2043"/>
                  <a:pt x="173738" y="11575"/>
                </a:cubicBezTo>
                <a:cubicBezTo>
                  <a:pt x="188696" y="18223"/>
                  <a:pt x="173738" y="30866"/>
                  <a:pt x="173738" y="34724"/>
                </a:cubicBezTo>
                <a:close/>
              </a:path>
            </a:pathLst>
          </a:custGeom>
          <a:solidFill>
            <a:srgbClr val="FF6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reeform: Shape 26">
            <a:extLst>
              <a:ext uri="{FF2B5EF4-FFF2-40B4-BE49-F238E27FC236}">
                <a16:creationId xmlns:a16="http://schemas.microsoft.com/office/drawing/2014/main" id="{E7A68132-2F43-DC45-FD23-012FC8A19B5F}"/>
              </a:ext>
            </a:extLst>
          </p:cNvPr>
          <p:cNvSpPr/>
          <p:nvPr/>
        </p:nvSpPr>
        <p:spPr>
          <a:xfrm>
            <a:off x="7234857" y="-454435"/>
            <a:ext cx="602001" cy="335666"/>
          </a:xfrm>
          <a:custGeom>
            <a:avLst/>
            <a:gdLst>
              <a:gd name="connsiteX0" fmla="*/ 173738 w 602001"/>
              <a:gd name="connsiteY0" fmla="*/ 34724 h 335666"/>
              <a:gd name="connsiteX1" fmla="*/ 173738 w 602001"/>
              <a:gd name="connsiteY1" fmla="*/ 34724 h 335666"/>
              <a:gd name="connsiteX2" fmla="*/ 370508 w 602001"/>
              <a:gd name="connsiteY2" fmla="*/ 115747 h 335666"/>
              <a:gd name="connsiteX3" fmla="*/ 474680 w 602001"/>
              <a:gd name="connsiteY3" fmla="*/ 150471 h 335666"/>
              <a:gd name="connsiteX4" fmla="*/ 509404 w 602001"/>
              <a:gd name="connsiteY4" fmla="*/ 173620 h 335666"/>
              <a:gd name="connsiteX5" fmla="*/ 544128 w 602001"/>
              <a:gd name="connsiteY5" fmla="*/ 185195 h 335666"/>
              <a:gd name="connsiteX6" fmla="*/ 602001 w 602001"/>
              <a:gd name="connsiteY6" fmla="*/ 196770 h 335666"/>
              <a:gd name="connsiteX7" fmla="*/ 602001 w 602001"/>
              <a:gd name="connsiteY7" fmla="*/ 196770 h 335666"/>
              <a:gd name="connsiteX8" fmla="*/ 451530 w 602001"/>
              <a:gd name="connsiteY8" fmla="*/ 277793 h 335666"/>
              <a:gd name="connsiteX9" fmla="*/ 370508 w 602001"/>
              <a:gd name="connsiteY9" fmla="*/ 335666 h 335666"/>
              <a:gd name="connsiteX10" fmla="*/ 312634 w 602001"/>
              <a:gd name="connsiteY10" fmla="*/ 312517 h 335666"/>
              <a:gd name="connsiteX11" fmla="*/ 277910 w 602001"/>
              <a:gd name="connsiteY11" fmla="*/ 300942 h 335666"/>
              <a:gd name="connsiteX12" fmla="*/ 231611 w 602001"/>
              <a:gd name="connsiteY12" fmla="*/ 277793 h 335666"/>
              <a:gd name="connsiteX13" fmla="*/ 92715 w 602001"/>
              <a:gd name="connsiteY13" fmla="*/ 266218 h 335666"/>
              <a:gd name="connsiteX14" fmla="*/ 34842 w 602001"/>
              <a:gd name="connsiteY14" fmla="*/ 254643 h 335666"/>
              <a:gd name="connsiteX15" fmla="*/ 118 w 602001"/>
              <a:gd name="connsiteY15" fmla="*/ 243069 h 335666"/>
              <a:gd name="connsiteX16" fmla="*/ 34842 w 602001"/>
              <a:gd name="connsiteY16" fmla="*/ 104172 h 335666"/>
              <a:gd name="connsiteX17" fmla="*/ 57991 w 602001"/>
              <a:gd name="connsiteY17" fmla="*/ 46299 h 335666"/>
              <a:gd name="connsiteX18" fmla="*/ 104290 w 602001"/>
              <a:gd name="connsiteY18" fmla="*/ 0 h 335666"/>
              <a:gd name="connsiteX19" fmla="*/ 173738 w 602001"/>
              <a:gd name="connsiteY19" fmla="*/ 11575 h 335666"/>
              <a:gd name="connsiteX20" fmla="*/ 173738 w 602001"/>
              <a:gd name="connsiteY20" fmla="*/ 34724 h 33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001" h="335666">
                <a:moveTo>
                  <a:pt x="173738" y="34724"/>
                </a:moveTo>
                <a:lnTo>
                  <a:pt x="173738" y="34724"/>
                </a:lnTo>
                <a:cubicBezTo>
                  <a:pt x="395662" y="135599"/>
                  <a:pt x="218944" y="60633"/>
                  <a:pt x="370508" y="115747"/>
                </a:cubicBezTo>
                <a:cubicBezTo>
                  <a:pt x="466400" y="150616"/>
                  <a:pt x="390424" y="129407"/>
                  <a:pt x="474680" y="150471"/>
                </a:cubicBezTo>
                <a:cubicBezTo>
                  <a:pt x="486255" y="158187"/>
                  <a:pt x="496962" y="167399"/>
                  <a:pt x="509404" y="173620"/>
                </a:cubicBezTo>
                <a:cubicBezTo>
                  <a:pt x="520317" y="179076"/>
                  <a:pt x="532397" y="181843"/>
                  <a:pt x="544128" y="185195"/>
                </a:cubicBezTo>
                <a:cubicBezTo>
                  <a:pt x="587914" y="197706"/>
                  <a:pt x="576036" y="196770"/>
                  <a:pt x="602001" y="196770"/>
                </a:cubicBezTo>
                <a:lnTo>
                  <a:pt x="602001" y="196770"/>
                </a:lnTo>
                <a:cubicBezTo>
                  <a:pt x="551844" y="223778"/>
                  <a:pt x="491811" y="237512"/>
                  <a:pt x="451530" y="277793"/>
                </a:cubicBezTo>
                <a:cubicBezTo>
                  <a:pt x="396605" y="332718"/>
                  <a:pt x="425937" y="317189"/>
                  <a:pt x="370508" y="335666"/>
                </a:cubicBezTo>
                <a:cubicBezTo>
                  <a:pt x="351217" y="327950"/>
                  <a:pt x="332088" y="319812"/>
                  <a:pt x="312634" y="312517"/>
                </a:cubicBezTo>
                <a:cubicBezTo>
                  <a:pt x="301210" y="308233"/>
                  <a:pt x="289124" y="305748"/>
                  <a:pt x="277910" y="300942"/>
                </a:cubicBezTo>
                <a:cubicBezTo>
                  <a:pt x="262051" y="294145"/>
                  <a:pt x="248570" y="280973"/>
                  <a:pt x="231611" y="277793"/>
                </a:cubicBezTo>
                <a:cubicBezTo>
                  <a:pt x="185948" y="269231"/>
                  <a:pt x="139014" y="270076"/>
                  <a:pt x="92715" y="266218"/>
                </a:cubicBezTo>
                <a:cubicBezTo>
                  <a:pt x="73424" y="262360"/>
                  <a:pt x="53928" y="259414"/>
                  <a:pt x="34842" y="254643"/>
                </a:cubicBezTo>
                <a:cubicBezTo>
                  <a:pt x="23006" y="251684"/>
                  <a:pt x="1332" y="255209"/>
                  <a:pt x="118" y="243069"/>
                </a:cubicBezTo>
                <a:cubicBezTo>
                  <a:pt x="-1865" y="223238"/>
                  <a:pt x="21546" y="139628"/>
                  <a:pt x="34842" y="104172"/>
                </a:cubicBezTo>
                <a:cubicBezTo>
                  <a:pt x="42137" y="84718"/>
                  <a:pt x="46466" y="63587"/>
                  <a:pt x="57991" y="46299"/>
                </a:cubicBezTo>
                <a:cubicBezTo>
                  <a:pt x="70098" y="28139"/>
                  <a:pt x="104290" y="0"/>
                  <a:pt x="104290" y="0"/>
                </a:cubicBezTo>
                <a:cubicBezTo>
                  <a:pt x="127439" y="3858"/>
                  <a:pt x="152292" y="2043"/>
                  <a:pt x="173738" y="11575"/>
                </a:cubicBezTo>
                <a:cubicBezTo>
                  <a:pt x="188696" y="18223"/>
                  <a:pt x="173738" y="30866"/>
                  <a:pt x="173738" y="34724"/>
                </a:cubicBezTo>
                <a:close/>
              </a:path>
            </a:pathLst>
          </a:cu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Freeform: Shape 27">
            <a:extLst>
              <a:ext uri="{FF2B5EF4-FFF2-40B4-BE49-F238E27FC236}">
                <a16:creationId xmlns:a16="http://schemas.microsoft.com/office/drawing/2014/main" id="{B994E1CF-36DA-BA7A-D85C-2E388855B497}"/>
              </a:ext>
            </a:extLst>
          </p:cNvPr>
          <p:cNvSpPr/>
          <p:nvPr/>
        </p:nvSpPr>
        <p:spPr>
          <a:xfrm>
            <a:off x="2229813" y="-622268"/>
            <a:ext cx="602001" cy="335666"/>
          </a:xfrm>
          <a:custGeom>
            <a:avLst/>
            <a:gdLst>
              <a:gd name="connsiteX0" fmla="*/ 173738 w 602001"/>
              <a:gd name="connsiteY0" fmla="*/ 34724 h 335666"/>
              <a:gd name="connsiteX1" fmla="*/ 173738 w 602001"/>
              <a:gd name="connsiteY1" fmla="*/ 34724 h 335666"/>
              <a:gd name="connsiteX2" fmla="*/ 370508 w 602001"/>
              <a:gd name="connsiteY2" fmla="*/ 115747 h 335666"/>
              <a:gd name="connsiteX3" fmla="*/ 474680 w 602001"/>
              <a:gd name="connsiteY3" fmla="*/ 150471 h 335666"/>
              <a:gd name="connsiteX4" fmla="*/ 509404 w 602001"/>
              <a:gd name="connsiteY4" fmla="*/ 173620 h 335666"/>
              <a:gd name="connsiteX5" fmla="*/ 544128 w 602001"/>
              <a:gd name="connsiteY5" fmla="*/ 185195 h 335666"/>
              <a:gd name="connsiteX6" fmla="*/ 602001 w 602001"/>
              <a:gd name="connsiteY6" fmla="*/ 196770 h 335666"/>
              <a:gd name="connsiteX7" fmla="*/ 602001 w 602001"/>
              <a:gd name="connsiteY7" fmla="*/ 196770 h 335666"/>
              <a:gd name="connsiteX8" fmla="*/ 451530 w 602001"/>
              <a:gd name="connsiteY8" fmla="*/ 277793 h 335666"/>
              <a:gd name="connsiteX9" fmla="*/ 370508 w 602001"/>
              <a:gd name="connsiteY9" fmla="*/ 335666 h 335666"/>
              <a:gd name="connsiteX10" fmla="*/ 312634 w 602001"/>
              <a:gd name="connsiteY10" fmla="*/ 312517 h 335666"/>
              <a:gd name="connsiteX11" fmla="*/ 277910 w 602001"/>
              <a:gd name="connsiteY11" fmla="*/ 300942 h 335666"/>
              <a:gd name="connsiteX12" fmla="*/ 231611 w 602001"/>
              <a:gd name="connsiteY12" fmla="*/ 277793 h 335666"/>
              <a:gd name="connsiteX13" fmla="*/ 92715 w 602001"/>
              <a:gd name="connsiteY13" fmla="*/ 266218 h 335666"/>
              <a:gd name="connsiteX14" fmla="*/ 34842 w 602001"/>
              <a:gd name="connsiteY14" fmla="*/ 254643 h 335666"/>
              <a:gd name="connsiteX15" fmla="*/ 118 w 602001"/>
              <a:gd name="connsiteY15" fmla="*/ 243069 h 335666"/>
              <a:gd name="connsiteX16" fmla="*/ 34842 w 602001"/>
              <a:gd name="connsiteY16" fmla="*/ 104172 h 335666"/>
              <a:gd name="connsiteX17" fmla="*/ 57991 w 602001"/>
              <a:gd name="connsiteY17" fmla="*/ 46299 h 335666"/>
              <a:gd name="connsiteX18" fmla="*/ 104290 w 602001"/>
              <a:gd name="connsiteY18" fmla="*/ 0 h 335666"/>
              <a:gd name="connsiteX19" fmla="*/ 173738 w 602001"/>
              <a:gd name="connsiteY19" fmla="*/ 11575 h 335666"/>
              <a:gd name="connsiteX20" fmla="*/ 173738 w 602001"/>
              <a:gd name="connsiteY20" fmla="*/ 34724 h 33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001" h="335666">
                <a:moveTo>
                  <a:pt x="173738" y="34724"/>
                </a:moveTo>
                <a:lnTo>
                  <a:pt x="173738" y="34724"/>
                </a:lnTo>
                <a:cubicBezTo>
                  <a:pt x="395662" y="135599"/>
                  <a:pt x="218944" y="60633"/>
                  <a:pt x="370508" y="115747"/>
                </a:cubicBezTo>
                <a:cubicBezTo>
                  <a:pt x="466400" y="150616"/>
                  <a:pt x="390424" y="129407"/>
                  <a:pt x="474680" y="150471"/>
                </a:cubicBezTo>
                <a:cubicBezTo>
                  <a:pt x="486255" y="158187"/>
                  <a:pt x="496962" y="167399"/>
                  <a:pt x="509404" y="173620"/>
                </a:cubicBezTo>
                <a:cubicBezTo>
                  <a:pt x="520317" y="179076"/>
                  <a:pt x="532397" y="181843"/>
                  <a:pt x="544128" y="185195"/>
                </a:cubicBezTo>
                <a:cubicBezTo>
                  <a:pt x="587914" y="197706"/>
                  <a:pt x="576036" y="196770"/>
                  <a:pt x="602001" y="196770"/>
                </a:cubicBezTo>
                <a:lnTo>
                  <a:pt x="602001" y="196770"/>
                </a:lnTo>
                <a:cubicBezTo>
                  <a:pt x="551844" y="223778"/>
                  <a:pt x="491811" y="237512"/>
                  <a:pt x="451530" y="277793"/>
                </a:cubicBezTo>
                <a:cubicBezTo>
                  <a:pt x="396605" y="332718"/>
                  <a:pt x="425937" y="317189"/>
                  <a:pt x="370508" y="335666"/>
                </a:cubicBezTo>
                <a:cubicBezTo>
                  <a:pt x="351217" y="327950"/>
                  <a:pt x="332088" y="319812"/>
                  <a:pt x="312634" y="312517"/>
                </a:cubicBezTo>
                <a:cubicBezTo>
                  <a:pt x="301210" y="308233"/>
                  <a:pt x="289124" y="305748"/>
                  <a:pt x="277910" y="300942"/>
                </a:cubicBezTo>
                <a:cubicBezTo>
                  <a:pt x="262051" y="294145"/>
                  <a:pt x="248570" y="280973"/>
                  <a:pt x="231611" y="277793"/>
                </a:cubicBezTo>
                <a:cubicBezTo>
                  <a:pt x="185948" y="269231"/>
                  <a:pt x="139014" y="270076"/>
                  <a:pt x="92715" y="266218"/>
                </a:cubicBezTo>
                <a:cubicBezTo>
                  <a:pt x="73424" y="262360"/>
                  <a:pt x="53928" y="259414"/>
                  <a:pt x="34842" y="254643"/>
                </a:cubicBezTo>
                <a:cubicBezTo>
                  <a:pt x="23006" y="251684"/>
                  <a:pt x="1332" y="255209"/>
                  <a:pt x="118" y="243069"/>
                </a:cubicBezTo>
                <a:cubicBezTo>
                  <a:pt x="-1865" y="223238"/>
                  <a:pt x="21546" y="139628"/>
                  <a:pt x="34842" y="104172"/>
                </a:cubicBezTo>
                <a:cubicBezTo>
                  <a:pt x="42137" y="84718"/>
                  <a:pt x="46466" y="63587"/>
                  <a:pt x="57991" y="46299"/>
                </a:cubicBezTo>
                <a:cubicBezTo>
                  <a:pt x="70098" y="28139"/>
                  <a:pt x="104290" y="0"/>
                  <a:pt x="104290" y="0"/>
                </a:cubicBezTo>
                <a:cubicBezTo>
                  <a:pt x="127439" y="3858"/>
                  <a:pt x="152292" y="2043"/>
                  <a:pt x="173738" y="11575"/>
                </a:cubicBezTo>
                <a:cubicBezTo>
                  <a:pt x="188696" y="18223"/>
                  <a:pt x="173738" y="30866"/>
                  <a:pt x="173738" y="34724"/>
                </a:cubicBezTo>
                <a:close/>
              </a:path>
            </a:pathLst>
          </a:cu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Freeform: Shape 31">
            <a:extLst>
              <a:ext uri="{FF2B5EF4-FFF2-40B4-BE49-F238E27FC236}">
                <a16:creationId xmlns:a16="http://schemas.microsoft.com/office/drawing/2014/main" id="{9FD6A44D-05F3-473F-E679-9B20F71D2906}"/>
              </a:ext>
            </a:extLst>
          </p:cNvPr>
          <p:cNvSpPr/>
          <p:nvPr/>
        </p:nvSpPr>
        <p:spPr>
          <a:xfrm>
            <a:off x="958780" y="-643644"/>
            <a:ext cx="602001" cy="335666"/>
          </a:xfrm>
          <a:custGeom>
            <a:avLst/>
            <a:gdLst>
              <a:gd name="connsiteX0" fmla="*/ 173738 w 602001"/>
              <a:gd name="connsiteY0" fmla="*/ 34724 h 335666"/>
              <a:gd name="connsiteX1" fmla="*/ 173738 w 602001"/>
              <a:gd name="connsiteY1" fmla="*/ 34724 h 335666"/>
              <a:gd name="connsiteX2" fmla="*/ 370508 w 602001"/>
              <a:gd name="connsiteY2" fmla="*/ 115747 h 335666"/>
              <a:gd name="connsiteX3" fmla="*/ 474680 w 602001"/>
              <a:gd name="connsiteY3" fmla="*/ 150471 h 335666"/>
              <a:gd name="connsiteX4" fmla="*/ 509404 w 602001"/>
              <a:gd name="connsiteY4" fmla="*/ 173620 h 335666"/>
              <a:gd name="connsiteX5" fmla="*/ 544128 w 602001"/>
              <a:gd name="connsiteY5" fmla="*/ 185195 h 335666"/>
              <a:gd name="connsiteX6" fmla="*/ 602001 w 602001"/>
              <a:gd name="connsiteY6" fmla="*/ 196770 h 335666"/>
              <a:gd name="connsiteX7" fmla="*/ 602001 w 602001"/>
              <a:gd name="connsiteY7" fmla="*/ 196770 h 335666"/>
              <a:gd name="connsiteX8" fmla="*/ 451530 w 602001"/>
              <a:gd name="connsiteY8" fmla="*/ 277793 h 335666"/>
              <a:gd name="connsiteX9" fmla="*/ 370508 w 602001"/>
              <a:gd name="connsiteY9" fmla="*/ 335666 h 335666"/>
              <a:gd name="connsiteX10" fmla="*/ 312634 w 602001"/>
              <a:gd name="connsiteY10" fmla="*/ 312517 h 335666"/>
              <a:gd name="connsiteX11" fmla="*/ 277910 w 602001"/>
              <a:gd name="connsiteY11" fmla="*/ 300942 h 335666"/>
              <a:gd name="connsiteX12" fmla="*/ 231611 w 602001"/>
              <a:gd name="connsiteY12" fmla="*/ 277793 h 335666"/>
              <a:gd name="connsiteX13" fmla="*/ 92715 w 602001"/>
              <a:gd name="connsiteY13" fmla="*/ 266218 h 335666"/>
              <a:gd name="connsiteX14" fmla="*/ 34842 w 602001"/>
              <a:gd name="connsiteY14" fmla="*/ 254643 h 335666"/>
              <a:gd name="connsiteX15" fmla="*/ 118 w 602001"/>
              <a:gd name="connsiteY15" fmla="*/ 243069 h 335666"/>
              <a:gd name="connsiteX16" fmla="*/ 34842 w 602001"/>
              <a:gd name="connsiteY16" fmla="*/ 104172 h 335666"/>
              <a:gd name="connsiteX17" fmla="*/ 57991 w 602001"/>
              <a:gd name="connsiteY17" fmla="*/ 46299 h 335666"/>
              <a:gd name="connsiteX18" fmla="*/ 104290 w 602001"/>
              <a:gd name="connsiteY18" fmla="*/ 0 h 335666"/>
              <a:gd name="connsiteX19" fmla="*/ 173738 w 602001"/>
              <a:gd name="connsiteY19" fmla="*/ 11575 h 335666"/>
              <a:gd name="connsiteX20" fmla="*/ 173738 w 602001"/>
              <a:gd name="connsiteY20" fmla="*/ 34724 h 33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001" h="335666">
                <a:moveTo>
                  <a:pt x="173738" y="34724"/>
                </a:moveTo>
                <a:lnTo>
                  <a:pt x="173738" y="34724"/>
                </a:lnTo>
                <a:cubicBezTo>
                  <a:pt x="395662" y="135599"/>
                  <a:pt x="218944" y="60633"/>
                  <a:pt x="370508" y="115747"/>
                </a:cubicBezTo>
                <a:cubicBezTo>
                  <a:pt x="466400" y="150616"/>
                  <a:pt x="390424" y="129407"/>
                  <a:pt x="474680" y="150471"/>
                </a:cubicBezTo>
                <a:cubicBezTo>
                  <a:pt x="486255" y="158187"/>
                  <a:pt x="496962" y="167399"/>
                  <a:pt x="509404" y="173620"/>
                </a:cubicBezTo>
                <a:cubicBezTo>
                  <a:pt x="520317" y="179076"/>
                  <a:pt x="532397" y="181843"/>
                  <a:pt x="544128" y="185195"/>
                </a:cubicBezTo>
                <a:cubicBezTo>
                  <a:pt x="587914" y="197706"/>
                  <a:pt x="576036" y="196770"/>
                  <a:pt x="602001" y="196770"/>
                </a:cubicBezTo>
                <a:lnTo>
                  <a:pt x="602001" y="196770"/>
                </a:lnTo>
                <a:cubicBezTo>
                  <a:pt x="551844" y="223778"/>
                  <a:pt x="491811" y="237512"/>
                  <a:pt x="451530" y="277793"/>
                </a:cubicBezTo>
                <a:cubicBezTo>
                  <a:pt x="396605" y="332718"/>
                  <a:pt x="425937" y="317189"/>
                  <a:pt x="370508" y="335666"/>
                </a:cubicBezTo>
                <a:cubicBezTo>
                  <a:pt x="351217" y="327950"/>
                  <a:pt x="332088" y="319812"/>
                  <a:pt x="312634" y="312517"/>
                </a:cubicBezTo>
                <a:cubicBezTo>
                  <a:pt x="301210" y="308233"/>
                  <a:pt x="289124" y="305748"/>
                  <a:pt x="277910" y="300942"/>
                </a:cubicBezTo>
                <a:cubicBezTo>
                  <a:pt x="262051" y="294145"/>
                  <a:pt x="248570" y="280973"/>
                  <a:pt x="231611" y="277793"/>
                </a:cubicBezTo>
                <a:cubicBezTo>
                  <a:pt x="185948" y="269231"/>
                  <a:pt x="139014" y="270076"/>
                  <a:pt x="92715" y="266218"/>
                </a:cubicBezTo>
                <a:cubicBezTo>
                  <a:pt x="73424" y="262360"/>
                  <a:pt x="53928" y="259414"/>
                  <a:pt x="34842" y="254643"/>
                </a:cubicBezTo>
                <a:cubicBezTo>
                  <a:pt x="23006" y="251684"/>
                  <a:pt x="1332" y="255209"/>
                  <a:pt x="118" y="243069"/>
                </a:cubicBezTo>
                <a:cubicBezTo>
                  <a:pt x="-1865" y="223238"/>
                  <a:pt x="21546" y="139628"/>
                  <a:pt x="34842" y="104172"/>
                </a:cubicBezTo>
                <a:cubicBezTo>
                  <a:pt x="42137" y="84718"/>
                  <a:pt x="46466" y="63587"/>
                  <a:pt x="57991" y="46299"/>
                </a:cubicBezTo>
                <a:cubicBezTo>
                  <a:pt x="70098" y="28139"/>
                  <a:pt x="104290" y="0"/>
                  <a:pt x="104290" y="0"/>
                </a:cubicBezTo>
                <a:cubicBezTo>
                  <a:pt x="127439" y="3858"/>
                  <a:pt x="152292" y="2043"/>
                  <a:pt x="173738" y="11575"/>
                </a:cubicBezTo>
                <a:cubicBezTo>
                  <a:pt x="188696" y="18223"/>
                  <a:pt x="173738" y="30866"/>
                  <a:pt x="173738" y="34724"/>
                </a:cubicBezTo>
                <a:close/>
              </a:path>
            </a:pathLst>
          </a:custGeom>
          <a:solidFill>
            <a:srgbClr val="FF6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8" name="Table 9">
            <a:extLst>
              <a:ext uri="{FF2B5EF4-FFF2-40B4-BE49-F238E27FC236}">
                <a16:creationId xmlns:a16="http://schemas.microsoft.com/office/drawing/2014/main" id="{87C19E5C-EBE4-EAD2-AF40-A4880FE013EC}"/>
              </a:ext>
            </a:extLst>
          </p:cNvPr>
          <p:cNvGraphicFramePr>
            <a:graphicFrameLocks noGrp="1"/>
          </p:cNvGraphicFramePr>
          <p:nvPr>
            <p:extLst>
              <p:ext uri="{D42A27DB-BD31-4B8C-83A1-F6EECF244321}">
                <p14:modId xmlns:p14="http://schemas.microsoft.com/office/powerpoint/2010/main" val="913810641"/>
              </p:ext>
            </p:extLst>
          </p:nvPr>
        </p:nvGraphicFramePr>
        <p:xfrm>
          <a:off x="616701" y="2743200"/>
          <a:ext cx="8245530" cy="2071869"/>
        </p:xfrm>
        <a:graphic>
          <a:graphicData uri="http://schemas.openxmlformats.org/drawingml/2006/table">
            <a:tbl>
              <a:tblPr firstRow="1" bandRow="1">
                <a:tableStyleId>{68D230F3-CF80-4859-8CE7-A43EE81993B5}</a:tableStyleId>
              </a:tblPr>
              <a:tblGrid>
                <a:gridCol w="1472130">
                  <a:extLst>
                    <a:ext uri="{9D8B030D-6E8A-4147-A177-3AD203B41FA5}">
                      <a16:colId xmlns:a16="http://schemas.microsoft.com/office/drawing/2014/main" val="1431649774"/>
                    </a:ext>
                  </a:extLst>
                </a:gridCol>
                <a:gridCol w="1511466">
                  <a:extLst>
                    <a:ext uri="{9D8B030D-6E8A-4147-A177-3AD203B41FA5}">
                      <a16:colId xmlns:a16="http://schemas.microsoft.com/office/drawing/2014/main" val="2232042394"/>
                    </a:ext>
                  </a:extLst>
                </a:gridCol>
                <a:gridCol w="1293597">
                  <a:extLst>
                    <a:ext uri="{9D8B030D-6E8A-4147-A177-3AD203B41FA5}">
                      <a16:colId xmlns:a16="http://schemas.microsoft.com/office/drawing/2014/main" val="677442219"/>
                    </a:ext>
                  </a:extLst>
                </a:gridCol>
                <a:gridCol w="1239129">
                  <a:extLst>
                    <a:ext uri="{9D8B030D-6E8A-4147-A177-3AD203B41FA5}">
                      <a16:colId xmlns:a16="http://schemas.microsoft.com/office/drawing/2014/main" val="1001536093"/>
                    </a:ext>
                  </a:extLst>
                </a:gridCol>
                <a:gridCol w="1279980">
                  <a:extLst>
                    <a:ext uri="{9D8B030D-6E8A-4147-A177-3AD203B41FA5}">
                      <a16:colId xmlns:a16="http://schemas.microsoft.com/office/drawing/2014/main" val="2490828455"/>
                    </a:ext>
                  </a:extLst>
                </a:gridCol>
                <a:gridCol w="1449228">
                  <a:extLst>
                    <a:ext uri="{9D8B030D-6E8A-4147-A177-3AD203B41FA5}">
                      <a16:colId xmlns:a16="http://schemas.microsoft.com/office/drawing/2014/main" val="2925456952"/>
                    </a:ext>
                  </a:extLst>
                </a:gridCol>
              </a:tblGrid>
              <a:tr h="1145894">
                <a:tc>
                  <a:txBody>
                    <a:bodyPr/>
                    <a:lstStyle/>
                    <a:p>
                      <a:pPr algn="ctr"/>
                      <a:r>
                        <a:rPr lang="en-IN" b="0" dirty="0"/>
                        <a:t>Company</a:t>
                      </a:r>
                    </a:p>
                  </a:txBody>
                  <a:tcPr/>
                </a:tc>
                <a:tc>
                  <a:txBody>
                    <a:bodyPr/>
                    <a:lstStyle/>
                    <a:p>
                      <a:pPr algn="ctr"/>
                      <a:r>
                        <a:rPr lang="en-IN" b="0" dirty="0"/>
                        <a:t>Economic Crisis</a:t>
                      </a:r>
                    </a:p>
                  </a:txBody>
                  <a:tcPr/>
                </a:tc>
                <a:tc>
                  <a:txBody>
                    <a:bodyPr/>
                    <a:lstStyle/>
                    <a:p>
                      <a:pPr algn="ctr"/>
                      <a:r>
                        <a:rPr lang="en-IN" b="0" dirty="0"/>
                        <a:t>Volatility</a:t>
                      </a:r>
                    </a:p>
                  </a:txBody>
                  <a:tcPr/>
                </a:tc>
                <a:tc>
                  <a:txBody>
                    <a:bodyPr/>
                    <a:lstStyle/>
                    <a:p>
                      <a:pPr algn="ctr"/>
                      <a:r>
                        <a:rPr lang="en-IN" b="0" dirty="0"/>
                        <a:t>Risk</a:t>
                      </a:r>
                    </a:p>
                  </a:txBody>
                  <a:tcPr/>
                </a:tc>
                <a:tc>
                  <a:txBody>
                    <a:bodyPr/>
                    <a:lstStyle/>
                    <a:p>
                      <a:pPr algn="ctr"/>
                      <a:r>
                        <a:rPr lang="en-IN" b="0" dirty="0"/>
                        <a:t>BUY/SELL </a:t>
                      </a:r>
                    </a:p>
                  </a:txBody>
                  <a:tcPr/>
                </a:tc>
                <a:tc>
                  <a:txBody>
                    <a:bodyPr/>
                    <a:lstStyle/>
                    <a:p>
                      <a:pPr algn="ctr"/>
                      <a:r>
                        <a:rPr lang="en-IN" b="0" dirty="0"/>
                        <a:t>BUY/SELL </a:t>
                      </a:r>
                    </a:p>
                  </a:txBody>
                  <a:tcPr/>
                </a:tc>
                <a:extLst>
                  <a:ext uri="{0D108BD9-81ED-4DB2-BD59-A6C34878D82A}">
                    <a16:rowId xmlns:a16="http://schemas.microsoft.com/office/drawing/2014/main" val="2750526365"/>
                  </a:ext>
                </a:extLst>
              </a:tr>
              <a:tr h="925975">
                <a:tc>
                  <a:txBody>
                    <a:bodyPr/>
                    <a:lstStyle/>
                    <a:p>
                      <a:pPr algn="ctr"/>
                      <a:r>
                        <a:rPr lang="en-IN" b="0" dirty="0"/>
                        <a:t>Coal India</a:t>
                      </a:r>
                    </a:p>
                  </a:txBody>
                  <a:tcPr/>
                </a:tc>
                <a:tc>
                  <a:txBody>
                    <a:bodyPr/>
                    <a:lstStyle/>
                    <a:p>
                      <a:pPr algn="ctr"/>
                      <a:r>
                        <a:rPr lang="en-IN" b="0" dirty="0"/>
                        <a:t>Strong</a:t>
                      </a:r>
                    </a:p>
                  </a:txBody>
                  <a:tcPr/>
                </a:tc>
                <a:tc>
                  <a:txBody>
                    <a:bodyPr/>
                    <a:lstStyle/>
                    <a:p>
                      <a:pPr algn="ctr"/>
                      <a:r>
                        <a:rPr lang="en-IN" b="0" dirty="0"/>
                        <a:t>Low</a:t>
                      </a:r>
                    </a:p>
                  </a:txBody>
                  <a:tcPr/>
                </a:tc>
                <a:tc>
                  <a:txBody>
                    <a:bodyPr/>
                    <a:lstStyle/>
                    <a:p>
                      <a:pPr algn="ctr"/>
                      <a:r>
                        <a:rPr lang="en-IN" b="0" dirty="0"/>
                        <a:t>Low</a:t>
                      </a:r>
                    </a:p>
                  </a:txBody>
                  <a:tcPr/>
                </a:tc>
                <a:tc>
                  <a:txBody>
                    <a:bodyPr/>
                    <a:lstStyle/>
                    <a:p>
                      <a:pPr algn="ctr"/>
                      <a:r>
                        <a:rPr lang="en-IN" b="0" dirty="0"/>
                        <a:t>BUY</a:t>
                      </a:r>
                    </a:p>
                  </a:txBody>
                  <a:tcPr/>
                </a:tc>
                <a:tc>
                  <a:txBody>
                    <a:bodyPr/>
                    <a:lstStyle/>
                    <a:p>
                      <a:pPr algn="ctr"/>
                      <a:r>
                        <a:rPr lang="en-IN" b="0" dirty="0"/>
                        <a:t>BUY</a:t>
                      </a:r>
                    </a:p>
                  </a:txBody>
                  <a:tcPr/>
                </a:tc>
                <a:extLst>
                  <a:ext uri="{0D108BD9-81ED-4DB2-BD59-A6C34878D82A}">
                    <a16:rowId xmlns:a16="http://schemas.microsoft.com/office/drawing/2014/main" val="507367743"/>
                  </a:ext>
                </a:extLst>
              </a:tr>
            </a:tbl>
          </a:graphicData>
        </a:graphic>
      </p:graphicFrame>
      <p:sp>
        <p:nvSpPr>
          <p:cNvPr id="10" name="TextBox 9">
            <a:extLst>
              <a:ext uri="{FF2B5EF4-FFF2-40B4-BE49-F238E27FC236}">
                <a16:creationId xmlns:a16="http://schemas.microsoft.com/office/drawing/2014/main" id="{4F9EB40D-15B0-D630-3548-FD94F41C787D}"/>
              </a:ext>
            </a:extLst>
          </p:cNvPr>
          <p:cNvSpPr txBox="1"/>
          <p:nvPr/>
        </p:nvSpPr>
        <p:spPr>
          <a:xfrm>
            <a:off x="566702" y="600460"/>
            <a:ext cx="8596529"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Which Company to select?</a:t>
            </a:r>
          </a:p>
        </p:txBody>
      </p:sp>
      <p:sp>
        <p:nvSpPr>
          <p:cNvPr id="36" name="TextBox 35">
            <a:extLst>
              <a:ext uri="{FF2B5EF4-FFF2-40B4-BE49-F238E27FC236}">
                <a16:creationId xmlns:a16="http://schemas.microsoft.com/office/drawing/2014/main" id="{AE04ACF2-7C41-D23F-3D00-BD271673543E}"/>
              </a:ext>
            </a:extLst>
          </p:cNvPr>
          <p:cNvSpPr txBox="1"/>
          <p:nvPr/>
        </p:nvSpPr>
        <p:spPr>
          <a:xfrm rot="10800000" flipV="1">
            <a:off x="9163231" y="3075057"/>
            <a:ext cx="2364355" cy="707886"/>
          </a:xfrm>
          <a:prstGeom prst="rect">
            <a:avLst/>
          </a:prstGeom>
          <a:noFill/>
        </p:spPr>
        <p:txBody>
          <a:bodyPr wrap="square" rtlCol="0">
            <a:spAutoFit/>
          </a:bodyPr>
          <a:lstStyle/>
          <a:p>
            <a:pPr algn="ctr"/>
            <a:r>
              <a:rPr lang="en-IN" sz="4000" b="1" dirty="0">
                <a:latin typeface="Sitka Banner" pitchFamily="2" charset="0"/>
              </a:rPr>
              <a:t>Coal India</a:t>
            </a:r>
          </a:p>
        </p:txBody>
      </p:sp>
    </p:spTree>
    <p:extLst>
      <p:ext uri="{BB962C8B-B14F-4D97-AF65-F5344CB8AC3E}">
        <p14:creationId xmlns:p14="http://schemas.microsoft.com/office/powerpoint/2010/main" val="2404909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614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500"/>
                            </p:stCondLst>
                            <p:childTnLst>
                              <p:par>
                                <p:cTn id="13" presetID="55"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1000" fill="hold"/>
                                        <p:tgtEl>
                                          <p:spTgt spid="17"/>
                                        </p:tgtEl>
                                        <p:attrNameLst>
                                          <p:attrName>ppt_w</p:attrName>
                                        </p:attrNameLst>
                                      </p:cBhvr>
                                      <p:tavLst>
                                        <p:tav tm="0">
                                          <p:val>
                                            <p:strVal val="#ppt_w*0.70"/>
                                          </p:val>
                                        </p:tav>
                                        <p:tav tm="100000">
                                          <p:val>
                                            <p:strVal val="#ppt_w"/>
                                          </p:val>
                                        </p:tav>
                                      </p:tavLst>
                                    </p:anim>
                                    <p:anim calcmode="lin" valueType="num">
                                      <p:cBhvr>
                                        <p:cTn id="16" dur="1000" fill="hold"/>
                                        <p:tgtEl>
                                          <p:spTgt spid="17"/>
                                        </p:tgtEl>
                                        <p:attrNameLst>
                                          <p:attrName>ppt_h</p:attrName>
                                        </p:attrNameLst>
                                      </p:cBhvr>
                                      <p:tavLst>
                                        <p:tav tm="0">
                                          <p:val>
                                            <p:strVal val="#ppt_h"/>
                                          </p:val>
                                        </p:tav>
                                        <p:tav tm="100000">
                                          <p:val>
                                            <p:strVal val="#ppt_h"/>
                                          </p:val>
                                        </p:tav>
                                      </p:tavLst>
                                    </p:anim>
                                    <p:animEffect transition="in" filter="fade">
                                      <p:cBhvr>
                                        <p:cTn id="17" dur="1000"/>
                                        <p:tgtEl>
                                          <p:spTgt spid="17"/>
                                        </p:tgtEl>
                                      </p:cBhvr>
                                    </p:animEffect>
                                  </p:childTnLst>
                                </p:cTn>
                              </p:par>
                            </p:childTnLst>
                          </p:cTn>
                        </p:par>
                        <p:par>
                          <p:cTn id="18" fill="hold">
                            <p:stCondLst>
                              <p:cond delay="1500"/>
                            </p:stCondLst>
                            <p:childTnLst>
                              <p:par>
                                <p:cTn id="19" presetID="0" presetClass="path" presetSubtype="0" repeatCount="indefinite" accel="50000" decel="50000" fill="hold" grpId="0" nodeType="afterEffect">
                                  <p:stCondLst>
                                    <p:cond delay="0"/>
                                  </p:stCondLst>
                                  <p:childTnLst>
                                    <p:animMotion origin="layout" path="M 0.06758 -0.00671 L 0.06758 -0.00578 C 0.06706 0.00625 0.06445 0.05949 0.06341 0.07037 C 0.06237 0.08033 0.06172 0.09074 0.06055 0.1007 C 0.05977 0.10718 0.05872 0.11297 0.0582 0.11968 C 0.05651 0.14051 0.05794 0.12361 0.05482 0.15047 C 0.05221 0.17246 0.05417 0.16088 0.05117 0.17685 C 0.05234 0.18334 0.05326 0.19167 0.05482 0.19769 C 0.06615 0.24051 0.05703 0.19283 0.06719 0.23565 C 0.07044 0.24931 0.07161 0.25973 0.07383 0.27523 C 0.07396 0.28102 0.07448 0.28658 0.07422 0.29213 C 0.07357 0.30718 0.07135 0.32223 0.06901 0.3338 C 0.06849 0.33681 0.06771 0.33866 0.06719 0.34167 C 0.06615 0.3456 0.06523 0.35023 0.06432 0.35486 C 0.06263 0.36412 0.0612 0.37431 0.05964 0.38334 C 0.05872 0.38797 0.05755 0.3919 0.05677 0.39653 C 0.05625 0.39908 0.05443 0.4169 0.0543 0.41736 C 0.05339 0.4294 0.05234 0.4507 0.05156 0.46459 C 0.05195 0.47037 0.05182 0.47778 0.053 0.48195 C 0.05625 0.49468 0.06068 0.50301 0.06432 0.51389 C 0.07148 0.53611 0.06823 0.52755 0.07383 0.54051 C 0.07422 0.54422 0.07487 0.54676 0.07526 0.55023 C 0.07552 0.55301 0.07565 0.55625 0.07565 0.55949 C 0.07565 0.5882 0.07461 0.5794 0.0724 0.6125 C 0.07057 0.63866 0.07005 0.66412 0.06901 0.69051 C 0.06641 0.75672 0.06862 0.68959 0.06667 0.75278 C 0.0668 0.76297 0.06654 0.77361 0.06719 0.78357 C 0.0681 0.8 0.07331 0.82084 0.07617 0.82848 C 0.08112 0.84144 0.08633 0.85278 0.0918 0.86065 C 0.0957 0.86667 0.1 0.8676 0.10417 0.8706 C 0.10951 0.87385 0.11484 0.87593 0.12031 0.87778 C 0.12617 0.88565 0.12435 0.88125 0.11406 0.93079 C 0.10755 0.96273 0.09896 0.98727 0.09284 1.02014 C 0.09141 1.02801 0.08984 1.03496 0.08854 1.04283 C 0.08776 1.04792 0.08724 1.05348 0.08659 1.0581 C 0.08633 1.05973 0.08594 1.06181 0.08568 1.06343 C 0.08594 1.0713 0.08607 1.0794 0.08659 1.08658 C 0.08672 1.0882 0.08672 1.09098 0.08711 1.0919 C 0.08789 1.09514 0.08906 1.09607 0.08997 1.09792 C 0.09349 1.10556 0.09102 1.10185 0.09375 1.10556 C 0.09388 1.10648 0.09596 1.11968 0.09609 1.12269 C 0.09635 1.12709 0.09609 1.13125 0.09609 1.13611 " pathEditMode="relative" rAng="0" ptsTypes="AAAAAAAAAAAAAAAAAAAAAAAAAAAAAAAAAAAAAAAAAA">
                                      <p:cBhvr>
                                        <p:cTn id="20" dur="3000" fill="hold"/>
                                        <p:tgtEl>
                                          <p:spTgt spid="20"/>
                                        </p:tgtEl>
                                        <p:attrNameLst>
                                          <p:attrName>ppt_x</p:attrName>
                                          <p:attrName>ppt_y</p:attrName>
                                        </p:attrNameLst>
                                      </p:cBhvr>
                                      <p:rCtr x="1979" y="57130"/>
                                    </p:animMotion>
                                  </p:childTnLst>
                                </p:cTn>
                              </p:par>
                              <p:par>
                                <p:cTn id="21" presetID="0" presetClass="path" presetSubtype="0" repeatCount="indefinite" accel="50000" decel="50000" fill="hold" grpId="0" nodeType="withEffect">
                                  <p:stCondLst>
                                    <p:cond delay="0"/>
                                  </p:stCondLst>
                                  <p:childTnLst>
                                    <p:animMotion origin="layout" path="M 0.07865 0.00555 L 0.07865 0.00648 C 0.07839 0.01851 0.07682 0.06944 0.0763 0.08055 C 0.07578 0.0905 0.07539 0.10023 0.07461 0.10995 C 0.07422 0.11597 0.07357 0.12222 0.07331 0.1287 C 0.0724 0.14838 0.07318 0.13194 0.07148 0.15833 C 0.06992 0.18009 0.07096 0.16898 0.0694 0.18402 C 0.06992 0.19074 0.07057 0.19814 0.07148 0.20439 C 0.07787 0.24606 0.07266 0.2 0.07839 0.24097 C 0.08021 0.25463 0.08099 0.26481 0.08216 0.28032 C 0.08229 0.28495 0.08255 0.2912 0.08242 0.29675 C 0.08203 0.31064 0.08073 0.32546 0.07943 0.33726 C 0.07917 0.33981 0.07878 0.34143 0.07839 0.34467 C 0.07787 0.34884 0.07734 0.35277 0.07682 0.35717 C 0.07591 0.3662 0.075 0.37662 0.07422 0.38541 C 0.07357 0.38935 0.07292 0.39328 0.07253 0.39791 C 0.07227 0.40023 0.07122 0.41805 0.07109 0.41805 C 0.07057 0.42986 0.06992 0.45092 0.06953 0.46458 C 0.06979 0.47013 0.06966 0.47708 0.07031 0.48125 C 0.07227 0.49375 0.07474 0.50162 0.07682 0.5125 C 0.08086 0.53402 0.07904 0.52592 0.08216 0.53842 C 0.08242 0.54166 0.08281 0.54444 0.08294 0.54791 C 0.0832 0.55046 0.0832 0.5537 0.0832 0.55694 C 0.0832 0.58472 0.08268 0.57638 0.08138 0.6081 C 0.08034 0.63379 0.08008 0.65833 0.07943 0.68402 C 0.078 0.74861 0.0793 0.68333 0.07813 0.74537 C 0.07826 0.75509 0.07813 0.76527 0.07839 0.775 C 0.07904 0.7912 0.0819 0.81157 0.08359 0.81898 C 0.08633 0.83148 0.08932 0.84259 0.09245 0.85023 C 0.09466 0.85555 0.09714 0.8574 0.09948 0.85949 C 0.10247 0.8625 0.1056 0.86458 0.10859 0.86643 C 0.11198 0.87453 0.11094 0.87037 0.10508 0.91875 C 0.1013 0.94976 0.09648 0.97314 0.09297 1.00532 C 0.09219 1.01296 0.09128 1.0199 0.0905 1.02754 C 0.0901 1.0324 0.08984 1.0375 0.08945 1.04259 C 0.08932 1.04421 0.08906 1.04629 0.08893 1.04791 C 0.08906 1.05532 0.08906 1.06342 0.08945 1.0699 C 0.08958 1.07199 0.08958 1.07453 0.08971 1.07569 C 0.09023 1.07777 0.09089 1.07939 0.09141 1.08125 C 0.09336 1.08865 0.09193 1.08472 0.09349 1.08865 C 0.09362 1.08958 0.09479 1.10231 0.09492 1.10509 C 0.09505 1.10925 0.09492 1.11342 0.09492 1.11875 " pathEditMode="relative" rAng="0" ptsTypes="AAAAAAAAAAAAAAAAAAAAAAAAAAAAAAAAAAAAAAAAAA">
                                      <p:cBhvr>
                                        <p:cTn id="22" dur="2500" fill="hold"/>
                                        <p:tgtEl>
                                          <p:spTgt spid="21"/>
                                        </p:tgtEl>
                                        <p:attrNameLst>
                                          <p:attrName>ppt_x</p:attrName>
                                          <p:attrName>ppt_y</p:attrName>
                                        </p:attrNameLst>
                                      </p:cBhvr>
                                      <p:rCtr x="1120" y="55648"/>
                                    </p:animMotion>
                                  </p:childTnLst>
                                </p:cTn>
                              </p:par>
                              <p:par>
                                <p:cTn id="23" presetID="0" presetClass="path" presetSubtype="0" repeatCount="indefinite" accel="50000" decel="50000" fill="hold" grpId="0" nodeType="withEffect">
                                  <p:stCondLst>
                                    <p:cond delay="0"/>
                                  </p:stCondLst>
                                  <p:childTnLst>
                                    <p:animMotion origin="layout" path="M 0.04714 4.44444E-6 L 0.04714 0.00069 C 0.04662 0.01273 0.04388 0.06203 0.04284 0.07245 C 0.0418 0.08194 0.04115 0.09213 0.03984 0.10092 C 0.03906 0.1074 0.03802 0.11273 0.03737 0.11898 C 0.03568 0.13842 0.03724 0.12222 0.03399 0.14814 C 0.03125 0.16875 0.0332 0.1581 0.03021 0.17268 C 0.03125 0.17916 0.03229 0.18703 0.03399 0.19259 C 0.0457 0.23263 0.0362 0.18819 0.04675 0.22847 C 0.05013 0.24143 0.05143 0.25092 0.05352 0.26597 C 0.05391 0.27083 0.0543 0.27685 0.05404 0.28194 C 0.05339 0.29606 0.05104 0.30995 0.0487 0.32129 C 0.04818 0.32384 0.0474 0.32569 0.04675 0.32847 C 0.0457 0.3324 0.04466 0.33634 0.04375 0.34074 C 0.04206 0.3493 0.0405 0.35925 0.03893 0.36759 C 0.03802 0.37175 0.03685 0.37592 0.03594 0.38009 C 0.03542 0.38263 0.03346 0.39953 0.03346 0.39976 C 0.03242 0.41111 0.03125 0.43125 0.0306 0.44467 C 0.03099 0.45 0.03086 0.45694 0.03203 0.46088 C 0.03542 0.47291 0.03998 0.48078 0.04375 0.4912 C 0.0513 0.51226 0.04779 0.50416 0.05352 0.51597 C 0.05404 0.51944 0.05482 0.52222 0.05508 0.52546 C 0.05547 0.528 0.0556 0.53101 0.0556 0.53425 C 0.0556 0.56134 0.05456 0.553 0.05208 0.58379 C 0.05039 0.60856 0.04974 0.6324 0.0487 0.65717 C 0.04596 0.72037 0.04831 0.65671 0.04623 0.71666 C 0.04636 0.72638 0.04609 0.73588 0.04675 0.74513 C 0.04766 0.76134 0.05313 0.78101 0.05612 0.78819 C 0.0612 0.8 0.06667 0.81111 0.0724 0.81851 C 0.07643 0.82361 0.08086 0.82523 0.08503 0.82777 C 0.09076 0.83055 0.09623 0.8324 0.10182 0.83449 C 0.10794 0.84166 0.10612 0.83773 0.09544 0.88472 C 0.08867 0.91481 0.07969 0.93773 0.07331 0.96898 C 0.07188 0.97615 0.07018 0.98287 0.06888 0.99027 C 0.0681 0.99513 0.06758 0.99976 0.06693 1.00486 C 0.06667 1.00648 0.06615 1.00856 0.06589 1.00995 C 0.06615 1.01713 0.06641 1.02476 0.06693 1.03125 C 0.06706 1.0331 0.06693 1.03588 0.06745 1.03703 C 0.06823 1.03912 0.0694 1.04027 0.07031 1.04213 C 0.07409 1.0493 0.07149 1.04583 0.07422 1.0493 C 0.07448 1.05023 0.07669 1.06273 0.07682 1.06527 C 0.07695 1.06944 0.07682 1.07361 0.07682 1.07847 " pathEditMode="relative" rAng="0" ptsTypes="AAAAAAAAAAAAAAAAAAAAAAAAAAAAAAAAAAAAAAAAAA">
                                      <p:cBhvr>
                                        <p:cTn id="24" dur="1750" fill="hold"/>
                                        <p:tgtEl>
                                          <p:spTgt spid="22"/>
                                        </p:tgtEl>
                                        <p:attrNameLst>
                                          <p:attrName>ppt_x</p:attrName>
                                          <p:attrName>ppt_y</p:attrName>
                                        </p:attrNameLst>
                                      </p:cBhvr>
                                      <p:rCtr x="2057" y="53912"/>
                                    </p:animMotion>
                                  </p:childTnLst>
                                </p:cTn>
                              </p:par>
                              <p:par>
                                <p:cTn id="25" presetID="0" presetClass="path" presetSubtype="0" repeatCount="indefinite" accel="50000" decel="50000" fill="hold" grpId="0" nodeType="withEffect">
                                  <p:stCondLst>
                                    <p:cond delay="0"/>
                                  </p:stCondLst>
                                  <p:childTnLst>
                                    <p:animMotion origin="layout" path="M -0.00782 4.44444E-6 L -0.00782 0.00092 C -0.0086 0.01296 -0.01185 0.06481 -0.01328 0.07523 C -0.01459 0.08541 -0.01537 0.0956 -0.01693 0.10486 C -0.01784 0.11134 -0.01927 0.11713 -0.02006 0.12338 C -0.02214 0.14351 -0.02019 0.12685 -0.02422 0.1537 C -0.02761 0.17523 -0.02513 0.16412 -0.02891 0.17916 C -0.02748 0.18588 -0.02618 0.19375 -0.02422 0.19976 C -0.00964 0.24166 -0.02149 0.19513 -0.00834 0.23657 C -0.00417 0.25023 -0.00261 0.26018 0.00013 0.27569 C 0.00039 0.28078 0.00104 0.2868 0.00078 0.29236 C -0.00013 0.30648 -0.00313 0.32129 -0.00599 0.3331 C -0.00664 0.33564 -0.00756 0.3375 -0.00834 0.34027 C -0.00964 0.34467 -0.01094 0.34861 -0.01211 0.35324 C -0.0142 0.36226 -0.01602 0.37222 -0.0181 0.38101 C -0.01927 0.38564 -0.02071 0.38935 -0.02175 0.39398 C -0.02253 0.39652 -0.02474 0.41412 -0.02487 0.41435 C -0.02604 0.42615 -0.02748 0.44722 -0.02852 0.46088 C -0.02787 0.46643 -0.028 0.47361 -0.02657 0.47777 C -0.0224 0.49004 -0.0168 0.49814 -0.01211 0.50902 C -0.00274 0.53055 -0.00703 0.52245 0.00013 0.53495 C 0.00078 0.53842 0.00156 0.54097 0.00208 0.54444 C 0.00247 0.54722 0.0026 0.55046 0.0026 0.55347 C 0.0026 0.58171 0.00117 0.57314 -0.0017 0.60509 C -0.00391 0.63078 -0.00456 0.65532 -0.00599 0.68078 C -0.00925 0.74652 -0.00638 0.68032 -0.00899 0.74282 C -0.00886 0.75254 -0.00912 0.7625 -0.00834 0.77222 C -0.00716 0.78865 -0.00052 0.80902 0.00325 0.81666 C 0.00963 0.82916 0.01627 0.84027 0.02343 0.84814 C 0.02838 0.85393 0.03398 0.85509 0.03919 0.85763 C 0.04609 0.86041 0.05299 0.86273 0.05989 0.86481 C 0.06757 0.87245 0.06536 0.86828 0.05208 0.91666 C 0.04362 0.94791 0.03255 0.97152 0.02461 1.00393 C 0.02278 1.01134 0.02083 1.01851 0.01914 1.02615 C 0.0181 1.03078 0.01757 1.03611 0.01666 1.0412 C 0.01627 1.04282 0.01588 1.0449 0.01549 1.04629 C 0.01588 1.05393 0.01588 1.0618 0.01666 1.06875 C 0.01692 1.0706 0.01679 1.07314 0.01731 1.0743 C 0.01836 1.07685 0.01979 1.078 0.02096 1.07986 C 0.02552 1.08726 0.02239 1.08379 0.02578 1.08726 C 0.02604 1.08819 0.02877 1.10138 0.0289 1.10393 C 0.02916 1.1081 0.0289 1.11226 0.0289 1.11759 " pathEditMode="relative" rAng="0" ptsTypes="AAAAAAAAAAAAAAAAAAAAAAAAAAAAAAAAAAAAAAAAAA">
                                      <p:cBhvr>
                                        <p:cTn id="26" dur="2250" fill="hold"/>
                                        <p:tgtEl>
                                          <p:spTgt spid="23"/>
                                        </p:tgtEl>
                                        <p:attrNameLst>
                                          <p:attrName>ppt_x</p:attrName>
                                          <p:attrName>ppt_y</p:attrName>
                                        </p:attrNameLst>
                                      </p:cBhvr>
                                      <p:rCtr x="2552" y="55880"/>
                                    </p:animMotion>
                                  </p:childTnLst>
                                </p:cTn>
                              </p:par>
                              <p:par>
                                <p:cTn id="27" presetID="0" presetClass="path" presetSubtype="0" repeatCount="indefinite" accel="50000" decel="50000" fill="hold" grpId="0" nodeType="withEffect">
                                  <p:stCondLst>
                                    <p:cond delay="0"/>
                                  </p:stCondLst>
                                  <p:childTnLst>
                                    <p:animMotion origin="layout" path="M 0.08502 3.7037E-6 L 0.08502 0.00069 C 0.08424 0.01296 0.08034 0.06481 0.07877 0.07546 C 0.07747 0.08541 0.07643 0.0956 0.07461 0.10486 C 0.07356 0.11134 0.072 0.11713 0.07122 0.12361 C 0.06875 0.14351 0.07096 0.12708 0.0664 0.1537 C 0.0625 0.17546 0.06536 0.16412 0.06093 0.17916 C 0.06263 0.18611 0.06406 0.19398 0.0664 0.19976 C 0.08281 0.24166 0.06953 0.19514 0.08437 0.2368 C 0.08906 0.25023 0.09101 0.26018 0.09414 0.27569 C 0.0944 0.28101 0.09505 0.2868 0.09479 0.29236 C 0.09375 0.30671 0.09049 0.32152 0.08711 0.3331 C 0.08633 0.33611 0.08515 0.33773 0.08437 0.34051 C 0.08294 0.34467 0.08151 0.34884 0.08021 0.35324 C 0.07786 0.3625 0.07565 0.37245 0.0733 0.38125 C 0.072 0.38541 0.07044 0.38958 0.06914 0.39398 C 0.06836 0.39676 0.06575 0.41435 0.06562 0.41458 C 0.06432 0.42615 0.06263 0.44722 0.06146 0.46111 C 0.06211 0.46666 0.06198 0.47361 0.06367 0.47777 C 0.06849 0.49027 0.07487 0.49814 0.08021 0.50902 C 0.09075 0.53078 0.08593 0.52245 0.09414 0.53495 C 0.09479 0.53842 0.0957 0.5412 0.09622 0.54467 C 0.09661 0.54722 0.09687 0.55046 0.09687 0.5537 C 0.09687 0.58171 0.09531 0.57314 0.09192 0.60532 C 0.08945 0.63101 0.08867 0.65555 0.08711 0.68125 C 0.08333 0.74652 0.08659 0.68055 0.08372 0.74282 C 0.08385 0.75277 0.08346 0.76273 0.08437 0.77245 C 0.0858 0.78889 0.09336 0.80926 0.09765 0.81689 C 0.10481 0.82939 0.1125 0.84051 0.12044 0.84814 C 0.12617 0.8537 0.13255 0.85532 0.13854 0.85764 C 0.14635 0.86064 0.15416 0.86273 0.16211 0.86481 C 0.1707 0.87245 0.1681 0.86851 0.15312 0.91689 C 0.14349 0.94814 0.13086 0.97176 0.12187 1.00393 C 0.11979 1.01157 0.11758 1.01851 0.11562 1.02639 C 0.11445 1.03101 0.1138 1.03634 0.11289 1.0412 C 0.1125 1.04282 0.11198 1.0449 0.11146 1.04652 C 0.11198 1.05393 0.11198 1.06203 0.11289 1.06875 C 0.11302 1.0706 0.11289 1.07338 0.11354 1.07453 C 0.11471 1.07708 0.1164 1.07824 0.11771 1.07986 C 0.12278 1.0875 0.11927 1.08379 0.12317 1.0875 C 0.12356 1.08842 0.12656 1.10139 0.12669 1.10416 C 0.12708 1.10833 0.12669 1.1125 0.12669 1.11759 " pathEditMode="relative" rAng="0" ptsTypes="AAAAAAAAAAAAAAAAAAAAAAAAAAAAAAAAAAAAAAAAAA">
                                      <p:cBhvr>
                                        <p:cTn id="28" dur="1750" fill="hold"/>
                                        <p:tgtEl>
                                          <p:spTgt spid="24"/>
                                        </p:tgtEl>
                                        <p:attrNameLst>
                                          <p:attrName>ppt_x</p:attrName>
                                          <p:attrName>ppt_y</p:attrName>
                                        </p:attrNameLst>
                                      </p:cBhvr>
                                      <p:rCtr x="2891" y="55880"/>
                                    </p:animMotion>
                                  </p:childTnLst>
                                </p:cTn>
                              </p:par>
                              <p:par>
                                <p:cTn id="29" presetID="0" presetClass="path" presetSubtype="0" repeatCount="indefinite" accel="50000" decel="50000" fill="hold" grpId="0" nodeType="withEffect">
                                  <p:stCondLst>
                                    <p:cond delay="0"/>
                                  </p:stCondLst>
                                  <p:childTnLst>
                                    <p:animMotion origin="layout" path="M 5E-6 3.7037E-7 L 5E-6 0.00069 C 0.0004 0.0125 0.00209 0.0625 0.00274 0.07315 C 0.00339 0.08241 0.00378 0.09259 0.00456 0.10185 C 0.00507 0.10764 0.00573 0.11389 0.00599 0.11991 C 0.00716 0.13912 0.00626 0.12338 0.00821 0.14884 C 0.01003 0.17037 0.00873 0.15926 0.01068 0.17338 C 0.0099 0.18079 0.00925 0.18819 0.00821 0.19398 C 0.00091 0.23449 0.00678 0.18958 0.00027 0.23009 C -0.00182 0.24282 -0.0026 0.25278 -0.00403 0.26759 C -0.00416 0.27292 -0.00455 0.27847 -0.00429 0.2838 C -0.0039 0.29745 -0.00248 0.31204 -0.00092 0.32338 C -0.00065 0.32616 -0.00014 0.32778 0.00027 0.33032 C 0.00091 0.33472 0.00156 0.33866 0.00209 0.34306 C 0.00312 0.35185 0.00404 0.36157 0.00521 0.37014 C 0.00573 0.37431 0.00651 0.37824 0.00704 0.38218 C 0.0073 0.38518 0.0086 0.40231 0.0086 0.40255 C 0.00911 0.41389 0.0099 0.43403 0.01042 0.44792 C 0.01003 0.45301 0.01016 0.45995 0.0095 0.46389 C 0.0073 0.47593 0.00443 0.48403 0.00209 0.49444 C -0.00248 0.51551 -0.0004 0.50764 -0.00403 0.51944 C -0.00429 0.52292 -0.00481 0.52569 -0.00494 0.52893 C -0.0052 0.53148 -0.0052 0.53449 -0.0052 0.53773 C -0.0052 0.56505 -0.00455 0.55671 -0.00312 0.58796 C -0.00195 0.61273 -0.0017 0.63657 -0.00092 0.66111 C 0.00079 0.72523 -0.00065 0.66042 0.00052 0.72153 C 0.00052 0.73056 0.00066 0.74074 0.00027 0.75046 C -0.0004 0.76574 -0.00364 0.78588 -0.00559 0.79329 C -0.00872 0.80556 -0.01224 0.81643 -0.01563 0.82384 C -0.01823 0.8287 -0.02097 0.83032 -0.02369 0.83264 C -0.02721 0.83542 -0.0306 0.83796 -0.03412 0.84005 C -0.0379 0.84745 -0.03671 0.84329 -0.03008 0.89051 C -0.02591 0.92083 -0.02032 0.94375 -0.01641 0.97523 C -0.01537 0.98241 -0.01433 0.98935 -0.01355 0.99676 C -0.01303 1.00162 -0.01277 1.00648 -0.01237 1.01134 C -0.01224 1.01296 -0.01198 1.01505 -0.01172 1.01643 C -0.01198 1.02384 -0.01198 1.03148 -0.01237 1.03819 C -0.01237 1.03981 -0.01237 1.04259 -0.01264 1.04375 C -0.01316 1.04606 -0.01394 1.04722 -0.01446 1.04907 C -0.0168 1.05625 -0.01524 1.05255 -0.01693 1.05625 C -0.01706 1.05718 -0.01836 1.06968 -0.01849 1.07245 C -0.01862 1.07662 -0.01849 1.08056 -0.01849 1.08565 " pathEditMode="relative" rAng="0" ptsTypes="AAAAAAAAAAAAAAAAAAAAAAAAAAAAAAAAAAAAAAAAAA">
                                      <p:cBhvr>
                                        <p:cTn id="30" dur="2000" fill="hold"/>
                                        <p:tgtEl>
                                          <p:spTgt spid="25"/>
                                        </p:tgtEl>
                                        <p:attrNameLst>
                                          <p:attrName>ppt_x</p:attrName>
                                          <p:attrName>ppt_y</p:attrName>
                                        </p:attrNameLst>
                                      </p:cBhvr>
                                      <p:rCtr x="-1276" y="54282"/>
                                    </p:animMotion>
                                  </p:childTnLst>
                                </p:cTn>
                              </p:par>
                              <p:par>
                                <p:cTn id="31" presetID="0" presetClass="path" presetSubtype="0" repeatCount="indefinite" accel="50000" decel="50000" fill="hold" grpId="0" nodeType="withEffect">
                                  <p:stCondLst>
                                    <p:cond delay="0"/>
                                  </p:stCondLst>
                                  <p:childTnLst>
                                    <p:animMotion origin="layout" path="M 0.06706 -3.33333E-6 L 0.06706 0.0007 C 0.06667 0.01181 0.06446 0.06019 0.06367 0.07014 C 0.06289 0.07917 0.06237 0.08889 0.06133 0.09792 C 0.06081 0.10371 0.0599 0.10903 0.05951 0.11528 C 0.05821 0.13426 0.05938 0.11875 0.0569 0.14329 C 0.05469 0.16343 0.05625 0.15278 0.05391 0.16713 C 0.05482 0.17315 0.0556 0.18079 0.0569 0.18635 C 0.06589 0.22523 0.0586 0.18172 0.06667 0.22084 C 0.06927 0.23334 0.07032 0.24283 0.07201 0.25718 C 0.07214 0.26227 0.07253 0.26736 0.0724 0.27223 C 0.07188 0.28611 0.07005 0.29977 0.06823 0.31019 C 0.06784 0.31297 0.06719 0.31482 0.06667 0.3176 C 0.06589 0.3213 0.06511 0.32523 0.06446 0.32963 C 0.06315 0.33797 0.06198 0.34723 0.06068 0.35556 C 0.0599 0.35973 0.05899 0.3632 0.05834 0.3676 C 0.05795 0.36991 0.05651 0.38611 0.05638 0.38635 C 0.05573 0.39769 0.05482 0.4169 0.05417 0.42963 C 0.05456 0.43496 0.05443 0.44167 0.05534 0.44537 C 0.05795 0.45695 0.06146 0.46459 0.06446 0.47454 C 0.07018 0.49468 0.06758 0.48704 0.07201 0.49885 C 0.0724 0.50209 0.07292 0.5044 0.07318 0.50764 C 0.07344 0.51019 0.07357 0.5132 0.07357 0.51598 C 0.07357 0.54213 0.07266 0.53426 0.07084 0.56459 C 0.0694 0.5882 0.06901 0.61135 0.06823 0.63542 C 0.06615 0.69584 0.06784 0.63473 0.06628 0.69236 C 0.06641 0.70162 0.06628 0.71111 0.06667 0.72014 C 0.06745 0.73519 0.07162 0.7544 0.07396 0.76111 C 0.07787 0.77292 0.08203 0.78357 0.08646 0.79051 C 0.08959 0.79607 0.09297 0.79699 0.09636 0.79954 C 0.10065 0.80255 0.10495 0.80463 0.10925 0.80625 C 0.11393 0.81343 0.1125 0.80949 0.1043 0.8544 C 0.09909 0.88357 0.09219 0.90602 0.08724 0.93611 C 0.08607 0.94306 0.0849 0.94954 0.08373 0.95672 C 0.08321 0.96135 0.08282 0.96621 0.08229 0.97061 C 0.08203 0.97199 0.08177 0.97408 0.08151 0.97547 C 0.08177 0.98264 0.08177 0.99005 0.08229 0.99653 C 0.08242 0.99792 0.08229 1.0007 0.08268 1.00139 C 0.08334 1.00417 0.08425 1.0051 0.0849 1.00672 C 0.08776 1.01389 0.08581 1.01042 0.08802 1.01389 C 0.08815 1.01482 0.08985 1.02686 0.08985 1.0294 C 0.09011 1.03334 0.08985 1.03727 0.08985 1.04167 " pathEditMode="relative" rAng="0" ptsTypes="AAAAAAAAAAAAAAAAAAAAAAAAAAAAAAAAAAAAAAAAAA">
                                      <p:cBhvr>
                                        <p:cTn id="32" dur="3000" fill="hold"/>
                                        <p:tgtEl>
                                          <p:spTgt spid="26"/>
                                        </p:tgtEl>
                                        <p:attrNameLst>
                                          <p:attrName>ppt_x</p:attrName>
                                          <p:attrName>ppt_y</p:attrName>
                                        </p:attrNameLst>
                                      </p:cBhvr>
                                      <p:rCtr x="1589" y="52083"/>
                                    </p:animMotion>
                                  </p:childTnLst>
                                </p:cTn>
                              </p:par>
                              <p:par>
                                <p:cTn id="33" presetID="0" presetClass="path" presetSubtype="0" repeatCount="indefinite" accel="50000" decel="50000" fill="hold" grpId="0" nodeType="withEffect">
                                  <p:stCondLst>
                                    <p:cond delay="0"/>
                                  </p:stCondLst>
                                  <p:childTnLst>
                                    <p:animMotion origin="layout" path="M 0.13008 -3.33333E-6 L 0.13008 0.0007 C 0.12969 0.01227 0.12799 0.06135 0.12734 0.07176 C 0.12669 0.08125 0.12617 0.09098 0.12539 0.1 C 0.12487 0.10602 0.12422 0.11158 0.12383 0.11783 C 0.12279 0.13681 0.1237 0.12107 0.12174 0.1463 C 0.11992 0.16713 0.12122 0.15625 0.11927 0.17061 C 0.12005 0.17732 0.1207 0.18473 0.12174 0.19028 C 0.12917 0.2301 0.12305 0.18588 0.12982 0.22547 C 0.1319 0.23843 0.13281 0.24792 0.13411 0.2625 C 0.13424 0.2676 0.13463 0.27315 0.1345 0.27848 C 0.13398 0.29213 0.13255 0.30625 0.13099 0.31713 C 0.13073 0.31991 0.13021 0.32153 0.12982 0.32431 C 0.12917 0.32824 0.12851 0.33218 0.12786 0.33658 C 0.12682 0.34514 0.12591 0.35463 0.12487 0.3632 C 0.12422 0.36713 0.12344 0.37084 0.12292 0.37523 C 0.12253 0.37778 0.12135 0.39445 0.12135 0.39468 C 0.1207 0.40579 0.12005 0.42593 0.11953 0.43912 C 0.11979 0.44445 0.11966 0.45116 0.12044 0.45486 C 0.12266 0.4669 0.12552 0.47454 0.12786 0.48496 C 0.13268 0.50533 0.13047 0.49769 0.13411 0.50949 C 0.1345 0.51273 0.13489 0.51528 0.13516 0.51852 C 0.13529 0.5213 0.13542 0.52431 0.13542 0.52732 C 0.13542 0.55394 0.13476 0.54584 0.1332 0.57639 C 0.13203 0.60093 0.13177 0.62431 0.13099 0.64885 C 0.1293 0.71088 0.13073 0.64815 0.12943 0.70741 C 0.12956 0.7169 0.12943 0.72639 0.12982 0.73565 C 0.13047 0.75116 0.13385 0.77084 0.13581 0.77801 C 0.13893 0.78982 0.14245 0.80047 0.14609 0.80787 C 0.14857 0.81297 0.15143 0.81459 0.15417 0.8169 C 0.15768 0.81968 0.1612 0.82176 0.16471 0.82361 C 0.16875 0.83102 0.16745 0.82709 0.16068 0.87315 C 0.15638 0.90278 0.15065 0.92547 0.14674 0.95625 C 0.1457 0.9632 0.14466 0.96991 0.14388 0.97732 C 0.14336 0.98195 0.1431 0.98681 0.14258 0.99167 C 0.14245 0.99329 0.14219 0.99514 0.14193 0.99676 C 0.14219 1.00371 0.14219 1.01135 0.14258 1.01783 C 0.14271 1.01968 0.14271 1.02223 0.14297 1.02338 C 0.14349 1.0257 0.14427 1.02686 0.14479 1.02848 C 0.14713 1.03565 0.14557 1.03218 0.14726 1.03565 C 0.14739 1.03658 0.14883 1.04885 0.14883 1.05139 C 0.14896 1.05556 0.14883 1.05949 0.14883 1.06436 " pathEditMode="relative" rAng="0" ptsTypes="AAAAAAAAAAAAAAAAAAAAAAAAAAAAAAAAAAAAAAAAAA">
                                      <p:cBhvr>
                                        <p:cTn id="34" dur="1500" fill="hold"/>
                                        <p:tgtEl>
                                          <p:spTgt spid="27"/>
                                        </p:tgtEl>
                                        <p:attrNameLst>
                                          <p:attrName>ppt_x</p:attrName>
                                          <p:attrName>ppt_y</p:attrName>
                                        </p:attrNameLst>
                                      </p:cBhvr>
                                      <p:rCtr x="1302" y="53218"/>
                                    </p:animMotion>
                                  </p:childTnLst>
                                </p:cTn>
                              </p:par>
                              <p:par>
                                <p:cTn id="35" presetID="0" presetClass="path" presetSubtype="0" repeatCount="indefinite" accel="50000" decel="50000" fill="hold" grpId="0" nodeType="withEffect">
                                  <p:stCondLst>
                                    <p:cond delay="0"/>
                                  </p:stCondLst>
                                  <p:childTnLst>
                                    <p:animMotion origin="layout" path="M 0.12422 3.7037E-6 L 0.12422 0.00069 C 0.12448 0.01273 0.12539 0.06157 0.12578 0.07176 C 0.12617 0.08125 0.12643 0.0912 0.12696 0.09976 C 0.12722 0.10578 0.12761 0.1118 0.12774 0.11782 C 0.12839 0.1368 0.12787 0.12083 0.12904 0.14629 C 0.12995 0.16713 0.1293 0.15648 0.13047 0.17083 C 0.12995 0.17754 0.12956 0.18472 0.12904 0.19051 C 0.12474 0.23032 0.12826 0.18611 0.12448 0.22569 C 0.12318 0.23865 0.12279 0.24814 0.12201 0.26296 C 0.12188 0.26782 0.12162 0.27361 0.12175 0.2787 C 0.12201 0.29259 0.12292 0.30648 0.1237 0.31736 C 0.12396 0.32037 0.12422 0.32199 0.12448 0.32453 C 0.12474 0.3287 0.12513 0.33264 0.12552 0.33657 C 0.12604 0.3456 0.12669 0.35532 0.12722 0.36342 C 0.12761 0.36759 0.128 0.37152 0.12826 0.37546 C 0.12852 0.37801 0.12917 0.3949 0.12917 0.39514 C 0.12956 0.40648 0.12995 0.42639 0.13021 0.43981 C 0.13008 0.44467 0.13008 0.45185 0.12969 0.45555 C 0.12852 0.46736 0.12683 0.47523 0.12552 0.48564 C 0.12279 0.50648 0.12396 0.49838 0.12201 0.51018 C 0.12175 0.51342 0.12149 0.5162 0.12136 0.51967 C 0.12123 0.52199 0.12123 0.525 0.12123 0.52801 C 0.12123 0.55486 0.12162 0.54629 0.12253 0.57731 C 0.12318 0.60185 0.12331 0.62523 0.1237 0.65 C 0.12474 0.71203 0.12383 0.6493 0.12461 0.70856 C 0.12448 0.71805 0.12461 0.72754 0.12448 0.73703 C 0.12409 0.75231 0.12214 0.77199 0.1211 0.77916 C 0.11927 0.79074 0.11719 0.80185 0.11524 0.80902 C 0.1138 0.81412 0.11211 0.81597 0.11055 0.81805 C 0.1086 0.82106 0.10664 0.82291 0.10456 0.825 C 0.10235 0.83217 0.103 0.82824 0.1069 0.87476 C 0.10938 0.90439 0.1125 0.92708 0.11485 0.95787 C 0.11537 0.96504 0.11602 0.97176 0.11641 0.97916 C 0.1168 0.98379 0.11693 0.98842 0.11719 0.99351 C 0.11719 0.9949 0.11745 0.99699 0.11758 0.99861 C 0.11745 1.00555 0.11732 1.01319 0.11719 1.01967 C 0.11706 1.02129 0.11719 1.02407 0.11693 1.02523 C 0.11667 1.02731 0.11628 1.02847 0.11589 1.03032 C 0.11459 1.0375 0.1155 1.03379 0.11446 1.0375 C 0.11446 1.03842 0.11367 1.05069 0.11354 1.05301 C 0.11354 1.0574 0.11354 1.06134 0.11354 1.0662 " pathEditMode="relative" rAng="0" ptsTypes="AAAAAAAAAAAAAAAAAAAAAAAAAAAAAAAAAAAAAAAAAA">
                                      <p:cBhvr>
                                        <p:cTn id="36" dur="1250" fill="hold"/>
                                        <p:tgtEl>
                                          <p:spTgt spid="28"/>
                                        </p:tgtEl>
                                        <p:attrNameLst>
                                          <p:attrName>ppt_x</p:attrName>
                                          <p:attrName>ppt_y</p:attrName>
                                        </p:attrNameLst>
                                      </p:cBhvr>
                                      <p:rCtr x="-742" y="53310"/>
                                    </p:animMotion>
                                  </p:childTnLst>
                                </p:cTn>
                              </p:par>
                              <p:par>
                                <p:cTn id="37" presetID="0" presetClass="path" presetSubtype="0" repeatCount="indefinite" accel="50000" decel="50000" fill="hold" grpId="0" nodeType="withEffect">
                                  <p:stCondLst>
                                    <p:cond delay="0"/>
                                  </p:stCondLst>
                                  <p:childTnLst>
                                    <p:animMotion origin="layout" path="M 0.06757 -0.00672 L 0.06757 -0.00579 C 0.06705 0.00625 0.06445 0.05949 0.06341 0.07037 C 0.06237 0.08032 0.06171 0.09074 0.06054 0.10069 C 0.05976 0.10717 0.05872 0.11296 0.0582 0.11967 C 0.05651 0.14051 0.05794 0.12361 0.05481 0.15046 C 0.05221 0.17245 0.05416 0.16088 0.05117 0.17685 C 0.05234 0.18333 0.05325 0.19166 0.05481 0.19768 C 0.06614 0.24051 0.05703 0.19282 0.06718 0.23565 C 0.07044 0.2493 0.07161 0.25972 0.07382 0.27523 C 0.07395 0.28102 0.07447 0.28657 0.07421 0.29213 C 0.07356 0.30717 0.07135 0.32222 0.06901 0.33379 C 0.06848 0.3368 0.0677 0.33865 0.06718 0.34166 C 0.06614 0.3456 0.06523 0.35023 0.06432 0.35486 C 0.06263 0.36412 0.06119 0.3743 0.05963 0.38333 C 0.05872 0.38796 0.05755 0.3919 0.05677 0.39652 C 0.05625 0.39907 0.05442 0.4169 0.05429 0.41736 C 0.05338 0.4294 0.05234 0.45069 0.05156 0.46458 C 0.05195 0.47037 0.05182 0.47777 0.05299 0.48194 C 0.05625 0.49467 0.06067 0.50301 0.06432 0.51389 C 0.07148 0.53611 0.06822 0.52754 0.07382 0.54051 C 0.07421 0.54421 0.07487 0.54676 0.07526 0.55023 C 0.07552 0.55301 0.07565 0.55625 0.07565 0.55949 C 0.07565 0.58819 0.0746 0.5794 0.07239 0.6125 C 0.07057 0.63865 0.07005 0.66412 0.06901 0.69051 C 0.0664 0.75671 0.06862 0.68958 0.06666 0.75277 C 0.06679 0.76296 0.06653 0.77361 0.06718 0.78356 C 0.06809 0.8 0.0733 0.82083 0.07617 0.82847 C 0.08112 0.84143 0.08632 0.85277 0.09179 0.86065 C 0.0957 0.86666 0.1 0.86759 0.10416 0.8706 C 0.1095 0.87384 0.11484 0.87592 0.12031 0.87777 C 0.12617 0.88565 0.12434 0.88125 0.11406 0.93078 C 0.10755 0.96273 0.09895 0.98727 0.09283 1.02014 C 0.0914 1.02801 0.08984 1.03495 0.08854 1.04282 C 0.08776 1.04791 0.08723 1.05347 0.08658 1.0581 C 0.08632 1.05972 0.08593 1.0618 0.08567 1.06342 C 0.08593 1.07129 0.08606 1.0794 0.08658 1.08657 C 0.08671 1.08819 0.08671 1.09097 0.0871 1.0919 C 0.08789 1.09514 0.08906 1.09606 0.08997 1.09791 C 0.09348 1.10555 0.09101 1.10185 0.09375 1.10555 C 0.09388 1.10648 0.09596 1.11967 0.09609 1.12268 C 0.09635 1.12708 0.09609 1.13125 0.09609 1.13611 " pathEditMode="relative" rAng="0" ptsTypes="AAAAAAAAAAAAAAAAAAAAAAAAAAAAAAAAAAAAAAAAAA">
                                      <p:cBhvr>
                                        <p:cTn id="38" dur="3000" fill="hold"/>
                                        <p:tgtEl>
                                          <p:spTgt spid="32"/>
                                        </p:tgtEl>
                                        <p:attrNameLst>
                                          <p:attrName>ppt_x</p:attrName>
                                          <p:attrName>ppt_y</p:attrName>
                                        </p:attrNameLst>
                                      </p:cBhvr>
                                      <p:rCtr x="1979" y="57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animBg="1"/>
      <p:bldP spid="21" grpId="0" animBg="1"/>
      <p:bldP spid="22" grpId="0" animBg="1"/>
      <p:bldP spid="23" grpId="0" animBg="1"/>
      <p:bldP spid="24" grpId="0" animBg="1"/>
      <p:bldP spid="25" grpId="0" animBg="1"/>
      <p:bldP spid="26" grpId="0" animBg="1"/>
      <p:bldP spid="27" grpId="0" animBg="1"/>
      <p:bldP spid="28" grpId="0" animBg="1"/>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D246A82-24E9-978F-352F-CF0A450D0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0858" y="148866"/>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AD59526-017D-E78B-EA9D-BB6479F80407}"/>
              </a:ext>
            </a:extLst>
          </p:cNvPr>
          <p:cNvSpPr txBox="1"/>
          <p:nvPr/>
        </p:nvSpPr>
        <p:spPr>
          <a:xfrm>
            <a:off x="5744785" y="1908537"/>
            <a:ext cx="5235089" cy="707886"/>
          </a:xfrm>
          <a:prstGeom prst="rect">
            <a:avLst/>
          </a:prstGeom>
          <a:noFill/>
        </p:spPr>
        <p:txBody>
          <a:bodyPr wrap="square" numCol="1" rtlCol="0">
            <a:spAutoFit/>
          </a:bodyPr>
          <a:lstStyle/>
          <a:p>
            <a:pPr algn="ctr"/>
            <a:r>
              <a:rPr lang="de-DE" altLang="de-DE" sz="4000" dirty="0">
                <a:solidFill>
                  <a:schemeClr val="accent1">
                    <a:lumMod val="75000"/>
                  </a:schemeClr>
                </a:solidFill>
                <a:latin typeface="Bernard MT Condensed" panose="02050806060905020404" pitchFamily="18" charset="0"/>
              </a:rPr>
              <a:t>BENEFIT OF THIS PROJECT</a:t>
            </a:r>
          </a:p>
        </p:txBody>
      </p:sp>
      <p:sp>
        <p:nvSpPr>
          <p:cNvPr id="4" name="TextBox 3">
            <a:extLst>
              <a:ext uri="{FF2B5EF4-FFF2-40B4-BE49-F238E27FC236}">
                <a16:creationId xmlns:a16="http://schemas.microsoft.com/office/drawing/2014/main" id="{BBB6ED19-EB72-9C34-4F6B-6EB0154FAC38}"/>
              </a:ext>
            </a:extLst>
          </p:cNvPr>
          <p:cNvSpPr txBox="1"/>
          <p:nvPr/>
        </p:nvSpPr>
        <p:spPr>
          <a:xfrm>
            <a:off x="6174652" y="2833109"/>
            <a:ext cx="4611329" cy="1569660"/>
          </a:xfrm>
          <a:prstGeom prst="rect">
            <a:avLst/>
          </a:prstGeom>
          <a:noFill/>
        </p:spPr>
        <p:txBody>
          <a:bodyPr wrap="square" numCol="1" rtlCol="0">
            <a:spAutoFit/>
          </a:bodyPr>
          <a:lstStyle/>
          <a:p>
            <a:pPr marL="342900" indent="-342900" algn="just">
              <a:buFont typeface="Wingdings" panose="05000000000000000000" pitchFamily="2" charset="2"/>
              <a:buChar char="ü"/>
            </a:pPr>
            <a:r>
              <a:rPr lang="de-DE" altLang="de-DE" sz="2400" b="1" dirty="0">
                <a:solidFill>
                  <a:schemeClr val="bg1"/>
                </a:solidFill>
                <a:latin typeface="Sitka Banner" pitchFamily="2" charset="0"/>
              </a:rPr>
              <a:t>Investment Decision Making</a:t>
            </a:r>
          </a:p>
          <a:p>
            <a:pPr marL="342900" indent="-342900" algn="just">
              <a:buFont typeface="Wingdings" panose="05000000000000000000" pitchFamily="2" charset="2"/>
              <a:buChar char="ü"/>
            </a:pPr>
            <a:r>
              <a:rPr lang="de-DE" altLang="de-DE" sz="2400" b="1" dirty="0">
                <a:solidFill>
                  <a:schemeClr val="bg1"/>
                </a:solidFill>
                <a:latin typeface="Sitka Banner" pitchFamily="2" charset="0"/>
              </a:rPr>
              <a:t>Portfolio Management</a:t>
            </a:r>
          </a:p>
          <a:p>
            <a:pPr marL="342900" indent="-342900" algn="just">
              <a:buFont typeface="Wingdings" panose="05000000000000000000" pitchFamily="2" charset="2"/>
              <a:buChar char="ü"/>
            </a:pPr>
            <a:r>
              <a:rPr lang="de-DE" altLang="de-DE" sz="2400" b="1" dirty="0">
                <a:solidFill>
                  <a:schemeClr val="bg1"/>
                </a:solidFill>
                <a:latin typeface="Sitka Banner" pitchFamily="2" charset="0"/>
              </a:rPr>
              <a:t>Risk Assessment and Mitigation</a:t>
            </a:r>
          </a:p>
          <a:p>
            <a:pPr marL="342900" indent="-342900" algn="just">
              <a:buFont typeface="Wingdings" panose="05000000000000000000" pitchFamily="2" charset="2"/>
              <a:buChar char="ü"/>
            </a:pPr>
            <a:r>
              <a:rPr lang="de-DE" altLang="de-DE" sz="2400" b="1" dirty="0">
                <a:solidFill>
                  <a:schemeClr val="bg1"/>
                </a:solidFill>
                <a:latin typeface="Sitka Banner" pitchFamily="2" charset="0"/>
              </a:rPr>
              <a:t>Financial Planning</a:t>
            </a:r>
          </a:p>
        </p:txBody>
      </p:sp>
    </p:spTree>
    <p:extLst>
      <p:ext uri="{BB962C8B-B14F-4D97-AF65-F5344CB8AC3E}">
        <p14:creationId xmlns:p14="http://schemas.microsoft.com/office/powerpoint/2010/main" val="1419724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307DEA9-24D3-D0BD-80CE-ED07F3780E4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060858" y="148866"/>
            <a:ext cx="19812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31483CF-07FA-0C6B-FED2-C59BC623871D}"/>
              </a:ext>
            </a:extLst>
          </p:cNvPr>
          <p:cNvPicPr>
            <a:picLocks noChangeAspect="1"/>
          </p:cNvPicPr>
          <p:nvPr/>
        </p:nvPicPr>
        <p:blipFill>
          <a:blip r:embed="rId3"/>
          <a:stretch>
            <a:fillRect/>
          </a:stretch>
        </p:blipFill>
        <p:spPr>
          <a:xfrm>
            <a:off x="1390242" y="1697238"/>
            <a:ext cx="9411516" cy="4389500"/>
          </a:xfrm>
          <a:prstGeom prst="rect">
            <a:avLst/>
          </a:prstGeom>
        </p:spPr>
      </p:pic>
      <p:sp>
        <p:nvSpPr>
          <p:cNvPr id="5" name="TextBox 4">
            <a:extLst>
              <a:ext uri="{FF2B5EF4-FFF2-40B4-BE49-F238E27FC236}">
                <a16:creationId xmlns:a16="http://schemas.microsoft.com/office/drawing/2014/main" id="{8663CDD9-050B-8CB5-3888-33BD544A6F14}"/>
              </a:ext>
            </a:extLst>
          </p:cNvPr>
          <p:cNvSpPr txBox="1"/>
          <p:nvPr/>
        </p:nvSpPr>
        <p:spPr>
          <a:xfrm>
            <a:off x="566702" y="600460"/>
            <a:ext cx="8596529" cy="553998"/>
          </a:xfrm>
          <a:prstGeom prst="rect">
            <a:avLst/>
          </a:prstGeom>
          <a:noFill/>
        </p:spPr>
        <p:txBody>
          <a:bodyPr wrap="square" lIns="0" tIns="0" rIns="0" bIns="0" numCol="1" rtlCol="0">
            <a:spAutoFit/>
          </a:bodyPr>
          <a:lstStyle/>
          <a:p>
            <a:r>
              <a:rPr lang="de-DE" altLang="de-DE" sz="3600" dirty="0">
                <a:latin typeface="Segoe UI Black" panose="020B0A02040204020203" pitchFamily="34" charset="0"/>
                <a:ea typeface="Segoe UI Black" panose="020B0A02040204020203" pitchFamily="34" charset="0"/>
              </a:rPr>
              <a:t>Analysis Verification</a:t>
            </a:r>
          </a:p>
        </p:txBody>
      </p:sp>
      <p:cxnSp>
        <p:nvCxnSpPr>
          <p:cNvPr id="6" name="Connector: Curved 5">
            <a:extLst>
              <a:ext uri="{FF2B5EF4-FFF2-40B4-BE49-F238E27FC236}">
                <a16:creationId xmlns:a16="http://schemas.microsoft.com/office/drawing/2014/main" id="{AF2B4275-A9AA-DA49-9F26-B75CA46058AB}"/>
              </a:ext>
            </a:extLst>
          </p:cNvPr>
          <p:cNvCxnSpPr>
            <a:cxnSpLocks/>
          </p:cNvCxnSpPr>
          <p:nvPr/>
        </p:nvCxnSpPr>
        <p:spPr>
          <a:xfrm rot="5400000" flipH="1" flipV="1">
            <a:off x="9763246" y="3200400"/>
            <a:ext cx="1666754" cy="144683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ACB564D-F034-C4D9-CD76-30248295BC35}"/>
              </a:ext>
            </a:extLst>
          </p:cNvPr>
          <p:cNvSpPr txBox="1"/>
          <p:nvPr/>
        </p:nvSpPr>
        <p:spPr>
          <a:xfrm>
            <a:off x="10359341" y="2634385"/>
            <a:ext cx="2248146" cy="369332"/>
          </a:xfrm>
          <a:prstGeom prst="rect">
            <a:avLst/>
          </a:prstGeom>
          <a:noFill/>
        </p:spPr>
        <p:txBody>
          <a:bodyPr wrap="square" lIns="0" tIns="0" rIns="0" bIns="0" numCol="1" rtlCol="0">
            <a:spAutoFit/>
          </a:bodyPr>
          <a:lstStyle/>
          <a:p>
            <a:pPr algn="ctr"/>
            <a:r>
              <a:rPr lang="de-DE" altLang="de-DE" sz="2400" dirty="0">
                <a:solidFill>
                  <a:srgbClr val="0070C0"/>
                </a:solidFill>
              </a:rPr>
              <a:t>Coal India</a:t>
            </a:r>
          </a:p>
        </p:txBody>
      </p:sp>
    </p:spTree>
    <p:extLst>
      <p:ext uri="{BB962C8B-B14F-4D97-AF65-F5344CB8AC3E}">
        <p14:creationId xmlns:p14="http://schemas.microsoft.com/office/powerpoint/2010/main" val="3268233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par>
                          <p:cTn id="8" fill="hold">
                            <p:stCondLst>
                              <p:cond delay="1000"/>
                            </p:stCondLst>
                            <p:childTnLst>
                              <p:par>
                                <p:cTn id="9" presetID="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081D81E3-6CCF-A4B8-0FF7-FE70F8B4381D}"/>
              </a:ext>
            </a:extLst>
          </p:cNvPr>
          <p:cNvSpPr/>
          <p:nvPr/>
        </p:nvSpPr>
        <p:spPr>
          <a:xfrm>
            <a:off x="1618440" y="2303363"/>
            <a:ext cx="2851208" cy="2014344"/>
          </a:xfrm>
          <a:custGeom>
            <a:avLst/>
            <a:gdLst/>
            <a:ahLst/>
            <a:cxnLst/>
            <a:rect l="l" t="t" r="r" b="b"/>
            <a:pathLst>
              <a:path w="2314101" h="1641667">
                <a:moveTo>
                  <a:pt x="554617" y="173780"/>
                </a:moveTo>
                <a:cubicBezTo>
                  <a:pt x="484777" y="173780"/>
                  <a:pt x="428082" y="190213"/>
                  <a:pt x="384535" y="223080"/>
                </a:cubicBezTo>
                <a:cubicBezTo>
                  <a:pt x="340987" y="255946"/>
                  <a:pt x="306683" y="301137"/>
                  <a:pt x="281622" y="358653"/>
                </a:cubicBezTo>
                <a:cubicBezTo>
                  <a:pt x="256562" y="416169"/>
                  <a:pt x="239512" y="483544"/>
                  <a:pt x="230474" y="560780"/>
                </a:cubicBezTo>
                <a:cubicBezTo>
                  <a:pt x="221436" y="638015"/>
                  <a:pt x="216917" y="721003"/>
                  <a:pt x="216917" y="809741"/>
                </a:cubicBezTo>
                <a:cubicBezTo>
                  <a:pt x="216917" y="928881"/>
                  <a:pt x="223079" y="1030151"/>
                  <a:pt x="235404" y="1113548"/>
                </a:cubicBezTo>
                <a:cubicBezTo>
                  <a:pt x="247729" y="1196946"/>
                  <a:pt x="267243" y="1264938"/>
                  <a:pt x="293947" y="1317524"/>
                </a:cubicBezTo>
                <a:cubicBezTo>
                  <a:pt x="320651" y="1370110"/>
                  <a:pt x="354750" y="1408317"/>
                  <a:pt x="396243" y="1432145"/>
                </a:cubicBezTo>
                <a:cubicBezTo>
                  <a:pt x="437737" y="1455973"/>
                  <a:pt x="488063" y="1467887"/>
                  <a:pt x="547222" y="1467887"/>
                </a:cubicBezTo>
                <a:cubicBezTo>
                  <a:pt x="593235" y="1467887"/>
                  <a:pt x="633702" y="1460492"/>
                  <a:pt x="668622" y="1445703"/>
                </a:cubicBezTo>
                <a:cubicBezTo>
                  <a:pt x="703542" y="1430913"/>
                  <a:pt x="733533" y="1409755"/>
                  <a:pt x="758593" y="1382230"/>
                </a:cubicBezTo>
                <a:cubicBezTo>
                  <a:pt x="783654" y="1354704"/>
                  <a:pt x="804400" y="1321633"/>
                  <a:pt x="820834" y="1283015"/>
                </a:cubicBezTo>
                <a:cubicBezTo>
                  <a:pt x="837267" y="1244397"/>
                  <a:pt x="850413" y="1201671"/>
                  <a:pt x="860273" y="1154837"/>
                </a:cubicBezTo>
                <a:cubicBezTo>
                  <a:pt x="870133" y="1108002"/>
                  <a:pt x="876912" y="1057265"/>
                  <a:pt x="880609" y="1002625"/>
                </a:cubicBezTo>
                <a:cubicBezTo>
                  <a:pt x="884307" y="947985"/>
                  <a:pt x="886155" y="891085"/>
                  <a:pt x="886155" y="831926"/>
                </a:cubicBezTo>
                <a:cubicBezTo>
                  <a:pt x="886155" y="752225"/>
                  <a:pt x="883279" y="680741"/>
                  <a:pt x="877528" y="617474"/>
                </a:cubicBezTo>
                <a:cubicBezTo>
                  <a:pt x="871776" y="554207"/>
                  <a:pt x="863354" y="498334"/>
                  <a:pt x="852262" y="449856"/>
                </a:cubicBezTo>
                <a:cubicBezTo>
                  <a:pt x="841170" y="401379"/>
                  <a:pt x="826791" y="359680"/>
                  <a:pt x="809125" y="324759"/>
                </a:cubicBezTo>
                <a:cubicBezTo>
                  <a:pt x="791459" y="289839"/>
                  <a:pt x="770302" y="261081"/>
                  <a:pt x="745652" y="238486"/>
                </a:cubicBezTo>
                <a:cubicBezTo>
                  <a:pt x="721002" y="215890"/>
                  <a:pt x="692861" y="199457"/>
                  <a:pt x="661227" y="189186"/>
                </a:cubicBezTo>
                <a:cubicBezTo>
                  <a:pt x="629593" y="178916"/>
                  <a:pt x="594057" y="173780"/>
                  <a:pt x="554617" y="173780"/>
                </a:cubicBezTo>
                <a:close/>
                <a:moveTo>
                  <a:pt x="1793993" y="0"/>
                </a:moveTo>
                <a:cubicBezTo>
                  <a:pt x="1867942" y="0"/>
                  <a:pt x="1932853" y="9449"/>
                  <a:pt x="1988725" y="28347"/>
                </a:cubicBezTo>
                <a:cubicBezTo>
                  <a:pt x="2044598" y="47245"/>
                  <a:pt x="2091227" y="73949"/>
                  <a:pt x="2128612" y="108459"/>
                </a:cubicBezTo>
                <a:cubicBezTo>
                  <a:pt x="2165997" y="142968"/>
                  <a:pt x="2193933" y="184256"/>
                  <a:pt x="2212421" y="232323"/>
                </a:cubicBezTo>
                <a:cubicBezTo>
                  <a:pt x="2230908" y="280390"/>
                  <a:pt x="2240152" y="333592"/>
                  <a:pt x="2240152" y="391930"/>
                </a:cubicBezTo>
                <a:cubicBezTo>
                  <a:pt x="2240152" y="442051"/>
                  <a:pt x="2233578" y="488680"/>
                  <a:pt x="2220432" y="531817"/>
                </a:cubicBezTo>
                <a:cubicBezTo>
                  <a:pt x="2207285" y="574953"/>
                  <a:pt x="2187977" y="613160"/>
                  <a:pt x="2162505" y="646437"/>
                </a:cubicBezTo>
                <a:cubicBezTo>
                  <a:pt x="2137034" y="679714"/>
                  <a:pt x="2105811" y="708062"/>
                  <a:pt x="2068836" y="731479"/>
                </a:cubicBezTo>
                <a:cubicBezTo>
                  <a:pt x="2031862" y="754896"/>
                  <a:pt x="1989136" y="771124"/>
                  <a:pt x="1940658" y="780162"/>
                </a:cubicBezTo>
                <a:lnTo>
                  <a:pt x="1940658" y="782627"/>
                </a:lnTo>
                <a:cubicBezTo>
                  <a:pt x="1995709" y="788378"/>
                  <a:pt x="2046036" y="802141"/>
                  <a:pt x="2091637" y="823915"/>
                </a:cubicBezTo>
                <a:cubicBezTo>
                  <a:pt x="2137239" y="845689"/>
                  <a:pt x="2176473" y="873009"/>
                  <a:pt x="2209340" y="905875"/>
                </a:cubicBezTo>
                <a:cubicBezTo>
                  <a:pt x="2242206" y="938741"/>
                  <a:pt x="2267882" y="977154"/>
                  <a:pt x="2286370" y="1021112"/>
                </a:cubicBezTo>
                <a:cubicBezTo>
                  <a:pt x="2304857" y="1065071"/>
                  <a:pt x="2314101" y="1112111"/>
                  <a:pt x="2314101" y="1162232"/>
                </a:cubicBezTo>
                <a:cubicBezTo>
                  <a:pt x="2314101" y="1235359"/>
                  <a:pt x="2301365" y="1301297"/>
                  <a:pt x="2275894" y="1360045"/>
                </a:cubicBezTo>
                <a:cubicBezTo>
                  <a:pt x="2250422" y="1418793"/>
                  <a:pt x="2213859" y="1469120"/>
                  <a:pt x="2166203" y="1511024"/>
                </a:cubicBezTo>
                <a:cubicBezTo>
                  <a:pt x="2118547" y="1552929"/>
                  <a:pt x="2059798" y="1585178"/>
                  <a:pt x="1989958" y="1607774"/>
                </a:cubicBezTo>
                <a:cubicBezTo>
                  <a:pt x="1920117" y="1630369"/>
                  <a:pt x="1841238" y="1641667"/>
                  <a:pt x="1753321" y="1641667"/>
                </a:cubicBezTo>
                <a:cubicBezTo>
                  <a:pt x="1699913" y="1641667"/>
                  <a:pt x="1649998" y="1637354"/>
                  <a:pt x="1603574" y="1628726"/>
                </a:cubicBezTo>
                <a:cubicBezTo>
                  <a:pt x="1557151" y="1620099"/>
                  <a:pt x="1515863" y="1609828"/>
                  <a:pt x="1479710" y="1597914"/>
                </a:cubicBezTo>
                <a:cubicBezTo>
                  <a:pt x="1443557" y="1586000"/>
                  <a:pt x="1413566" y="1573675"/>
                  <a:pt x="1389738" y="1560940"/>
                </a:cubicBezTo>
                <a:cubicBezTo>
                  <a:pt x="1365911" y="1548204"/>
                  <a:pt x="1350915" y="1538960"/>
                  <a:pt x="1344753" y="1533209"/>
                </a:cubicBezTo>
                <a:cubicBezTo>
                  <a:pt x="1338590" y="1527457"/>
                  <a:pt x="1333866" y="1521706"/>
                  <a:pt x="1330579" y="1515954"/>
                </a:cubicBezTo>
                <a:cubicBezTo>
                  <a:pt x="1327293" y="1510202"/>
                  <a:pt x="1324417" y="1503218"/>
                  <a:pt x="1321952" y="1495002"/>
                </a:cubicBezTo>
                <a:cubicBezTo>
                  <a:pt x="1319487" y="1486785"/>
                  <a:pt x="1317638" y="1476720"/>
                  <a:pt x="1316406" y="1464806"/>
                </a:cubicBezTo>
                <a:cubicBezTo>
                  <a:pt x="1315173" y="1452892"/>
                  <a:pt x="1314557" y="1438308"/>
                  <a:pt x="1314557" y="1421053"/>
                </a:cubicBezTo>
                <a:cubicBezTo>
                  <a:pt x="1314557" y="1391473"/>
                  <a:pt x="1317507" y="1370932"/>
                  <a:pt x="1323406" y="1359429"/>
                </a:cubicBezTo>
                <a:cubicBezTo>
                  <a:pt x="1329305" y="1347926"/>
                  <a:pt x="1337737" y="1342174"/>
                  <a:pt x="1348701" y="1342174"/>
                </a:cubicBezTo>
                <a:cubicBezTo>
                  <a:pt x="1356288" y="1342174"/>
                  <a:pt x="1371248" y="1348747"/>
                  <a:pt x="1393580" y="1361894"/>
                </a:cubicBezTo>
                <a:cubicBezTo>
                  <a:pt x="1415913" y="1375040"/>
                  <a:pt x="1444571" y="1389214"/>
                  <a:pt x="1479556" y="1404414"/>
                </a:cubicBezTo>
                <a:cubicBezTo>
                  <a:pt x="1514540" y="1419615"/>
                  <a:pt x="1555421" y="1433788"/>
                  <a:pt x="1602197" y="1446935"/>
                </a:cubicBezTo>
                <a:cubicBezTo>
                  <a:pt x="1648974" y="1460081"/>
                  <a:pt x="1701024" y="1466655"/>
                  <a:pt x="1758347" y="1466655"/>
                </a:cubicBezTo>
                <a:cubicBezTo>
                  <a:pt x="1813976" y="1466655"/>
                  <a:pt x="1862861" y="1459671"/>
                  <a:pt x="1905003" y="1445703"/>
                </a:cubicBezTo>
                <a:cubicBezTo>
                  <a:pt x="1947145" y="1431734"/>
                  <a:pt x="1982547" y="1412015"/>
                  <a:pt x="2011208" y="1386543"/>
                </a:cubicBezTo>
                <a:cubicBezTo>
                  <a:pt x="2039870" y="1361072"/>
                  <a:pt x="2061365" y="1330876"/>
                  <a:pt x="2075692" y="1295956"/>
                </a:cubicBezTo>
                <a:cubicBezTo>
                  <a:pt x="2090020" y="1261036"/>
                  <a:pt x="2097184" y="1223034"/>
                  <a:pt x="2097184" y="1181951"/>
                </a:cubicBezTo>
                <a:cubicBezTo>
                  <a:pt x="2097184" y="1136760"/>
                  <a:pt x="2088062" y="1096088"/>
                  <a:pt x="2069819" y="1059935"/>
                </a:cubicBezTo>
                <a:cubicBezTo>
                  <a:pt x="2051575" y="1023783"/>
                  <a:pt x="2024846" y="992560"/>
                  <a:pt x="1989630" y="966267"/>
                </a:cubicBezTo>
                <a:cubicBezTo>
                  <a:pt x="1954415" y="939974"/>
                  <a:pt x="1911136" y="919843"/>
                  <a:pt x="1859796" y="905875"/>
                </a:cubicBezTo>
                <a:cubicBezTo>
                  <a:pt x="1808455" y="891907"/>
                  <a:pt x="1750111" y="884923"/>
                  <a:pt x="1684764" y="884923"/>
                </a:cubicBezTo>
                <a:lnTo>
                  <a:pt x="1528200" y="884923"/>
                </a:lnTo>
                <a:cubicBezTo>
                  <a:pt x="1521409" y="884923"/>
                  <a:pt x="1514832" y="883485"/>
                  <a:pt x="1508471" y="880609"/>
                </a:cubicBezTo>
                <a:cubicBezTo>
                  <a:pt x="1502109" y="877733"/>
                  <a:pt x="1496595" y="873009"/>
                  <a:pt x="1491929" y="866436"/>
                </a:cubicBezTo>
                <a:cubicBezTo>
                  <a:pt x="1487262" y="859862"/>
                  <a:pt x="1483442" y="851235"/>
                  <a:pt x="1480470" y="840554"/>
                </a:cubicBezTo>
                <a:cubicBezTo>
                  <a:pt x="1477498" y="829872"/>
                  <a:pt x="1476012" y="815904"/>
                  <a:pt x="1476012" y="798649"/>
                </a:cubicBezTo>
                <a:cubicBezTo>
                  <a:pt x="1476012" y="783038"/>
                  <a:pt x="1477245" y="770096"/>
                  <a:pt x="1479710" y="759826"/>
                </a:cubicBezTo>
                <a:cubicBezTo>
                  <a:pt x="1482175" y="749555"/>
                  <a:pt x="1485667" y="741339"/>
                  <a:pt x="1490186" y="735176"/>
                </a:cubicBezTo>
                <a:cubicBezTo>
                  <a:pt x="1494705" y="729014"/>
                  <a:pt x="1499840" y="724495"/>
                  <a:pt x="1505592" y="721619"/>
                </a:cubicBezTo>
                <a:cubicBezTo>
                  <a:pt x="1511344" y="718743"/>
                  <a:pt x="1517917" y="717305"/>
                  <a:pt x="1525312" y="717305"/>
                </a:cubicBezTo>
                <a:lnTo>
                  <a:pt x="1664582" y="717305"/>
                </a:lnTo>
                <a:cubicBezTo>
                  <a:pt x="1718811" y="717305"/>
                  <a:pt x="1767494" y="710321"/>
                  <a:pt x="1810631" y="696353"/>
                </a:cubicBezTo>
                <a:cubicBezTo>
                  <a:pt x="1853768" y="682385"/>
                  <a:pt x="1890332" y="662254"/>
                  <a:pt x="1920322" y="635961"/>
                </a:cubicBezTo>
                <a:cubicBezTo>
                  <a:pt x="1950313" y="609668"/>
                  <a:pt x="1973319" y="578240"/>
                  <a:pt x="1989341" y="541676"/>
                </a:cubicBezTo>
                <a:cubicBezTo>
                  <a:pt x="2005364" y="505113"/>
                  <a:pt x="2013375" y="464235"/>
                  <a:pt x="2013375" y="419044"/>
                </a:cubicBezTo>
                <a:cubicBezTo>
                  <a:pt x="2013375" y="386178"/>
                  <a:pt x="2008034" y="354750"/>
                  <a:pt x="1997352" y="324759"/>
                </a:cubicBezTo>
                <a:cubicBezTo>
                  <a:pt x="1986671" y="294769"/>
                  <a:pt x="1970649" y="268681"/>
                  <a:pt x="1949286" y="246497"/>
                </a:cubicBezTo>
                <a:cubicBezTo>
                  <a:pt x="1927923" y="224312"/>
                  <a:pt x="1900603" y="206852"/>
                  <a:pt x="1867326" y="194116"/>
                </a:cubicBezTo>
                <a:cubicBezTo>
                  <a:pt x="1834049" y="181380"/>
                  <a:pt x="1795636" y="175013"/>
                  <a:pt x="1752088" y="175013"/>
                </a:cubicBezTo>
                <a:cubicBezTo>
                  <a:pt x="1704432" y="175013"/>
                  <a:pt x="1660679" y="182202"/>
                  <a:pt x="1620829" y="196581"/>
                </a:cubicBezTo>
                <a:cubicBezTo>
                  <a:pt x="1580979" y="210960"/>
                  <a:pt x="1545442" y="226366"/>
                  <a:pt x="1514219" y="242799"/>
                </a:cubicBezTo>
                <a:cubicBezTo>
                  <a:pt x="1482996" y="259232"/>
                  <a:pt x="1457114" y="274638"/>
                  <a:pt x="1436573" y="289017"/>
                </a:cubicBezTo>
                <a:cubicBezTo>
                  <a:pt x="1416031" y="303396"/>
                  <a:pt x="1401653" y="310586"/>
                  <a:pt x="1393436" y="310586"/>
                </a:cubicBezTo>
                <a:cubicBezTo>
                  <a:pt x="1387684" y="310586"/>
                  <a:pt x="1382549" y="309559"/>
                  <a:pt x="1378030" y="307505"/>
                </a:cubicBezTo>
                <a:cubicBezTo>
                  <a:pt x="1373511" y="305451"/>
                  <a:pt x="1369813" y="301342"/>
                  <a:pt x="1366938" y="295180"/>
                </a:cubicBezTo>
                <a:cubicBezTo>
                  <a:pt x="1364062" y="289017"/>
                  <a:pt x="1362008" y="280390"/>
                  <a:pt x="1360775" y="269298"/>
                </a:cubicBezTo>
                <a:cubicBezTo>
                  <a:pt x="1359543" y="258205"/>
                  <a:pt x="1358926" y="243621"/>
                  <a:pt x="1358926" y="225544"/>
                </a:cubicBezTo>
                <a:cubicBezTo>
                  <a:pt x="1358926" y="213220"/>
                  <a:pt x="1359337" y="202333"/>
                  <a:pt x="1360159" y="192884"/>
                </a:cubicBezTo>
                <a:cubicBezTo>
                  <a:pt x="1360981" y="183435"/>
                  <a:pt x="1362624" y="175218"/>
                  <a:pt x="1365089" y="168234"/>
                </a:cubicBezTo>
                <a:cubicBezTo>
                  <a:pt x="1367554" y="161250"/>
                  <a:pt x="1370430" y="154882"/>
                  <a:pt x="1373716" y="149131"/>
                </a:cubicBezTo>
                <a:cubicBezTo>
                  <a:pt x="1377003" y="143379"/>
                  <a:pt x="1382549" y="136600"/>
                  <a:pt x="1390355" y="128795"/>
                </a:cubicBezTo>
                <a:cubicBezTo>
                  <a:pt x="1398160" y="120989"/>
                  <a:pt x="1413977" y="109691"/>
                  <a:pt x="1437805" y="94901"/>
                </a:cubicBezTo>
                <a:cubicBezTo>
                  <a:pt x="1461633" y="80112"/>
                  <a:pt x="1491008" y="65527"/>
                  <a:pt x="1525928" y="51148"/>
                </a:cubicBezTo>
                <a:cubicBezTo>
                  <a:pt x="1560848" y="36769"/>
                  <a:pt x="1601109" y="24650"/>
                  <a:pt x="1646711" y="14790"/>
                </a:cubicBezTo>
                <a:cubicBezTo>
                  <a:pt x="1692313" y="4930"/>
                  <a:pt x="1741407" y="0"/>
                  <a:pt x="1793993" y="0"/>
                </a:cubicBezTo>
                <a:close/>
                <a:moveTo>
                  <a:pt x="566942" y="0"/>
                </a:moveTo>
                <a:cubicBezTo>
                  <a:pt x="668006" y="0"/>
                  <a:pt x="752842" y="17871"/>
                  <a:pt x="821450" y="53613"/>
                </a:cubicBezTo>
                <a:cubicBezTo>
                  <a:pt x="890058" y="89355"/>
                  <a:pt x="945314" y="141941"/>
                  <a:pt x="987219" y="211371"/>
                </a:cubicBezTo>
                <a:cubicBezTo>
                  <a:pt x="1029123" y="280801"/>
                  <a:pt x="1058908" y="366253"/>
                  <a:pt x="1076574" y="467727"/>
                </a:cubicBezTo>
                <a:cubicBezTo>
                  <a:pt x="1094239" y="569202"/>
                  <a:pt x="1103072" y="685671"/>
                  <a:pt x="1103072" y="817136"/>
                </a:cubicBezTo>
                <a:cubicBezTo>
                  <a:pt x="1103072" y="939563"/>
                  <a:pt x="1093418" y="1051308"/>
                  <a:pt x="1074109" y="1152372"/>
                </a:cubicBezTo>
                <a:cubicBezTo>
                  <a:pt x="1054800" y="1253435"/>
                  <a:pt x="1022755" y="1340325"/>
                  <a:pt x="977975" y="1413042"/>
                </a:cubicBezTo>
                <a:cubicBezTo>
                  <a:pt x="933195" y="1485758"/>
                  <a:pt x="874652" y="1542042"/>
                  <a:pt x="802346" y="1581892"/>
                </a:cubicBezTo>
                <a:cubicBezTo>
                  <a:pt x="730041" y="1621742"/>
                  <a:pt x="640891" y="1641667"/>
                  <a:pt x="534898" y="1641667"/>
                </a:cubicBezTo>
                <a:cubicBezTo>
                  <a:pt x="434656" y="1641667"/>
                  <a:pt x="350230" y="1623796"/>
                  <a:pt x="281622" y="1588054"/>
                </a:cubicBezTo>
                <a:cubicBezTo>
                  <a:pt x="213014" y="1552312"/>
                  <a:pt x="157758" y="1499726"/>
                  <a:pt x="115853" y="1430297"/>
                </a:cubicBezTo>
                <a:cubicBezTo>
                  <a:pt x="73949" y="1360867"/>
                  <a:pt x="44164" y="1275415"/>
                  <a:pt x="26498" y="1173940"/>
                </a:cubicBezTo>
                <a:cubicBezTo>
                  <a:pt x="8833" y="1072466"/>
                  <a:pt x="0" y="955996"/>
                  <a:pt x="0" y="824531"/>
                </a:cubicBezTo>
                <a:cubicBezTo>
                  <a:pt x="0" y="702926"/>
                  <a:pt x="9860" y="591386"/>
                  <a:pt x="29579" y="489912"/>
                </a:cubicBezTo>
                <a:cubicBezTo>
                  <a:pt x="49299" y="388438"/>
                  <a:pt x="81344" y="301342"/>
                  <a:pt x="125713" y="228626"/>
                </a:cubicBezTo>
                <a:cubicBezTo>
                  <a:pt x="170083" y="155909"/>
                  <a:pt x="228420" y="99626"/>
                  <a:pt x="300726" y="59776"/>
                </a:cubicBezTo>
                <a:cubicBezTo>
                  <a:pt x="373031" y="19925"/>
                  <a:pt x="461770" y="0"/>
                  <a:pt x="566942" y="0"/>
                </a:cubicBezTo>
                <a:close/>
              </a:path>
            </a:pathLst>
          </a:custGeom>
          <a:blipFill>
            <a:blip r:embed="rId4">
              <a:extLst>
                <a:ext uri="{837473B0-CC2E-450A-ABE3-18F120FF3D39}">
                  <a1611:picAttrSrcUrl xmlns:a1611="http://schemas.microsoft.com/office/drawing/2016/11/main" r:id="rId5"/>
                </a:ext>
              </a:extLst>
            </a:blip>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412341"/>
            <a:ext cx="6691086" cy="40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DF7833B0-BA71-4453-853F-974C3C7535A2}"/>
              </a:ext>
            </a:extLst>
          </p:cNvPr>
          <p:cNvSpPr txBox="1"/>
          <p:nvPr/>
        </p:nvSpPr>
        <p:spPr>
          <a:xfrm>
            <a:off x="5729385" y="2775592"/>
            <a:ext cx="5705531" cy="430887"/>
          </a:xfrm>
          <a:prstGeom prst="rect">
            <a:avLst/>
          </a:prstGeom>
          <a:noFill/>
        </p:spPr>
        <p:txBody>
          <a:bodyPr wrap="square" lIns="0" tIns="0" rIns="0" bIns="0" numCol="1" rtlCol="0">
            <a:spAutoFit/>
          </a:bodyPr>
          <a:lstStyle/>
          <a:p>
            <a:r>
              <a:rPr lang="de-DE" altLang="de-DE" sz="2800" dirty="0">
                <a:latin typeface="Segoe UI Black" panose="020B0A02040204020203" pitchFamily="34" charset="0"/>
                <a:ea typeface="Segoe UI Black" panose="020B0A02040204020203" pitchFamily="34" charset="0"/>
              </a:rPr>
              <a:t>MACHINE LEARNING</a:t>
            </a:r>
          </a:p>
        </p:txBody>
      </p:sp>
      <p:sp>
        <p:nvSpPr>
          <p:cNvPr id="9" name="TextBox 8">
            <a:extLst>
              <a:ext uri="{FF2B5EF4-FFF2-40B4-BE49-F238E27FC236}">
                <a16:creationId xmlns:a16="http://schemas.microsoft.com/office/drawing/2014/main" id="{60CD49EC-E6A4-4053-A5B4-CB9DBB8C3F88}"/>
              </a:ext>
            </a:extLst>
          </p:cNvPr>
          <p:cNvSpPr txBox="1"/>
          <p:nvPr/>
        </p:nvSpPr>
        <p:spPr>
          <a:xfrm>
            <a:off x="5847372" y="3616178"/>
            <a:ext cx="4926029" cy="369332"/>
          </a:xfrm>
          <a:prstGeom prst="rect">
            <a:avLst/>
          </a:prstGeom>
          <a:noFill/>
        </p:spPr>
        <p:txBody>
          <a:bodyPr wrap="none" lIns="0" tIns="0" rIns="0" bIns="0" numCol="1" rtlCol="0">
            <a:spAutoFit/>
          </a:bodyPr>
          <a:lstStyle/>
          <a:p>
            <a:r>
              <a:rPr lang="en-IN" altLang="de-DE" sz="2400" dirty="0">
                <a:solidFill>
                  <a:schemeClr val="accent5"/>
                </a:solidFill>
                <a:latin typeface="Tempus Sans ITC" panose="04020404030D07020202" pitchFamily="82" charset="0"/>
              </a:rPr>
              <a:t>Predicting the future is not Magic!! </a:t>
            </a:r>
            <a:r>
              <a:rPr lang="en-IN" altLang="de-DE" sz="2400" dirty="0">
                <a:solidFill>
                  <a:schemeClr val="accent5"/>
                </a:solidFill>
                <a:latin typeface="Tempus Sans ITC" panose="04020404030D07020202" pitchFamily="82" charset="0"/>
                <a:sym typeface="Wingdings" panose="05000000000000000000" pitchFamily="2" charset="2"/>
              </a:rPr>
              <a:t></a:t>
            </a:r>
            <a:endParaRPr lang="de-DE" altLang="de-DE" sz="2400" dirty="0">
              <a:solidFill>
                <a:schemeClr val="accent5"/>
              </a:solidFill>
              <a:latin typeface="Tempus Sans ITC" panose="04020404030D07020202" pitchFamily="82" charset="0"/>
            </a:endParaRPr>
          </a:p>
        </p:txBody>
      </p:sp>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4666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00"/>
                                        <p:tgtEl>
                                          <p:spTgt spid="8"/>
                                        </p:tgtEl>
                                      </p:cBhvr>
                                    </p:animEffect>
                                  </p:childTnLst>
                                </p:cTn>
                              </p:par>
                              <p:par>
                                <p:cTn id="12" presetID="10" presetClass="entr" presetSubtype="0" fill="hold" grpId="0" nodeType="withEffect">
                                  <p:stCondLst>
                                    <p:cond delay="26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2" presetClass="entr" presetSubtype="2"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1+#ppt_w/2"/>
                                          </p:val>
                                        </p:tav>
                                        <p:tav tm="100000">
                                          <p:val>
                                            <p:strVal val="#ppt_x"/>
                                          </p:val>
                                        </p:tav>
                                      </p:tavLst>
                                    </p:anim>
                                    <p:anim calcmode="lin" valueType="num">
                                      <p:cBhvr additive="base">
                                        <p:cTn id="1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a:extLst>
              <a:ext uri="{FF2B5EF4-FFF2-40B4-BE49-F238E27FC236}">
                <a16:creationId xmlns:a16="http://schemas.microsoft.com/office/drawing/2014/main" id="{DF7833B0-BA71-4453-853F-974C3C7535A2}"/>
              </a:ext>
            </a:extLst>
          </p:cNvPr>
          <p:cNvSpPr txBox="1"/>
          <p:nvPr/>
        </p:nvSpPr>
        <p:spPr>
          <a:xfrm>
            <a:off x="695269" y="721288"/>
            <a:ext cx="5705531" cy="430887"/>
          </a:xfrm>
          <a:prstGeom prst="rect">
            <a:avLst/>
          </a:prstGeom>
          <a:noFill/>
        </p:spPr>
        <p:txBody>
          <a:bodyPr wrap="square" lIns="0" tIns="0" rIns="0" bIns="0" numCol="1" rtlCol="0">
            <a:spAutoFit/>
          </a:bodyPr>
          <a:lstStyle/>
          <a:p>
            <a:r>
              <a:rPr lang="de-DE" altLang="de-DE" sz="2800" dirty="0">
                <a:latin typeface="Segoe UI Black" panose="020B0A02040204020203" pitchFamily="34" charset="0"/>
                <a:ea typeface="Segoe UI Black" panose="020B0A02040204020203" pitchFamily="34" charset="0"/>
              </a:rPr>
              <a:t>MACHINE LEARNING</a:t>
            </a:r>
          </a:p>
        </p:txBody>
      </p:sp>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BC6F061-A4BA-3997-5527-E799CDA267D6}"/>
              </a:ext>
            </a:extLst>
          </p:cNvPr>
          <p:cNvSpPr txBox="1"/>
          <p:nvPr/>
        </p:nvSpPr>
        <p:spPr>
          <a:xfrm>
            <a:off x="695269" y="2823628"/>
            <a:ext cx="10828546" cy="738664"/>
          </a:xfrm>
          <a:prstGeom prst="rect">
            <a:avLst/>
          </a:prstGeom>
          <a:noFill/>
        </p:spPr>
        <p:txBody>
          <a:bodyPr wrap="square" lIns="0" tIns="0" rIns="0" bIns="0" numCol="1" rtlCol="0">
            <a:spAutoFit/>
          </a:bodyPr>
          <a:lstStyle/>
          <a:p>
            <a:pPr algn="ctr"/>
            <a:r>
              <a:rPr lang="en-US" sz="2400" b="0" i="0" dirty="0">
                <a:solidFill>
                  <a:srgbClr val="D1D5DB"/>
                </a:solidFill>
                <a:effectLst/>
                <a:latin typeface="Söhne"/>
              </a:rPr>
              <a:t>Machine Learning enables computers to learn from and make predictions or decisions based on data, without being explicitly programmed for each task. 	</a:t>
            </a:r>
            <a:endParaRPr lang="de-DE" altLang="de-DE" sz="2400" dirty="0">
              <a:solidFill>
                <a:schemeClr val="tx1">
                  <a:lumMod val="75000"/>
                  <a:lumOff val="25000"/>
                </a:schemeClr>
              </a:solidFill>
              <a:latin typeface="Sitka Banner" pitchFamily="2" charset="0"/>
            </a:endParaRPr>
          </a:p>
        </p:txBody>
      </p:sp>
    </p:spTree>
    <p:custDataLst>
      <p:tags r:id="rId1"/>
    </p:custDataLst>
    <p:extLst>
      <p:ext uri="{BB962C8B-B14F-4D97-AF65-F5344CB8AC3E}">
        <p14:creationId xmlns:p14="http://schemas.microsoft.com/office/powerpoint/2010/main" val="3648830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a:extLst>
              <a:ext uri="{FF2B5EF4-FFF2-40B4-BE49-F238E27FC236}">
                <a16:creationId xmlns:a16="http://schemas.microsoft.com/office/drawing/2014/main" id="{DF7833B0-BA71-4453-853F-974C3C7535A2}"/>
              </a:ext>
            </a:extLst>
          </p:cNvPr>
          <p:cNvSpPr txBox="1"/>
          <p:nvPr/>
        </p:nvSpPr>
        <p:spPr>
          <a:xfrm>
            <a:off x="695269" y="505844"/>
            <a:ext cx="5705531" cy="430887"/>
          </a:xfrm>
          <a:prstGeom prst="rect">
            <a:avLst/>
          </a:prstGeom>
          <a:noFill/>
        </p:spPr>
        <p:txBody>
          <a:bodyPr wrap="square" lIns="0" tIns="0" rIns="0" bIns="0" numCol="1" rtlCol="0">
            <a:spAutoFit/>
          </a:bodyPr>
          <a:lstStyle/>
          <a:p>
            <a:r>
              <a:rPr lang="de-DE" altLang="de-DE" sz="2800" dirty="0">
                <a:latin typeface="Segoe UI Black" panose="020B0A02040204020203" pitchFamily="34" charset="0"/>
                <a:ea typeface="Segoe UI Black" panose="020B0A02040204020203" pitchFamily="34" charset="0"/>
              </a:rPr>
              <a:t>MACHINE LEARNING</a:t>
            </a:r>
          </a:p>
        </p:txBody>
      </p:sp>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CA92B4D0-45DA-5ADA-0C48-10D887E7E74E}"/>
                  </a:ext>
                </a:extLst>
              </p:cNvPr>
              <p:cNvGraphicFramePr>
                <a:graphicFrameLocks noChangeAspect="1"/>
              </p:cNvGraphicFramePr>
              <p:nvPr>
                <p:extLst>
                  <p:ext uri="{D42A27DB-BD31-4B8C-83A1-F6EECF244321}">
                    <p14:modId xmlns:p14="http://schemas.microsoft.com/office/powerpoint/2010/main" val="1488203078"/>
                  </p:ext>
                </p:extLst>
              </p:nvPr>
            </p:nvGraphicFramePr>
            <p:xfrm>
              <a:off x="3640626" y="2408366"/>
              <a:ext cx="2233330" cy="2017403"/>
            </p:xfrm>
            <a:graphic>
              <a:graphicData uri="http://schemas.microsoft.com/office/powerpoint/2016/sectionzoom">
                <psez:sectionZm>
                  <psez:sectionZmObj sectionId="{C4055716-EB42-46C3-8E1D-77244FA40D7E}">
                    <psez:zmPr id="{B26AB092-817A-48BB-A0A5-4ECE24DE2F3E}" transitionDur="1000">
                      <p166:blipFill xmlns:p166="http://schemas.microsoft.com/office/powerpoint/2016/6/main">
                        <a:blip r:embed="rId7"/>
                        <a:stretch>
                          <a:fillRect/>
                        </a:stretch>
                      </p166:blipFill>
                      <p166:spPr xmlns:p166="http://schemas.microsoft.com/office/powerpoint/2016/6/main">
                        <a:xfrm>
                          <a:off x="0" y="0"/>
                          <a:ext cx="2233330" cy="20174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166:spPr>
                    </psez:zmPr>
                  </psez:sectionZmObj>
                </psez:sectionZm>
              </a:graphicData>
            </a:graphic>
          </p:graphicFrame>
        </mc:Choice>
        <mc:Fallback xmlns="">
          <p:pic>
            <p:nvPicPr>
              <p:cNvPr id="16" name="Section Zoom 15">
                <a:hlinkClick r:id="rId8" action="ppaction://hlinksldjump"/>
                <a:extLst>
                  <a:ext uri="{FF2B5EF4-FFF2-40B4-BE49-F238E27FC236}">
                    <a16:creationId xmlns:a16="http://schemas.microsoft.com/office/drawing/2014/main" id="{CA92B4D0-45DA-5ADA-0C48-10D887E7E74E}"/>
                  </a:ext>
                </a:extLst>
              </p:cNvPr>
              <p:cNvPicPr>
                <a:picLocks noGrp="1" noRot="1" noChangeAspect="1" noMove="1" noResize="1" noEditPoints="1" noAdjustHandles="1" noChangeArrowheads="1" noChangeShapeType="1"/>
              </p:cNvPicPr>
              <p:nvPr/>
            </p:nvPicPr>
            <p:blipFill>
              <a:blip r:embed="rId9"/>
              <a:stretch>
                <a:fillRect/>
              </a:stretch>
            </p:blipFill>
            <p:spPr>
              <a:xfrm>
                <a:off x="3640626" y="2408366"/>
                <a:ext cx="2233330" cy="20174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mc:Fallback>
      </mc:AlternateContent>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924A683C-69B1-B565-5FD2-946E9C7F408F}"/>
                  </a:ext>
                </a:extLst>
              </p:cNvPr>
              <p:cNvGraphicFramePr>
                <a:graphicFrameLocks noChangeAspect="1"/>
              </p:cNvGraphicFramePr>
              <p:nvPr>
                <p:extLst>
                  <p:ext uri="{D42A27DB-BD31-4B8C-83A1-F6EECF244321}">
                    <p14:modId xmlns:p14="http://schemas.microsoft.com/office/powerpoint/2010/main" val="2002065715"/>
                  </p:ext>
                </p:extLst>
              </p:nvPr>
            </p:nvGraphicFramePr>
            <p:xfrm>
              <a:off x="9531341" y="2420298"/>
              <a:ext cx="2197925" cy="2005471"/>
            </p:xfrm>
            <a:graphic>
              <a:graphicData uri="http://schemas.microsoft.com/office/powerpoint/2016/sectionzoom">
                <psez:sectionZm>
                  <psez:sectionZmObj sectionId="{0073D43F-1F45-44A8-A1BB-38CE2C433C2B}">
                    <psez:zmPr id="{6EF7D0A6-B074-4A7B-97B0-4EF7B1260404}" transitionDur="1000">
                      <p166:blipFill xmlns:p166="http://schemas.microsoft.com/office/powerpoint/2016/6/main">
                        <a:blip r:embed="rId10"/>
                        <a:stretch>
                          <a:fillRect/>
                        </a:stretch>
                      </p166:blipFill>
                      <p166:spPr xmlns:p166="http://schemas.microsoft.com/office/powerpoint/2016/6/main">
                        <a:xfrm>
                          <a:off x="0" y="0"/>
                          <a:ext cx="2197925" cy="20054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166:spPr>
                    </psez:zmPr>
                  </psez:sectionZmObj>
                </psez:sectionZm>
              </a:graphicData>
            </a:graphic>
          </p:graphicFrame>
        </mc:Choice>
        <mc:Fallback xmlns="">
          <p:pic>
            <p:nvPicPr>
              <p:cNvPr id="18" name="Section Zoom 17">
                <a:hlinkClick r:id="rId11" action="ppaction://hlinksldjump"/>
                <a:extLst>
                  <a:ext uri="{FF2B5EF4-FFF2-40B4-BE49-F238E27FC236}">
                    <a16:creationId xmlns:a16="http://schemas.microsoft.com/office/drawing/2014/main" id="{924A683C-69B1-B565-5FD2-946E9C7F408F}"/>
                  </a:ext>
                </a:extLst>
              </p:cNvPr>
              <p:cNvPicPr>
                <a:picLocks noGrp="1" noRot="1" noChangeAspect="1" noMove="1" noResize="1" noEditPoints="1" noAdjustHandles="1" noChangeArrowheads="1" noChangeShapeType="1"/>
              </p:cNvPicPr>
              <p:nvPr/>
            </p:nvPicPr>
            <p:blipFill>
              <a:blip r:embed="rId12"/>
              <a:stretch>
                <a:fillRect/>
              </a:stretch>
            </p:blipFill>
            <p:spPr>
              <a:xfrm>
                <a:off x="9531341" y="2420298"/>
                <a:ext cx="2197925" cy="20054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0B1E744E-0181-918C-5138-11965AE5D8F3}"/>
                  </a:ext>
                </a:extLst>
              </p:cNvPr>
              <p:cNvGraphicFramePr>
                <a:graphicFrameLocks noChangeAspect="1"/>
              </p:cNvGraphicFramePr>
              <p:nvPr>
                <p:extLst>
                  <p:ext uri="{D42A27DB-BD31-4B8C-83A1-F6EECF244321}">
                    <p14:modId xmlns:p14="http://schemas.microsoft.com/office/powerpoint/2010/main" val="2248837736"/>
                  </p:ext>
                </p:extLst>
              </p:nvPr>
            </p:nvGraphicFramePr>
            <p:xfrm>
              <a:off x="6585983" y="2408365"/>
              <a:ext cx="2233330" cy="2017403"/>
            </p:xfrm>
            <a:graphic>
              <a:graphicData uri="http://schemas.microsoft.com/office/powerpoint/2016/sectionzoom">
                <psez:sectionZm>
                  <psez:sectionZmObj sectionId="{AC57BBDF-CBCE-4DEB-A035-4C5D4F7B0AB4}">
                    <psez:zmPr id="{9322A101-6351-4760-92BC-16F8D18C853B}" transitionDur="1000">
                      <p166:blipFill xmlns:p166="http://schemas.microsoft.com/office/powerpoint/2016/6/main">
                        <a:blip r:embed="rId13"/>
                        <a:stretch>
                          <a:fillRect/>
                        </a:stretch>
                      </p166:blipFill>
                      <p166:spPr xmlns:p166="http://schemas.microsoft.com/office/powerpoint/2016/6/main">
                        <a:xfrm>
                          <a:off x="0" y="0"/>
                          <a:ext cx="2233330" cy="20174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166:spPr>
                    </psez:zmPr>
                  </psez:sectionZmObj>
                </psez:sectionZm>
              </a:graphicData>
            </a:graphic>
          </p:graphicFrame>
        </mc:Choice>
        <mc:Fallback xmlns="">
          <p:pic>
            <p:nvPicPr>
              <p:cNvPr id="22" name="Section Zoom 21">
                <a:hlinkClick r:id="rId14" action="ppaction://hlinksldjump"/>
                <a:extLst>
                  <a:ext uri="{FF2B5EF4-FFF2-40B4-BE49-F238E27FC236}">
                    <a16:creationId xmlns:a16="http://schemas.microsoft.com/office/drawing/2014/main" id="{0B1E744E-0181-918C-5138-11965AE5D8F3}"/>
                  </a:ext>
                </a:extLst>
              </p:cNvPr>
              <p:cNvPicPr>
                <a:picLocks noGrp="1" noRot="1" noChangeAspect="1" noMove="1" noResize="1" noEditPoints="1" noAdjustHandles="1" noChangeArrowheads="1" noChangeShapeType="1"/>
              </p:cNvPicPr>
              <p:nvPr/>
            </p:nvPicPr>
            <p:blipFill>
              <a:blip r:embed="rId15"/>
              <a:stretch>
                <a:fillRect/>
              </a:stretch>
            </p:blipFill>
            <p:spPr>
              <a:xfrm>
                <a:off x="6585983" y="2408365"/>
                <a:ext cx="2233330" cy="20174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mc:Fallback>
      </mc:AlternateContent>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A9CE67AC-8E2D-0105-3280-139564A27685}"/>
                  </a:ext>
                </a:extLst>
              </p:cNvPr>
              <p:cNvGraphicFramePr>
                <a:graphicFrameLocks noChangeAspect="1"/>
              </p:cNvGraphicFramePr>
              <p:nvPr>
                <p:extLst>
                  <p:ext uri="{D42A27DB-BD31-4B8C-83A1-F6EECF244321}">
                    <p14:modId xmlns:p14="http://schemas.microsoft.com/office/powerpoint/2010/main" val="3170117136"/>
                  </p:ext>
                </p:extLst>
              </p:nvPr>
            </p:nvGraphicFramePr>
            <p:xfrm>
              <a:off x="695269" y="2408367"/>
              <a:ext cx="2233330" cy="2017403"/>
            </p:xfrm>
            <a:graphic>
              <a:graphicData uri="http://schemas.microsoft.com/office/powerpoint/2016/sectionzoom">
                <psez:sectionZm>
                  <psez:sectionZmObj sectionId="{6FA9FE8F-9E97-4EBE-9ABE-0BD02060EA42}">
                    <psez:zmPr id="{CE9E5740-68D3-4F93-8347-6455A7EE89EC}" transitionDur="1000">
                      <p166:blipFill xmlns:p166="http://schemas.microsoft.com/office/powerpoint/2016/6/main">
                        <a:blip r:embed="rId16"/>
                        <a:stretch>
                          <a:fillRect/>
                        </a:stretch>
                      </p166:blipFill>
                      <p166:spPr xmlns:p166="http://schemas.microsoft.com/office/powerpoint/2016/6/main">
                        <a:xfrm>
                          <a:off x="0" y="0"/>
                          <a:ext cx="2233330" cy="2017403"/>
                        </a:xfrm>
                        <a:prstGeom prst="ellipse">
                          <a:avLst/>
                        </a:prstGeom>
                        <a:no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166:spPr>
                    </psez:zmPr>
                  </psez:sectionZmObj>
                </psez:sectionZm>
              </a:graphicData>
            </a:graphic>
          </p:graphicFrame>
        </mc:Choice>
        <mc:Fallback xmlns="">
          <p:pic>
            <p:nvPicPr>
              <p:cNvPr id="14" name="Section Zoom 13">
                <a:hlinkClick r:id="rId17" action="ppaction://hlinksldjump"/>
                <a:extLst>
                  <a:ext uri="{FF2B5EF4-FFF2-40B4-BE49-F238E27FC236}">
                    <a16:creationId xmlns:a16="http://schemas.microsoft.com/office/drawing/2014/main" id="{A9CE67AC-8E2D-0105-3280-139564A27685}"/>
                  </a:ext>
                </a:extLst>
              </p:cNvPr>
              <p:cNvPicPr>
                <a:picLocks noGrp="1" noRot="1" noChangeAspect="1" noMove="1" noResize="1" noEditPoints="1" noAdjustHandles="1" noChangeArrowheads="1" noChangeShapeType="1"/>
              </p:cNvPicPr>
              <p:nvPr/>
            </p:nvPicPr>
            <p:blipFill>
              <a:blip r:embed="rId18"/>
              <a:stretch>
                <a:fillRect/>
              </a:stretch>
            </p:blipFill>
            <p:spPr>
              <a:xfrm>
                <a:off x="695269" y="2408367"/>
                <a:ext cx="2233330" cy="2017403"/>
              </a:xfrm>
              <a:prstGeom prst="ellipse">
                <a:avLst/>
              </a:prstGeom>
              <a:no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mc:Fallback>
      </mc:AlternateContent>
    </p:spTree>
    <p:custDataLst>
      <p:tags r:id="rId1"/>
    </p:custDataLst>
    <p:extLst>
      <p:ext uri="{BB962C8B-B14F-4D97-AF65-F5344CB8AC3E}">
        <p14:creationId xmlns:p14="http://schemas.microsoft.com/office/powerpoint/2010/main" val="3295300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7661475-EDE3-FEF2-B6C2-B87E9A7D3D22}"/>
              </a:ext>
            </a:extLst>
          </p:cNvPr>
          <p:cNvSpPr txBox="1"/>
          <p:nvPr/>
        </p:nvSpPr>
        <p:spPr>
          <a:xfrm rot="10800000" flipV="1">
            <a:off x="2424146" y="1797975"/>
            <a:ext cx="7343708" cy="3785652"/>
          </a:xfrm>
          <a:prstGeom prst="rect">
            <a:avLst/>
          </a:prstGeom>
          <a:noFill/>
        </p:spPr>
        <p:txBody>
          <a:bodyPr wrap="square" rtlCol="0">
            <a:spAutoFit/>
          </a:bodyPr>
          <a:lstStyle/>
          <a:p>
            <a:pPr algn="ctr"/>
            <a:r>
              <a:rPr lang="en-IN" sz="8000" b="1" dirty="0">
                <a:solidFill>
                  <a:srgbClr val="FF0000"/>
                </a:solidFill>
                <a:latin typeface="Sitka Banner" pitchFamily="2" charset="0"/>
              </a:rPr>
              <a:t>Linear Regression Model</a:t>
            </a:r>
          </a:p>
        </p:txBody>
      </p:sp>
    </p:spTree>
    <p:custDataLst>
      <p:tags r:id="rId1"/>
    </p:custDataLst>
    <p:extLst>
      <p:ext uri="{BB962C8B-B14F-4D97-AF65-F5344CB8AC3E}">
        <p14:creationId xmlns:p14="http://schemas.microsoft.com/office/powerpoint/2010/main" val="3916583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7661475-EDE3-FEF2-B6C2-B87E9A7D3D22}"/>
              </a:ext>
            </a:extLst>
          </p:cNvPr>
          <p:cNvSpPr txBox="1"/>
          <p:nvPr/>
        </p:nvSpPr>
        <p:spPr>
          <a:xfrm rot="10800000" flipV="1">
            <a:off x="-1247708" y="449825"/>
            <a:ext cx="7343708" cy="523220"/>
          </a:xfrm>
          <a:prstGeom prst="rect">
            <a:avLst/>
          </a:prstGeom>
          <a:noFill/>
        </p:spPr>
        <p:txBody>
          <a:bodyPr wrap="square" rtlCol="0">
            <a:spAutoFit/>
          </a:bodyPr>
          <a:lstStyle/>
          <a:p>
            <a:pPr algn="ctr"/>
            <a:r>
              <a:rPr lang="en-IN" sz="2800" b="1" dirty="0">
                <a:solidFill>
                  <a:srgbClr val="FF0000"/>
                </a:solidFill>
                <a:latin typeface="Sitka Banner" pitchFamily="2" charset="0"/>
              </a:rPr>
              <a:t>Linear Regression Model</a:t>
            </a:r>
          </a:p>
        </p:txBody>
      </p:sp>
      <p:sp>
        <p:nvSpPr>
          <p:cNvPr id="3" name="TextBox 2">
            <a:extLst>
              <a:ext uri="{FF2B5EF4-FFF2-40B4-BE49-F238E27FC236}">
                <a16:creationId xmlns:a16="http://schemas.microsoft.com/office/drawing/2014/main" id="{45B19EE3-0588-4E70-8EE2-0F550C1A7285}"/>
              </a:ext>
            </a:extLst>
          </p:cNvPr>
          <p:cNvSpPr txBox="1"/>
          <p:nvPr/>
        </p:nvSpPr>
        <p:spPr>
          <a:xfrm>
            <a:off x="619432" y="1514168"/>
            <a:ext cx="10491020" cy="1938992"/>
          </a:xfrm>
          <a:prstGeom prst="rect">
            <a:avLst/>
          </a:prstGeom>
          <a:noFill/>
        </p:spPr>
        <p:txBody>
          <a:bodyPr wrap="square">
            <a:spAutoFit/>
          </a:bodyPr>
          <a:lstStyle/>
          <a:p>
            <a:pPr algn="just"/>
            <a:r>
              <a:rPr lang="en-US" sz="2400" b="0" i="0" dirty="0">
                <a:solidFill>
                  <a:srgbClr val="D1D5DB"/>
                </a:solidFill>
                <a:effectLst/>
                <a:latin typeface="Söhne"/>
              </a:rPr>
              <a:t>Linear regression is a supervised learning algorithm used for predicting a continuous target variable based on one or more input features. It assumes a linear relationship between the input features and the target variable. The goal of linear regression is to find the best-fitting line that minimizes the sum of squared differences between the predicted and actual values.</a:t>
            </a:r>
            <a:endParaRPr lang="en-IN" sz="2400" dirty="0"/>
          </a:p>
        </p:txBody>
      </p:sp>
      <p:pic>
        <p:nvPicPr>
          <p:cNvPr id="1026" name="Picture 2">
            <a:extLst>
              <a:ext uri="{FF2B5EF4-FFF2-40B4-BE49-F238E27FC236}">
                <a16:creationId xmlns:a16="http://schemas.microsoft.com/office/drawing/2014/main" id="{E5945E79-4868-73FE-275F-984F3504B4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4507" y="3453159"/>
            <a:ext cx="5634705" cy="327618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30513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wipe(left)">
                                      <p:cBhvr>
                                        <p:cTn id="14"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7661475-EDE3-FEF2-B6C2-B87E9A7D3D22}"/>
              </a:ext>
            </a:extLst>
          </p:cNvPr>
          <p:cNvSpPr txBox="1"/>
          <p:nvPr/>
        </p:nvSpPr>
        <p:spPr>
          <a:xfrm rot="10800000" flipV="1">
            <a:off x="-1247708" y="449825"/>
            <a:ext cx="7343708" cy="523220"/>
          </a:xfrm>
          <a:prstGeom prst="rect">
            <a:avLst/>
          </a:prstGeom>
          <a:noFill/>
        </p:spPr>
        <p:txBody>
          <a:bodyPr wrap="square" rtlCol="0">
            <a:spAutoFit/>
          </a:bodyPr>
          <a:lstStyle/>
          <a:p>
            <a:pPr algn="ctr"/>
            <a:r>
              <a:rPr lang="en-IN" sz="2800" b="1" dirty="0">
                <a:solidFill>
                  <a:srgbClr val="FF0000"/>
                </a:solidFill>
                <a:latin typeface="Sitka Banner" pitchFamily="2" charset="0"/>
              </a:rPr>
              <a:t>Linear Regression Model</a:t>
            </a:r>
          </a:p>
        </p:txBody>
      </p:sp>
      <p:sp>
        <p:nvSpPr>
          <p:cNvPr id="3" name="TextBox 2">
            <a:extLst>
              <a:ext uri="{FF2B5EF4-FFF2-40B4-BE49-F238E27FC236}">
                <a16:creationId xmlns:a16="http://schemas.microsoft.com/office/drawing/2014/main" id="{45B19EE3-0588-4E70-8EE2-0F550C1A7285}"/>
              </a:ext>
            </a:extLst>
          </p:cNvPr>
          <p:cNvSpPr txBox="1"/>
          <p:nvPr/>
        </p:nvSpPr>
        <p:spPr>
          <a:xfrm>
            <a:off x="-12346291" y="1490008"/>
            <a:ext cx="10491020" cy="1938992"/>
          </a:xfrm>
          <a:prstGeom prst="rect">
            <a:avLst/>
          </a:prstGeom>
          <a:noFill/>
        </p:spPr>
        <p:txBody>
          <a:bodyPr wrap="square">
            <a:spAutoFit/>
          </a:bodyPr>
          <a:lstStyle/>
          <a:p>
            <a:pPr algn="just"/>
            <a:r>
              <a:rPr lang="en-US" sz="2400" b="0" i="0" dirty="0">
                <a:solidFill>
                  <a:srgbClr val="D1D5DB"/>
                </a:solidFill>
                <a:effectLst/>
                <a:latin typeface="Söhne"/>
              </a:rPr>
              <a:t>Linear regression is a supervised learning algorithm used for predicting a continuous target variable based on one or more input features. It assumes a linear relationship between the input features and the target variable. The goal of linear regression is to find the best-fitting line that minimizes the sum of squared differences between the predicted and actual values.</a:t>
            </a:r>
            <a:endParaRPr lang="en-IN" sz="2400" dirty="0"/>
          </a:p>
        </p:txBody>
      </p:sp>
      <p:pic>
        <p:nvPicPr>
          <p:cNvPr id="1026" name="Picture 2">
            <a:extLst>
              <a:ext uri="{FF2B5EF4-FFF2-40B4-BE49-F238E27FC236}">
                <a16:creationId xmlns:a16="http://schemas.microsoft.com/office/drawing/2014/main" id="{E5945E79-4868-73FE-275F-984F3504B4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7585" y="3581816"/>
            <a:ext cx="5634705" cy="32761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3095558-7418-D1BF-DE2B-05A8D127A4A8}"/>
              </a:ext>
            </a:extLst>
          </p:cNvPr>
          <p:cNvPicPr>
            <a:picLocks noChangeAspect="1"/>
          </p:cNvPicPr>
          <p:nvPr/>
        </p:nvPicPr>
        <p:blipFill>
          <a:blip r:embed="rId8"/>
          <a:stretch>
            <a:fillRect/>
          </a:stretch>
        </p:blipFill>
        <p:spPr>
          <a:xfrm>
            <a:off x="693337" y="1390633"/>
            <a:ext cx="4348984" cy="2918586"/>
          </a:xfrm>
          <a:prstGeom prst="rect">
            <a:avLst/>
          </a:prstGeom>
        </p:spPr>
      </p:pic>
      <p:pic>
        <p:nvPicPr>
          <p:cNvPr id="7" name="Picture 6">
            <a:extLst>
              <a:ext uri="{FF2B5EF4-FFF2-40B4-BE49-F238E27FC236}">
                <a16:creationId xmlns:a16="http://schemas.microsoft.com/office/drawing/2014/main" id="{3B7EDAE5-5703-38A0-C3B5-803C606D40EC}"/>
              </a:ext>
            </a:extLst>
          </p:cNvPr>
          <p:cNvPicPr>
            <a:picLocks noChangeAspect="1"/>
          </p:cNvPicPr>
          <p:nvPr/>
        </p:nvPicPr>
        <p:blipFill>
          <a:blip r:embed="rId9"/>
          <a:stretch>
            <a:fillRect/>
          </a:stretch>
        </p:blipFill>
        <p:spPr>
          <a:xfrm>
            <a:off x="5539500" y="2468681"/>
            <a:ext cx="6356429" cy="3939495"/>
          </a:xfrm>
          <a:prstGeom prst="rect">
            <a:avLst/>
          </a:prstGeom>
        </p:spPr>
      </p:pic>
    </p:spTree>
    <p:custDataLst>
      <p:tags r:id="rId1"/>
    </p:custDataLst>
    <p:extLst>
      <p:ext uri="{BB962C8B-B14F-4D97-AF65-F5344CB8AC3E}">
        <p14:creationId xmlns:p14="http://schemas.microsoft.com/office/powerpoint/2010/main" val="2202826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ppt_w*1.125000"/>
                                          </p:val>
                                        </p:tav>
                                        <p:tav tm="100000">
                                          <p:val>
                                            <p:strVal val="#ppt_x"/>
                                          </p:val>
                                        </p:tav>
                                      </p:tavLst>
                                    </p:anim>
                                    <p:animEffect transition="in" filter="wipe(right)">
                                      <p:cBhvr>
                                        <p:cTn id="8" dur="10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p:tgtEl>
                                          <p:spTgt spid="7"/>
                                        </p:tgtEl>
                                        <p:attrNameLst>
                                          <p:attrName>ppt_x</p:attrName>
                                        </p:attrNameLst>
                                      </p:cBhvr>
                                      <p:tavLst>
                                        <p:tav tm="0">
                                          <p:val>
                                            <p:strVal val="#ppt_x-#ppt_w*1.125000"/>
                                          </p:val>
                                        </p:tav>
                                        <p:tav tm="100000">
                                          <p:val>
                                            <p:strVal val="#ppt_x"/>
                                          </p:val>
                                        </p:tav>
                                      </p:tavLst>
                                    </p:anim>
                                    <p:animEffect transition="in" filter="wipe(right)">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7661475-EDE3-FEF2-B6C2-B87E9A7D3D22}"/>
              </a:ext>
            </a:extLst>
          </p:cNvPr>
          <p:cNvSpPr txBox="1"/>
          <p:nvPr/>
        </p:nvSpPr>
        <p:spPr>
          <a:xfrm rot="10800000" flipV="1">
            <a:off x="-1247708" y="449825"/>
            <a:ext cx="7343708" cy="523220"/>
          </a:xfrm>
          <a:prstGeom prst="rect">
            <a:avLst/>
          </a:prstGeom>
          <a:noFill/>
        </p:spPr>
        <p:txBody>
          <a:bodyPr wrap="square" rtlCol="0">
            <a:spAutoFit/>
          </a:bodyPr>
          <a:lstStyle/>
          <a:p>
            <a:pPr algn="ctr"/>
            <a:r>
              <a:rPr lang="en-IN" sz="2800" b="1" dirty="0">
                <a:solidFill>
                  <a:srgbClr val="FF0000"/>
                </a:solidFill>
                <a:latin typeface="Sitka Banner" pitchFamily="2" charset="0"/>
              </a:rPr>
              <a:t>Linear Regression Model</a:t>
            </a:r>
          </a:p>
        </p:txBody>
      </p:sp>
      <p:pic>
        <p:nvPicPr>
          <p:cNvPr id="5" name="Picture 4">
            <a:extLst>
              <a:ext uri="{FF2B5EF4-FFF2-40B4-BE49-F238E27FC236}">
                <a16:creationId xmlns:a16="http://schemas.microsoft.com/office/drawing/2014/main" id="{A3095558-7418-D1BF-DE2B-05A8D127A4A8}"/>
              </a:ext>
            </a:extLst>
          </p:cNvPr>
          <p:cNvPicPr>
            <a:picLocks noChangeAspect="1"/>
          </p:cNvPicPr>
          <p:nvPr/>
        </p:nvPicPr>
        <p:blipFill>
          <a:blip r:embed="rId7"/>
          <a:stretch>
            <a:fillRect/>
          </a:stretch>
        </p:blipFill>
        <p:spPr>
          <a:xfrm>
            <a:off x="-8474109" y="973046"/>
            <a:ext cx="4348984" cy="2918586"/>
          </a:xfrm>
          <a:prstGeom prst="rect">
            <a:avLst/>
          </a:prstGeom>
        </p:spPr>
      </p:pic>
      <p:pic>
        <p:nvPicPr>
          <p:cNvPr id="7" name="Picture 6">
            <a:extLst>
              <a:ext uri="{FF2B5EF4-FFF2-40B4-BE49-F238E27FC236}">
                <a16:creationId xmlns:a16="http://schemas.microsoft.com/office/drawing/2014/main" id="{3B7EDAE5-5703-38A0-C3B5-803C606D40EC}"/>
              </a:ext>
            </a:extLst>
          </p:cNvPr>
          <p:cNvPicPr>
            <a:picLocks noChangeAspect="1"/>
          </p:cNvPicPr>
          <p:nvPr/>
        </p:nvPicPr>
        <p:blipFill>
          <a:blip r:embed="rId8"/>
          <a:stretch>
            <a:fillRect/>
          </a:stretch>
        </p:blipFill>
        <p:spPr>
          <a:xfrm>
            <a:off x="-8474109" y="2918505"/>
            <a:ext cx="6356429" cy="3939495"/>
          </a:xfrm>
          <a:prstGeom prst="rect">
            <a:avLst/>
          </a:prstGeom>
        </p:spPr>
      </p:pic>
      <p:pic>
        <p:nvPicPr>
          <p:cNvPr id="2050" name="Picture 2">
            <a:extLst>
              <a:ext uri="{FF2B5EF4-FFF2-40B4-BE49-F238E27FC236}">
                <a16:creationId xmlns:a16="http://schemas.microsoft.com/office/drawing/2014/main" id="{CAF8B77C-5D82-7609-CEBB-4FEC100F1A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7875" y="1359926"/>
            <a:ext cx="8096250" cy="50482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30080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855B99C-BF17-6FBD-A63B-8000FCCEFE72}"/>
              </a:ext>
            </a:extLst>
          </p:cNvPr>
          <p:cNvSpPr txBox="1"/>
          <p:nvPr/>
        </p:nvSpPr>
        <p:spPr>
          <a:xfrm rot="10800000" flipV="1">
            <a:off x="3264804" y="1827088"/>
            <a:ext cx="6095506" cy="3046988"/>
          </a:xfrm>
          <a:prstGeom prst="rect">
            <a:avLst/>
          </a:prstGeom>
          <a:noFill/>
        </p:spPr>
        <p:txBody>
          <a:bodyPr wrap="square" rtlCol="0">
            <a:spAutoFit/>
          </a:bodyPr>
          <a:lstStyle/>
          <a:p>
            <a:pPr algn="ctr"/>
            <a:r>
              <a:rPr lang="en-IN" sz="9600" b="1" dirty="0">
                <a:solidFill>
                  <a:srgbClr val="FF0000"/>
                </a:solidFill>
                <a:latin typeface="Sitka Banner" pitchFamily="2" charset="0"/>
              </a:rPr>
              <a:t>LSTM Model</a:t>
            </a:r>
          </a:p>
        </p:txBody>
      </p:sp>
    </p:spTree>
    <p:custDataLst>
      <p:tags r:id="rId1"/>
    </p:custDataLst>
    <p:extLst>
      <p:ext uri="{BB962C8B-B14F-4D97-AF65-F5344CB8AC3E}">
        <p14:creationId xmlns:p14="http://schemas.microsoft.com/office/powerpoint/2010/main" val="3675918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855B99C-BF17-6FBD-A63B-8000FCCEFE72}"/>
              </a:ext>
            </a:extLst>
          </p:cNvPr>
          <p:cNvSpPr txBox="1"/>
          <p:nvPr/>
        </p:nvSpPr>
        <p:spPr>
          <a:xfrm rot="10800000" flipV="1">
            <a:off x="-1456052" y="449825"/>
            <a:ext cx="6095506" cy="461665"/>
          </a:xfrm>
          <a:prstGeom prst="rect">
            <a:avLst/>
          </a:prstGeom>
          <a:noFill/>
        </p:spPr>
        <p:txBody>
          <a:bodyPr wrap="square" rtlCol="0">
            <a:spAutoFit/>
          </a:bodyPr>
          <a:lstStyle/>
          <a:p>
            <a:pPr algn="ctr"/>
            <a:r>
              <a:rPr lang="en-IN" sz="2400" b="1" dirty="0">
                <a:solidFill>
                  <a:srgbClr val="FF0000"/>
                </a:solidFill>
                <a:latin typeface="Sitka Banner" pitchFamily="2" charset="0"/>
              </a:rPr>
              <a:t>LSTM Model</a:t>
            </a:r>
          </a:p>
        </p:txBody>
      </p:sp>
      <p:sp>
        <p:nvSpPr>
          <p:cNvPr id="3" name="TextBox 2">
            <a:extLst>
              <a:ext uri="{FF2B5EF4-FFF2-40B4-BE49-F238E27FC236}">
                <a16:creationId xmlns:a16="http://schemas.microsoft.com/office/drawing/2014/main" id="{82769C21-25B1-8EAD-FECF-B98E1D013053}"/>
              </a:ext>
            </a:extLst>
          </p:cNvPr>
          <p:cNvSpPr txBox="1"/>
          <p:nvPr/>
        </p:nvSpPr>
        <p:spPr>
          <a:xfrm>
            <a:off x="765544" y="1266125"/>
            <a:ext cx="10706986" cy="830997"/>
          </a:xfrm>
          <a:prstGeom prst="rect">
            <a:avLst/>
          </a:prstGeom>
          <a:noFill/>
        </p:spPr>
        <p:txBody>
          <a:bodyPr wrap="square">
            <a:spAutoFit/>
          </a:bodyPr>
          <a:lstStyle/>
          <a:p>
            <a:r>
              <a:rPr lang="en-US" sz="2400" b="0" i="0" dirty="0">
                <a:solidFill>
                  <a:srgbClr val="D1D5DB"/>
                </a:solidFill>
                <a:effectLst/>
                <a:latin typeface="Söhne"/>
              </a:rPr>
              <a:t>LSTM stands for Long Short-Term Memory, and it is a type of recurrent neural network (RNN) designed to handle sequential data with long-term dependencies.</a:t>
            </a:r>
            <a:endParaRPr lang="en-IN" sz="2400" dirty="0"/>
          </a:p>
        </p:txBody>
      </p:sp>
      <p:pic>
        <p:nvPicPr>
          <p:cNvPr id="3074" name="Picture 2">
            <a:extLst>
              <a:ext uri="{FF2B5EF4-FFF2-40B4-BE49-F238E27FC236}">
                <a16:creationId xmlns:a16="http://schemas.microsoft.com/office/drawing/2014/main" id="{59475A8E-9D90-B13F-12FE-A810333EE8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4287" y="2241671"/>
            <a:ext cx="7591648" cy="45183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32517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wipe(left)">
                                      <p:cBhvr>
                                        <p:cTn id="14" dur="1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F60391-508C-92CF-5A29-544A1D3116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43" y="420328"/>
            <a:ext cx="11204313" cy="586272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2">
            <a:extLst>
              <a:ext uri="{FF2B5EF4-FFF2-40B4-BE49-F238E27FC236}">
                <a16:creationId xmlns:a16="http://schemas.microsoft.com/office/drawing/2014/main" id="{1F0CB738-8FC7-FC43-6DCA-C94E5D78E6FE}"/>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0109200" y="148865"/>
            <a:ext cx="1981200" cy="54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84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855B99C-BF17-6FBD-A63B-8000FCCEFE72}"/>
              </a:ext>
            </a:extLst>
          </p:cNvPr>
          <p:cNvSpPr txBox="1"/>
          <p:nvPr/>
        </p:nvSpPr>
        <p:spPr>
          <a:xfrm rot="10800000" flipV="1">
            <a:off x="-1456052" y="449825"/>
            <a:ext cx="6095506" cy="461665"/>
          </a:xfrm>
          <a:prstGeom prst="rect">
            <a:avLst/>
          </a:prstGeom>
          <a:noFill/>
        </p:spPr>
        <p:txBody>
          <a:bodyPr wrap="square" rtlCol="0">
            <a:spAutoFit/>
          </a:bodyPr>
          <a:lstStyle/>
          <a:p>
            <a:pPr algn="ctr"/>
            <a:r>
              <a:rPr lang="en-IN" sz="2400" b="1" dirty="0">
                <a:solidFill>
                  <a:srgbClr val="FF0000"/>
                </a:solidFill>
                <a:latin typeface="Sitka Banner" pitchFamily="2" charset="0"/>
              </a:rPr>
              <a:t>LSTM Model</a:t>
            </a:r>
          </a:p>
        </p:txBody>
      </p:sp>
      <p:sp>
        <p:nvSpPr>
          <p:cNvPr id="3" name="TextBox 2">
            <a:extLst>
              <a:ext uri="{FF2B5EF4-FFF2-40B4-BE49-F238E27FC236}">
                <a16:creationId xmlns:a16="http://schemas.microsoft.com/office/drawing/2014/main" id="{82769C21-25B1-8EAD-FECF-B98E1D013053}"/>
              </a:ext>
            </a:extLst>
          </p:cNvPr>
          <p:cNvSpPr txBox="1"/>
          <p:nvPr/>
        </p:nvSpPr>
        <p:spPr>
          <a:xfrm>
            <a:off x="-12786333" y="1364141"/>
            <a:ext cx="10706986" cy="830997"/>
          </a:xfrm>
          <a:prstGeom prst="rect">
            <a:avLst/>
          </a:prstGeom>
          <a:noFill/>
        </p:spPr>
        <p:txBody>
          <a:bodyPr wrap="square">
            <a:spAutoFit/>
          </a:bodyPr>
          <a:lstStyle/>
          <a:p>
            <a:r>
              <a:rPr lang="en-US" sz="2400" b="0" i="0" dirty="0">
                <a:solidFill>
                  <a:srgbClr val="D1D5DB"/>
                </a:solidFill>
                <a:effectLst/>
                <a:latin typeface="Söhne"/>
              </a:rPr>
              <a:t>LSTM stands for Long Short-Term Memory, and it is a type of recurrent neural network (RNN) designed to handle sequential data with long-term dependencies.</a:t>
            </a:r>
            <a:endParaRPr lang="en-IN" sz="2400" dirty="0"/>
          </a:p>
        </p:txBody>
      </p:sp>
      <p:pic>
        <p:nvPicPr>
          <p:cNvPr id="3074" name="Picture 2">
            <a:extLst>
              <a:ext uri="{FF2B5EF4-FFF2-40B4-BE49-F238E27FC236}">
                <a16:creationId xmlns:a16="http://schemas.microsoft.com/office/drawing/2014/main" id="{59475A8E-9D90-B13F-12FE-A810333EE8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7590" y="2339687"/>
            <a:ext cx="7591648" cy="45183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521630B-5E18-54FA-23AB-07B6245CB8DE}"/>
              </a:ext>
            </a:extLst>
          </p:cNvPr>
          <p:cNvPicPr>
            <a:picLocks noChangeAspect="1"/>
          </p:cNvPicPr>
          <p:nvPr/>
        </p:nvPicPr>
        <p:blipFill>
          <a:blip r:embed="rId8"/>
          <a:stretch>
            <a:fillRect/>
          </a:stretch>
        </p:blipFill>
        <p:spPr>
          <a:xfrm>
            <a:off x="623951" y="1364141"/>
            <a:ext cx="5563868" cy="2393943"/>
          </a:xfrm>
          <a:prstGeom prst="rect">
            <a:avLst/>
          </a:prstGeom>
        </p:spPr>
      </p:pic>
      <p:pic>
        <p:nvPicPr>
          <p:cNvPr id="7" name="Picture 6">
            <a:extLst>
              <a:ext uri="{FF2B5EF4-FFF2-40B4-BE49-F238E27FC236}">
                <a16:creationId xmlns:a16="http://schemas.microsoft.com/office/drawing/2014/main" id="{5BC9C20D-A588-972D-9086-F7790DC64135}"/>
              </a:ext>
            </a:extLst>
          </p:cNvPr>
          <p:cNvPicPr>
            <a:picLocks noChangeAspect="1"/>
          </p:cNvPicPr>
          <p:nvPr/>
        </p:nvPicPr>
        <p:blipFill>
          <a:blip r:embed="rId9"/>
          <a:stretch>
            <a:fillRect/>
          </a:stretch>
        </p:blipFill>
        <p:spPr>
          <a:xfrm>
            <a:off x="6517542" y="3429000"/>
            <a:ext cx="5524516" cy="3193199"/>
          </a:xfrm>
          <a:prstGeom prst="rect">
            <a:avLst/>
          </a:prstGeom>
        </p:spPr>
      </p:pic>
    </p:spTree>
    <p:custDataLst>
      <p:tags r:id="rId1"/>
    </p:custDataLst>
    <p:extLst>
      <p:ext uri="{BB962C8B-B14F-4D97-AF65-F5344CB8AC3E}">
        <p14:creationId xmlns:p14="http://schemas.microsoft.com/office/powerpoint/2010/main" val="1890174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ppt_w*1.125000"/>
                                          </p:val>
                                        </p:tav>
                                        <p:tav tm="100000">
                                          <p:val>
                                            <p:strVal val="#ppt_x"/>
                                          </p:val>
                                        </p:tav>
                                      </p:tavLst>
                                    </p:anim>
                                    <p:animEffect transition="in" filter="wipe(right)">
                                      <p:cBhvr>
                                        <p:cTn id="8" dur="10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p:tgtEl>
                                          <p:spTgt spid="7"/>
                                        </p:tgtEl>
                                        <p:attrNameLst>
                                          <p:attrName>ppt_y</p:attrName>
                                        </p:attrNameLst>
                                      </p:cBhvr>
                                      <p:tavLst>
                                        <p:tav tm="0">
                                          <p:val>
                                            <p:strVal val="#ppt_y+#ppt_h*1.125000"/>
                                          </p:val>
                                        </p:tav>
                                        <p:tav tm="100000">
                                          <p:val>
                                            <p:strVal val="#ppt_y"/>
                                          </p:val>
                                        </p:tav>
                                      </p:tavLst>
                                    </p:anim>
                                    <p:animEffect transition="in" filter="wipe(up)">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855B99C-BF17-6FBD-A63B-8000FCCEFE72}"/>
              </a:ext>
            </a:extLst>
          </p:cNvPr>
          <p:cNvSpPr txBox="1"/>
          <p:nvPr/>
        </p:nvSpPr>
        <p:spPr>
          <a:xfrm rot="10800000" flipV="1">
            <a:off x="-1456052" y="449825"/>
            <a:ext cx="6095506" cy="461665"/>
          </a:xfrm>
          <a:prstGeom prst="rect">
            <a:avLst/>
          </a:prstGeom>
          <a:noFill/>
        </p:spPr>
        <p:txBody>
          <a:bodyPr wrap="square" rtlCol="0">
            <a:spAutoFit/>
          </a:bodyPr>
          <a:lstStyle/>
          <a:p>
            <a:pPr algn="ctr"/>
            <a:r>
              <a:rPr lang="en-IN" sz="2400" b="1" dirty="0">
                <a:solidFill>
                  <a:srgbClr val="FF0000"/>
                </a:solidFill>
                <a:latin typeface="Sitka Banner" pitchFamily="2" charset="0"/>
              </a:rPr>
              <a:t>LSTM Model</a:t>
            </a:r>
          </a:p>
        </p:txBody>
      </p:sp>
      <p:pic>
        <p:nvPicPr>
          <p:cNvPr id="5" name="Picture 4">
            <a:extLst>
              <a:ext uri="{FF2B5EF4-FFF2-40B4-BE49-F238E27FC236}">
                <a16:creationId xmlns:a16="http://schemas.microsoft.com/office/drawing/2014/main" id="{7521630B-5E18-54FA-23AB-07B6245CB8DE}"/>
              </a:ext>
            </a:extLst>
          </p:cNvPr>
          <p:cNvPicPr>
            <a:picLocks noChangeAspect="1"/>
          </p:cNvPicPr>
          <p:nvPr/>
        </p:nvPicPr>
        <p:blipFill>
          <a:blip r:embed="rId7"/>
          <a:stretch>
            <a:fillRect/>
          </a:stretch>
        </p:blipFill>
        <p:spPr>
          <a:xfrm>
            <a:off x="-12604369" y="1150118"/>
            <a:ext cx="5563868" cy="2393943"/>
          </a:xfrm>
          <a:prstGeom prst="rect">
            <a:avLst/>
          </a:prstGeom>
        </p:spPr>
      </p:pic>
      <p:pic>
        <p:nvPicPr>
          <p:cNvPr id="7" name="Picture 6">
            <a:extLst>
              <a:ext uri="{FF2B5EF4-FFF2-40B4-BE49-F238E27FC236}">
                <a16:creationId xmlns:a16="http://schemas.microsoft.com/office/drawing/2014/main" id="{5BC9C20D-A588-972D-9086-F7790DC64135}"/>
              </a:ext>
            </a:extLst>
          </p:cNvPr>
          <p:cNvPicPr>
            <a:picLocks noChangeAspect="1"/>
          </p:cNvPicPr>
          <p:nvPr/>
        </p:nvPicPr>
        <p:blipFill>
          <a:blip r:embed="rId8"/>
          <a:stretch>
            <a:fillRect/>
          </a:stretch>
        </p:blipFill>
        <p:spPr>
          <a:xfrm>
            <a:off x="-6710778" y="3214977"/>
            <a:ext cx="5524516" cy="3193199"/>
          </a:xfrm>
          <a:prstGeom prst="rect">
            <a:avLst/>
          </a:prstGeom>
        </p:spPr>
      </p:pic>
      <p:pic>
        <p:nvPicPr>
          <p:cNvPr id="4098" name="Picture 2">
            <a:extLst>
              <a:ext uri="{FF2B5EF4-FFF2-40B4-BE49-F238E27FC236}">
                <a16:creationId xmlns:a16="http://schemas.microsoft.com/office/drawing/2014/main" id="{50D2ACFF-36AE-33BD-0C38-F09A54A8C2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7875" y="1150118"/>
            <a:ext cx="8096250" cy="51911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70595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F71DA1-56BB-6DC2-2F6E-22A221A04824}"/>
              </a:ext>
            </a:extLst>
          </p:cNvPr>
          <p:cNvSpPr txBox="1"/>
          <p:nvPr/>
        </p:nvSpPr>
        <p:spPr>
          <a:xfrm rot="10800000" flipV="1">
            <a:off x="2836853" y="2009820"/>
            <a:ext cx="6518293" cy="3046988"/>
          </a:xfrm>
          <a:prstGeom prst="rect">
            <a:avLst/>
          </a:prstGeom>
          <a:noFill/>
        </p:spPr>
        <p:txBody>
          <a:bodyPr wrap="square" rtlCol="0">
            <a:spAutoFit/>
          </a:bodyPr>
          <a:lstStyle/>
          <a:p>
            <a:pPr algn="ctr"/>
            <a:r>
              <a:rPr lang="en-IN" sz="9600" b="1" dirty="0" err="1">
                <a:solidFill>
                  <a:srgbClr val="FF0000"/>
                </a:solidFill>
                <a:latin typeface="Sitka Banner" pitchFamily="2" charset="0"/>
              </a:rPr>
              <a:t>XGBoost</a:t>
            </a:r>
            <a:r>
              <a:rPr lang="en-IN" sz="9600" b="1" dirty="0">
                <a:solidFill>
                  <a:srgbClr val="FF0000"/>
                </a:solidFill>
                <a:latin typeface="Sitka Banner" pitchFamily="2" charset="0"/>
              </a:rPr>
              <a:t> Model</a:t>
            </a:r>
          </a:p>
        </p:txBody>
      </p:sp>
    </p:spTree>
    <p:custDataLst>
      <p:tags r:id="rId1"/>
    </p:custDataLst>
    <p:extLst>
      <p:ext uri="{BB962C8B-B14F-4D97-AF65-F5344CB8AC3E}">
        <p14:creationId xmlns:p14="http://schemas.microsoft.com/office/powerpoint/2010/main" val="3953709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F71DA1-56BB-6DC2-2F6E-22A221A04824}"/>
              </a:ext>
            </a:extLst>
          </p:cNvPr>
          <p:cNvSpPr txBox="1"/>
          <p:nvPr/>
        </p:nvSpPr>
        <p:spPr>
          <a:xfrm rot="10800000" flipV="1">
            <a:off x="-1420187" y="490455"/>
            <a:ext cx="6518293" cy="461665"/>
          </a:xfrm>
          <a:prstGeom prst="rect">
            <a:avLst/>
          </a:prstGeom>
          <a:noFill/>
        </p:spPr>
        <p:txBody>
          <a:bodyPr wrap="square" rtlCol="0">
            <a:spAutoFit/>
          </a:bodyPr>
          <a:lstStyle/>
          <a:p>
            <a:pPr algn="ctr"/>
            <a:r>
              <a:rPr lang="en-IN" sz="2400" b="1" dirty="0" err="1">
                <a:solidFill>
                  <a:srgbClr val="FF0000"/>
                </a:solidFill>
                <a:latin typeface="Sitka Banner" pitchFamily="2" charset="0"/>
              </a:rPr>
              <a:t>XGBoost</a:t>
            </a:r>
            <a:r>
              <a:rPr lang="en-IN" sz="2400" b="1" dirty="0">
                <a:solidFill>
                  <a:srgbClr val="FF0000"/>
                </a:solidFill>
                <a:latin typeface="Sitka Banner" pitchFamily="2" charset="0"/>
              </a:rPr>
              <a:t> Model</a:t>
            </a:r>
          </a:p>
        </p:txBody>
      </p:sp>
      <p:sp>
        <p:nvSpPr>
          <p:cNvPr id="3" name="TextBox 2">
            <a:extLst>
              <a:ext uri="{FF2B5EF4-FFF2-40B4-BE49-F238E27FC236}">
                <a16:creationId xmlns:a16="http://schemas.microsoft.com/office/drawing/2014/main" id="{41E19694-4FA0-8FBE-E9C3-D51352384598}"/>
              </a:ext>
            </a:extLst>
          </p:cNvPr>
          <p:cNvSpPr txBox="1"/>
          <p:nvPr/>
        </p:nvSpPr>
        <p:spPr>
          <a:xfrm>
            <a:off x="812800" y="1239520"/>
            <a:ext cx="10668000" cy="1938992"/>
          </a:xfrm>
          <a:prstGeom prst="rect">
            <a:avLst/>
          </a:prstGeom>
          <a:noFill/>
        </p:spPr>
        <p:txBody>
          <a:bodyPr wrap="square">
            <a:spAutoFit/>
          </a:bodyPr>
          <a:lstStyle/>
          <a:p>
            <a:pPr algn="just"/>
            <a:r>
              <a:rPr lang="en-US" sz="2400" b="0" i="0" dirty="0" err="1">
                <a:solidFill>
                  <a:srgbClr val="D1D5DB"/>
                </a:solidFill>
                <a:effectLst/>
                <a:latin typeface="Söhne"/>
              </a:rPr>
              <a:t>XGBoost</a:t>
            </a:r>
            <a:r>
              <a:rPr lang="en-US" sz="2400" b="0" i="0" dirty="0">
                <a:solidFill>
                  <a:srgbClr val="D1D5DB"/>
                </a:solidFill>
                <a:effectLst/>
                <a:latin typeface="Söhne"/>
              </a:rPr>
              <a:t> stands for Extreme Gradient Boosting, and it is a powerful machine learning algorithm that belongs to the family of gradient boosting algorithms which combines weak learners (usually decision trees) into a strong learner. It iteratively builds decision trees, focusing on the mistakes of the previous trees, and assigns higher weights to those instances, leading to a more accurate ensemble model.</a:t>
            </a:r>
            <a:endParaRPr lang="en-IN" sz="2400" dirty="0"/>
          </a:p>
        </p:txBody>
      </p:sp>
      <p:pic>
        <p:nvPicPr>
          <p:cNvPr id="9218" name="Picture 2">
            <a:extLst>
              <a:ext uri="{FF2B5EF4-FFF2-40B4-BE49-F238E27FC236}">
                <a16:creationId xmlns:a16="http://schemas.microsoft.com/office/drawing/2014/main" id="{A653B02A-0889-163A-7F7E-84A4ED72AA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2131" y="3178512"/>
            <a:ext cx="6392362" cy="359664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28833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left)">
                                      <p:cBhvr>
                                        <p:cTn id="7" dur="10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F71DA1-56BB-6DC2-2F6E-22A221A04824}"/>
              </a:ext>
            </a:extLst>
          </p:cNvPr>
          <p:cNvSpPr txBox="1"/>
          <p:nvPr/>
        </p:nvSpPr>
        <p:spPr>
          <a:xfrm rot="10800000" flipV="1">
            <a:off x="-1420187" y="490455"/>
            <a:ext cx="6518293" cy="461665"/>
          </a:xfrm>
          <a:prstGeom prst="rect">
            <a:avLst/>
          </a:prstGeom>
          <a:noFill/>
        </p:spPr>
        <p:txBody>
          <a:bodyPr wrap="square" rtlCol="0">
            <a:spAutoFit/>
          </a:bodyPr>
          <a:lstStyle/>
          <a:p>
            <a:pPr algn="ctr"/>
            <a:r>
              <a:rPr lang="en-IN" sz="2400" b="1" dirty="0" err="1">
                <a:solidFill>
                  <a:srgbClr val="FF0000"/>
                </a:solidFill>
                <a:latin typeface="Sitka Banner" pitchFamily="2" charset="0"/>
              </a:rPr>
              <a:t>XGBoost</a:t>
            </a:r>
            <a:r>
              <a:rPr lang="en-IN" sz="2400" b="1" dirty="0">
                <a:solidFill>
                  <a:srgbClr val="FF0000"/>
                </a:solidFill>
                <a:latin typeface="Sitka Banner" pitchFamily="2" charset="0"/>
              </a:rPr>
              <a:t> Model</a:t>
            </a:r>
          </a:p>
        </p:txBody>
      </p:sp>
      <p:sp>
        <p:nvSpPr>
          <p:cNvPr id="3" name="TextBox 2">
            <a:extLst>
              <a:ext uri="{FF2B5EF4-FFF2-40B4-BE49-F238E27FC236}">
                <a16:creationId xmlns:a16="http://schemas.microsoft.com/office/drawing/2014/main" id="{41E19694-4FA0-8FBE-E9C3-D51352384598}"/>
              </a:ext>
            </a:extLst>
          </p:cNvPr>
          <p:cNvSpPr txBox="1"/>
          <p:nvPr/>
        </p:nvSpPr>
        <p:spPr>
          <a:xfrm>
            <a:off x="-13482320" y="1119761"/>
            <a:ext cx="10668000" cy="1938992"/>
          </a:xfrm>
          <a:prstGeom prst="rect">
            <a:avLst/>
          </a:prstGeom>
          <a:noFill/>
        </p:spPr>
        <p:txBody>
          <a:bodyPr wrap="square">
            <a:spAutoFit/>
          </a:bodyPr>
          <a:lstStyle/>
          <a:p>
            <a:pPr algn="just"/>
            <a:r>
              <a:rPr lang="en-US" sz="2400" b="0" i="0" dirty="0" err="1">
                <a:solidFill>
                  <a:srgbClr val="D1D5DB"/>
                </a:solidFill>
                <a:effectLst/>
                <a:latin typeface="Söhne"/>
              </a:rPr>
              <a:t>XGBoost</a:t>
            </a:r>
            <a:r>
              <a:rPr lang="en-US" sz="2400" b="0" i="0" dirty="0">
                <a:solidFill>
                  <a:srgbClr val="D1D5DB"/>
                </a:solidFill>
                <a:effectLst/>
                <a:latin typeface="Söhne"/>
              </a:rPr>
              <a:t> stands for Extreme Gradient Boosting, and it is a powerful machine learning algorithm that belongs to the family of gradient boosting algorithms which combines weak learners (usually decision trees) into a strong learner. It iteratively builds decision trees, focusing on the mistakes of the previous trees, and assigns higher weights to those instances, leading to a more accurate ensemble model.</a:t>
            </a:r>
            <a:endParaRPr lang="en-IN" sz="2400" dirty="0"/>
          </a:p>
        </p:txBody>
      </p:sp>
      <p:pic>
        <p:nvPicPr>
          <p:cNvPr id="9218" name="Picture 2">
            <a:extLst>
              <a:ext uri="{FF2B5EF4-FFF2-40B4-BE49-F238E27FC236}">
                <a16:creationId xmlns:a16="http://schemas.microsoft.com/office/drawing/2014/main" id="{A653B02A-0889-163A-7F7E-84A4ED72AA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72989" y="3058753"/>
            <a:ext cx="6392362" cy="35966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79CC84B-A4FF-C48A-5138-85D7B51825C6}"/>
              </a:ext>
            </a:extLst>
          </p:cNvPr>
          <p:cNvPicPr>
            <a:picLocks noChangeAspect="1"/>
          </p:cNvPicPr>
          <p:nvPr/>
        </p:nvPicPr>
        <p:blipFill>
          <a:blip r:embed="rId8"/>
          <a:stretch>
            <a:fillRect/>
          </a:stretch>
        </p:blipFill>
        <p:spPr>
          <a:xfrm>
            <a:off x="963799" y="1508668"/>
            <a:ext cx="3913001" cy="2734147"/>
          </a:xfrm>
          <a:prstGeom prst="rect">
            <a:avLst/>
          </a:prstGeom>
        </p:spPr>
      </p:pic>
      <p:pic>
        <p:nvPicPr>
          <p:cNvPr id="8" name="Picture 7">
            <a:extLst>
              <a:ext uri="{FF2B5EF4-FFF2-40B4-BE49-F238E27FC236}">
                <a16:creationId xmlns:a16="http://schemas.microsoft.com/office/drawing/2014/main" id="{D706312E-0E40-7D64-140E-46B63D7B1E09}"/>
              </a:ext>
            </a:extLst>
          </p:cNvPr>
          <p:cNvPicPr>
            <a:picLocks noChangeAspect="1"/>
          </p:cNvPicPr>
          <p:nvPr/>
        </p:nvPicPr>
        <p:blipFill>
          <a:blip r:embed="rId9"/>
          <a:stretch>
            <a:fillRect/>
          </a:stretch>
        </p:blipFill>
        <p:spPr>
          <a:xfrm>
            <a:off x="5341467" y="2834640"/>
            <a:ext cx="6700591" cy="3820751"/>
          </a:xfrm>
          <a:prstGeom prst="rect">
            <a:avLst/>
          </a:prstGeom>
        </p:spPr>
      </p:pic>
    </p:spTree>
    <p:custDataLst>
      <p:tags r:id="rId1"/>
    </p:custDataLst>
    <p:extLst>
      <p:ext uri="{BB962C8B-B14F-4D97-AF65-F5344CB8AC3E}">
        <p14:creationId xmlns:p14="http://schemas.microsoft.com/office/powerpoint/2010/main" val="4034819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ppt_x</p:attrName>
                                        </p:attrNameLst>
                                      </p:cBhvr>
                                      <p:tavLst>
                                        <p:tav tm="0">
                                          <p:val>
                                            <p:strVal val="#ppt_x-#ppt_w*1.125000"/>
                                          </p:val>
                                        </p:tav>
                                        <p:tav tm="100000">
                                          <p:val>
                                            <p:strVal val="#ppt_x"/>
                                          </p:val>
                                        </p:tav>
                                      </p:tavLst>
                                    </p:anim>
                                    <p:animEffect transition="in" filter="wipe(right)">
                                      <p:cBhvr>
                                        <p:cTn id="8" dur="10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p:tgtEl>
                                          <p:spTgt spid="8"/>
                                        </p:tgtEl>
                                        <p:attrNameLst>
                                          <p:attrName>ppt_x</p:attrName>
                                        </p:attrNameLst>
                                      </p:cBhvr>
                                      <p:tavLst>
                                        <p:tav tm="0">
                                          <p:val>
                                            <p:strVal val="#ppt_x-#ppt_w*1.125000"/>
                                          </p:val>
                                        </p:tav>
                                        <p:tav tm="100000">
                                          <p:val>
                                            <p:strVal val="#ppt_x"/>
                                          </p:val>
                                        </p:tav>
                                      </p:tavLst>
                                    </p:anim>
                                    <p:animEffect transition="in" filter="wipe(right)">
                                      <p:cBhvr>
                                        <p:cTn id="1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F71DA1-56BB-6DC2-2F6E-22A221A04824}"/>
              </a:ext>
            </a:extLst>
          </p:cNvPr>
          <p:cNvSpPr txBox="1"/>
          <p:nvPr/>
        </p:nvSpPr>
        <p:spPr>
          <a:xfrm rot="10800000" flipV="1">
            <a:off x="-1420187" y="490455"/>
            <a:ext cx="6518293" cy="461665"/>
          </a:xfrm>
          <a:prstGeom prst="rect">
            <a:avLst/>
          </a:prstGeom>
          <a:noFill/>
        </p:spPr>
        <p:txBody>
          <a:bodyPr wrap="square" rtlCol="0">
            <a:spAutoFit/>
          </a:bodyPr>
          <a:lstStyle/>
          <a:p>
            <a:pPr algn="ctr"/>
            <a:r>
              <a:rPr lang="en-IN" sz="2400" b="1" dirty="0" err="1">
                <a:solidFill>
                  <a:srgbClr val="FF0000"/>
                </a:solidFill>
                <a:latin typeface="Sitka Banner" pitchFamily="2" charset="0"/>
              </a:rPr>
              <a:t>XGBoost</a:t>
            </a:r>
            <a:r>
              <a:rPr lang="en-IN" sz="2400" b="1" dirty="0">
                <a:solidFill>
                  <a:srgbClr val="FF0000"/>
                </a:solidFill>
                <a:latin typeface="Sitka Banner" pitchFamily="2" charset="0"/>
              </a:rPr>
              <a:t> Model</a:t>
            </a:r>
          </a:p>
        </p:txBody>
      </p:sp>
      <p:pic>
        <p:nvPicPr>
          <p:cNvPr id="6" name="Picture 5">
            <a:extLst>
              <a:ext uri="{FF2B5EF4-FFF2-40B4-BE49-F238E27FC236}">
                <a16:creationId xmlns:a16="http://schemas.microsoft.com/office/drawing/2014/main" id="{479CC84B-A4FF-C48A-5138-85D7B51825C6}"/>
              </a:ext>
            </a:extLst>
          </p:cNvPr>
          <p:cNvPicPr>
            <a:picLocks noChangeAspect="1"/>
          </p:cNvPicPr>
          <p:nvPr/>
        </p:nvPicPr>
        <p:blipFill>
          <a:blip r:embed="rId7"/>
          <a:stretch>
            <a:fillRect/>
          </a:stretch>
        </p:blipFill>
        <p:spPr>
          <a:xfrm>
            <a:off x="-12843641" y="1319554"/>
            <a:ext cx="3913001" cy="2734147"/>
          </a:xfrm>
          <a:prstGeom prst="rect">
            <a:avLst/>
          </a:prstGeom>
        </p:spPr>
      </p:pic>
      <p:pic>
        <p:nvPicPr>
          <p:cNvPr id="8" name="Picture 7">
            <a:extLst>
              <a:ext uri="{FF2B5EF4-FFF2-40B4-BE49-F238E27FC236}">
                <a16:creationId xmlns:a16="http://schemas.microsoft.com/office/drawing/2014/main" id="{D706312E-0E40-7D64-140E-46B63D7B1E09}"/>
              </a:ext>
            </a:extLst>
          </p:cNvPr>
          <p:cNvPicPr>
            <a:picLocks noChangeAspect="1"/>
          </p:cNvPicPr>
          <p:nvPr/>
        </p:nvPicPr>
        <p:blipFill>
          <a:blip r:embed="rId8"/>
          <a:stretch>
            <a:fillRect/>
          </a:stretch>
        </p:blipFill>
        <p:spPr>
          <a:xfrm>
            <a:off x="-8465973" y="2645526"/>
            <a:ext cx="6700591" cy="3820751"/>
          </a:xfrm>
          <a:prstGeom prst="rect">
            <a:avLst/>
          </a:prstGeom>
        </p:spPr>
      </p:pic>
      <p:pic>
        <p:nvPicPr>
          <p:cNvPr id="10242" name="Picture 2">
            <a:extLst>
              <a:ext uri="{FF2B5EF4-FFF2-40B4-BE49-F238E27FC236}">
                <a16:creationId xmlns:a16="http://schemas.microsoft.com/office/drawing/2014/main" id="{2F6D2F05-4E02-83AA-B8C9-EA0C1060F8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7875" y="1319296"/>
            <a:ext cx="8096250" cy="50482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6708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10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F71DA1-56BB-6DC2-2F6E-22A221A04824}"/>
              </a:ext>
            </a:extLst>
          </p:cNvPr>
          <p:cNvSpPr txBox="1"/>
          <p:nvPr/>
        </p:nvSpPr>
        <p:spPr>
          <a:xfrm rot="10800000" flipV="1">
            <a:off x="2836853" y="2009820"/>
            <a:ext cx="6518293" cy="3046988"/>
          </a:xfrm>
          <a:prstGeom prst="rect">
            <a:avLst/>
          </a:prstGeom>
          <a:noFill/>
        </p:spPr>
        <p:txBody>
          <a:bodyPr wrap="square" rtlCol="0">
            <a:spAutoFit/>
          </a:bodyPr>
          <a:lstStyle/>
          <a:p>
            <a:pPr algn="ctr"/>
            <a:r>
              <a:rPr lang="en-IN" sz="9600" b="1" dirty="0">
                <a:solidFill>
                  <a:srgbClr val="FF0000"/>
                </a:solidFill>
                <a:latin typeface="Sitka Banner" pitchFamily="2" charset="0"/>
              </a:rPr>
              <a:t>ARIMA Model</a:t>
            </a:r>
          </a:p>
        </p:txBody>
      </p:sp>
    </p:spTree>
    <p:custDataLst>
      <p:tags r:id="rId1"/>
    </p:custDataLst>
    <p:extLst>
      <p:ext uri="{BB962C8B-B14F-4D97-AF65-F5344CB8AC3E}">
        <p14:creationId xmlns:p14="http://schemas.microsoft.com/office/powerpoint/2010/main" val="4088856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F71DA1-56BB-6DC2-2F6E-22A221A04824}"/>
              </a:ext>
            </a:extLst>
          </p:cNvPr>
          <p:cNvSpPr txBox="1"/>
          <p:nvPr/>
        </p:nvSpPr>
        <p:spPr>
          <a:xfrm rot="10800000" flipV="1">
            <a:off x="-1540075" y="490455"/>
            <a:ext cx="6518293" cy="461665"/>
          </a:xfrm>
          <a:prstGeom prst="rect">
            <a:avLst/>
          </a:prstGeom>
          <a:noFill/>
        </p:spPr>
        <p:txBody>
          <a:bodyPr wrap="square" rtlCol="0">
            <a:spAutoFit/>
          </a:bodyPr>
          <a:lstStyle/>
          <a:p>
            <a:pPr algn="ctr"/>
            <a:r>
              <a:rPr lang="en-IN" sz="2400" b="1" dirty="0">
                <a:solidFill>
                  <a:srgbClr val="FF0000"/>
                </a:solidFill>
                <a:latin typeface="Sitka Banner" pitchFamily="2" charset="0"/>
              </a:rPr>
              <a:t>ARIMA Model</a:t>
            </a:r>
          </a:p>
        </p:txBody>
      </p:sp>
      <p:sp>
        <p:nvSpPr>
          <p:cNvPr id="3" name="TextBox 2">
            <a:extLst>
              <a:ext uri="{FF2B5EF4-FFF2-40B4-BE49-F238E27FC236}">
                <a16:creationId xmlns:a16="http://schemas.microsoft.com/office/drawing/2014/main" id="{B293149B-D68C-82E3-93FB-1AA093C34027}"/>
              </a:ext>
            </a:extLst>
          </p:cNvPr>
          <p:cNvSpPr txBox="1"/>
          <p:nvPr/>
        </p:nvSpPr>
        <p:spPr>
          <a:xfrm>
            <a:off x="810768" y="1320076"/>
            <a:ext cx="10466832" cy="1200329"/>
          </a:xfrm>
          <a:prstGeom prst="rect">
            <a:avLst/>
          </a:prstGeom>
          <a:noFill/>
        </p:spPr>
        <p:txBody>
          <a:bodyPr wrap="square">
            <a:spAutoFit/>
          </a:bodyPr>
          <a:lstStyle/>
          <a:p>
            <a:pPr algn="just"/>
            <a:r>
              <a:rPr lang="en-US" sz="2400" b="0" i="0" dirty="0">
                <a:solidFill>
                  <a:srgbClr val="D1D5DB"/>
                </a:solidFill>
                <a:effectLst/>
                <a:latin typeface="Söhne"/>
              </a:rPr>
              <a:t>ARIMA (</a:t>
            </a:r>
            <a:r>
              <a:rPr lang="en-US" sz="2400" b="0" i="0" dirty="0" err="1">
                <a:solidFill>
                  <a:srgbClr val="D1D5DB"/>
                </a:solidFill>
                <a:effectLst/>
                <a:latin typeface="Söhne"/>
              </a:rPr>
              <a:t>AutoRegressive</a:t>
            </a:r>
            <a:r>
              <a:rPr lang="en-US" sz="2400" b="0" i="0" dirty="0">
                <a:solidFill>
                  <a:srgbClr val="D1D5DB"/>
                </a:solidFill>
                <a:effectLst/>
                <a:latin typeface="Söhne"/>
              </a:rPr>
              <a:t> Integrated Moving Average) is a popular time series forecasting model used to predict future values based on past observations. It is a powerful and flexible model that can handle a wide range of time series data</a:t>
            </a:r>
            <a:endParaRPr lang="en-IN" sz="2400" dirty="0"/>
          </a:p>
        </p:txBody>
      </p:sp>
      <p:pic>
        <p:nvPicPr>
          <p:cNvPr id="5124" name="Picture 4">
            <a:extLst>
              <a:ext uri="{FF2B5EF4-FFF2-40B4-BE49-F238E27FC236}">
                <a16:creationId xmlns:a16="http://schemas.microsoft.com/office/drawing/2014/main" id="{B50598C3-BD47-6960-4E55-E6E2145F8D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352" y="2664542"/>
            <a:ext cx="6998853" cy="404599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45845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wipe(left)">
                                      <p:cBhvr>
                                        <p:cTn id="7" dur="10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F71DA1-56BB-6DC2-2F6E-22A221A04824}"/>
              </a:ext>
            </a:extLst>
          </p:cNvPr>
          <p:cNvSpPr txBox="1"/>
          <p:nvPr/>
        </p:nvSpPr>
        <p:spPr>
          <a:xfrm rot="10800000" flipV="1">
            <a:off x="-1540075" y="490455"/>
            <a:ext cx="6518293" cy="461665"/>
          </a:xfrm>
          <a:prstGeom prst="rect">
            <a:avLst/>
          </a:prstGeom>
          <a:noFill/>
        </p:spPr>
        <p:txBody>
          <a:bodyPr wrap="square" rtlCol="0">
            <a:spAutoFit/>
          </a:bodyPr>
          <a:lstStyle/>
          <a:p>
            <a:pPr algn="ctr"/>
            <a:r>
              <a:rPr lang="en-IN" sz="2400" b="1" dirty="0">
                <a:solidFill>
                  <a:srgbClr val="FF0000"/>
                </a:solidFill>
                <a:latin typeface="Sitka Banner" pitchFamily="2" charset="0"/>
              </a:rPr>
              <a:t>ARIMA Model</a:t>
            </a:r>
          </a:p>
        </p:txBody>
      </p:sp>
      <p:sp>
        <p:nvSpPr>
          <p:cNvPr id="3" name="TextBox 2">
            <a:extLst>
              <a:ext uri="{FF2B5EF4-FFF2-40B4-BE49-F238E27FC236}">
                <a16:creationId xmlns:a16="http://schemas.microsoft.com/office/drawing/2014/main" id="{B293149B-D68C-82E3-93FB-1AA093C34027}"/>
              </a:ext>
            </a:extLst>
          </p:cNvPr>
          <p:cNvSpPr txBox="1"/>
          <p:nvPr/>
        </p:nvSpPr>
        <p:spPr>
          <a:xfrm>
            <a:off x="-12323898" y="1597650"/>
            <a:ext cx="10466832" cy="1200329"/>
          </a:xfrm>
          <a:prstGeom prst="rect">
            <a:avLst/>
          </a:prstGeom>
          <a:noFill/>
        </p:spPr>
        <p:txBody>
          <a:bodyPr wrap="square">
            <a:spAutoFit/>
          </a:bodyPr>
          <a:lstStyle/>
          <a:p>
            <a:pPr algn="just"/>
            <a:r>
              <a:rPr lang="en-US" sz="2400" b="0" i="0" dirty="0">
                <a:solidFill>
                  <a:srgbClr val="D1D5DB"/>
                </a:solidFill>
                <a:effectLst/>
                <a:latin typeface="Söhne"/>
              </a:rPr>
              <a:t>ARIMA (</a:t>
            </a:r>
            <a:r>
              <a:rPr lang="en-US" sz="2400" b="0" i="0" dirty="0" err="1">
                <a:solidFill>
                  <a:srgbClr val="D1D5DB"/>
                </a:solidFill>
                <a:effectLst/>
                <a:latin typeface="Söhne"/>
              </a:rPr>
              <a:t>AutoRegressive</a:t>
            </a:r>
            <a:r>
              <a:rPr lang="en-US" sz="2400" b="0" i="0" dirty="0">
                <a:solidFill>
                  <a:srgbClr val="D1D5DB"/>
                </a:solidFill>
                <a:effectLst/>
                <a:latin typeface="Söhne"/>
              </a:rPr>
              <a:t> Integrated Moving Average) is a popular time series forecasting model used to predict future values based on past observations. It is a powerful and flexible model that can handle a wide range of time series data</a:t>
            </a:r>
            <a:endParaRPr lang="en-IN" sz="2400" dirty="0"/>
          </a:p>
        </p:txBody>
      </p:sp>
      <p:pic>
        <p:nvPicPr>
          <p:cNvPr id="5122" name="Picture 2">
            <a:extLst>
              <a:ext uri="{FF2B5EF4-FFF2-40B4-BE49-F238E27FC236}">
                <a16:creationId xmlns:a16="http://schemas.microsoft.com/office/drawing/2014/main" id="{409382BC-3C83-0C75-9D3B-A27B25066A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5556" y="2922475"/>
            <a:ext cx="6515481" cy="39355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B47EFE0-1941-B02F-D03A-521F795ADA31}"/>
              </a:ext>
            </a:extLst>
          </p:cNvPr>
          <p:cNvPicPr>
            <a:picLocks noChangeAspect="1"/>
          </p:cNvPicPr>
          <p:nvPr/>
        </p:nvPicPr>
        <p:blipFill>
          <a:blip r:embed="rId8"/>
          <a:stretch>
            <a:fillRect/>
          </a:stretch>
        </p:blipFill>
        <p:spPr>
          <a:xfrm>
            <a:off x="801843" y="1345297"/>
            <a:ext cx="11061069" cy="5022249"/>
          </a:xfrm>
          <a:prstGeom prst="rect">
            <a:avLst/>
          </a:prstGeom>
        </p:spPr>
      </p:pic>
    </p:spTree>
    <p:custDataLst>
      <p:tags r:id="rId1"/>
    </p:custDataLst>
    <p:extLst>
      <p:ext uri="{BB962C8B-B14F-4D97-AF65-F5344CB8AC3E}">
        <p14:creationId xmlns:p14="http://schemas.microsoft.com/office/powerpoint/2010/main" val="133574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F71DA1-56BB-6DC2-2F6E-22A221A04824}"/>
              </a:ext>
            </a:extLst>
          </p:cNvPr>
          <p:cNvSpPr txBox="1"/>
          <p:nvPr/>
        </p:nvSpPr>
        <p:spPr>
          <a:xfrm rot="10800000" flipV="1">
            <a:off x="-1540075" y="490455"/>
            <a:ext cx="6518293" cy="461665"/>
          </a:xfrm>
          <a:prstGeom prst="rect">
            <a:avLst/>
          </a:prstGeom>
          <a:noFill/>
        </p:spPr>
        <p:txBody>
          <a:bodyPr wrap="square" rtlCol="0">
            <a:spAutoFit/>
          </a:bodyPr>
          <a:lstStyle/>
          <a:p>
            <a:pPr algn="ctr"/>
            <a:r>
              <a:rPr lang="en-IN" sz="2400" b="1" dirty="0">
                <a:solidFill>
                  <a:srgbClr val="FF0000"/>
                </a:solidFill>
                <a:latin typeface="Sitka Banner" pitchFamily="2" charset="0"/>
              </a:rPr>
              <a:t>ARIMA Model</a:t>
            </a:r>
          </a:p>
        </p:txBody>
      </p:sp>
      <p:pic>
        <p:nvPicPr>
          <p:cNvPr id="8" name="Picture 7">
            <a:extLst>
              <a:ext uri="{FF2B5EF4-FFF2-40B4-BE49-F238E27FC236}">
                <a16:creationId xmlns:a16="http://schemas.microsoft.com/office/drawing/2014/main" id="{FB47EFE0-1941-B02F-D03A-521F795ADA31}"/>
              </a:ext>
            </a:extLst>
          </p:cNvPr>
          <p:cNvPicPr>
            <a:picLocks noChangeAspect="1"/>
          </p:cNvPicPr>
          <p:nvPr/>
        </p:nvPicPr>
        <p:blipFill>
          <a:blip r:embed="rId7"/>
          <a:stretch>
            <a:fillRect/>
          </a:stretch>
        </p:blipFill>
        <p:spPr>
          <a:xfrm>
            <a:off x="-13005597" y="1835751"/>
            <a:ext cx="11061069" cy="5022249"/>
          </a:xfrm>
          <a:prstGeom prst="rect">
            <a:avLst/>
          </a:prstGeom>
        </p:spPr>
      </p:pic>
      <p:pic>
        <p:nvPicPr>
          <p:cNvPr id="6146" name="Picture 2">
            <a:extLst>
              <a:ext uri="{FF2B5EF4-FFF2-40B4-BE49-F238E27FC236}">
                <a16:creationId xmlns:a16="http://schemas.microsoft.com/office/drawing/2014/main" id="{1AF1FAA4-CB1E-00FF-0372-FB418435F6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3975" y="1188720"/>
            <a:ext cx="9544050" cy="547878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33637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F60391-508C-92CF-5A29-544A1D311668}"/>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1321622" y="3165"/>
            <a:ext cx="4689211" cy="6854835"/>
          </a:xfrm>
          <a:prstGeom prst="rect">
            <a:avLst/>
          </a:prstGeom>
          <a:effectLst>
            <a:outerShdw blurRad="50800" dist="50800" dir="5400000" algn="ctr" rotWithShape="0">
              <a:schemeClr val="tx1">
                <a:alpha val="47000"/>
              </a:schemeClr>
            </a:outerShdw>
          </a:effectLst>
        </p:spPr>
      </p:pic>
      <p:pic>
        <p:nvPicPr>
          <p:cNvPr id="2" name="Picture 2">
            <a:extLst>
              <a:ext uri="{FF2B5EF4-FFF2-40B4-BE49-F238E27FC236}">
                <a16:creationId xmlns:a16="http://schemas.microsoft.com/office/drawing/2014/main" id="{AD246A82-24E9-978F-352F-CF0A450D04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0858" y="148866"/>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E86C851-B5B9-2844-22FE-B3563828C536}"/>
              </a:ext>
            </a:extLst>
          </p:cNvPr>
          <p:cNvSpPr txBox="1"/>
          <p:nvPr/>
        </p:nvSpPr>
        <p:spPr>
          <a:xfrm>
            <a:off x="6680325" y="1471761"/>
            <a:ext cx="1653013" cy="707886"/>
          </a:xfrm>
          <a:prstGeom prst="rect">
            <a:avLst/>
          </a:prstGeom>
          <a:noFill/>
        </p:spPr>
        <p:txBody>
          <a:bodyPr wrap="square" numCol="1" rtlCol="0">
            <a:spAutoFit/>
          </a:bodyPr>
          <a:lstStyle/>
          <a:p>
            <a:pPr algn="just"/>
            <a:r>
              <a:rPr lang="de-DE" altLang="de-DE" sz="4000" dirty="0">
                <a:solidFill>
                  <a:schemeClr val="bg1"/>
                </a:solidFill>
                <a:latin typeface="Copperplate Gothic Bold" panose="020E0705020206020404" pitchFamily="34" charset="0"/>
                <a:ea typeface="Segoe UI Black" panose="020B0A02040204020203" pitchFamily="34" charset="0"/>
              </a:rPr>
              <a:t>2023</a:t>
            </a:r>
          </a:p>
        </p:txBody>
      </p:sp>
      <p:sp>
        <p:nvSpPr>
          <p:cNvPr id="4" name="TextBox 3">
            <a:extLst>
              <a:ext uri="{FF2B5EF4-FFF2-40B4-BE49-F238E27FC236}">
                <a16:creationId xmlns:a16="http://schemas.microsoft.com/office/drawing/2014/main" id="{EC478753-0A5F-BE46-338C-DB2F35658C7D}"/>
              </a:ext>
            </a:extLst>
          </p:cNvPr>
          <p:cNvSpPr txBox="1"/>
          <p:nvPr/>
        </p:nvSpPr>
        <p:spPr>
          <a:xfrm>
            <a:off x="4270661" y="2445464"/>
            <a:ext cx="6008914" cy="1815882"/>
          </a:xfrm>
          <a:prstGeom prst="rect">
            <a:avLst/>
          </a:prstGeom>
          <a:noFill/>
        </p:spPr>
        <p:txBody>
          <a:bodyPr wrap="square" numCol="1" rtlCol="0">
            <a:spAutoFit/>
          </a:bodyPr>
          <a:lstStyle/>
          <a:p>
            <a:pPr algn="ctr"/>
            <a:r>
              <a:rPr lang="de-DE" altLang="de-DE" sz="2800" b="1" dirty="0">
                <a:solidFill>
                  <a:schemeClr val="bg1"/>
                </a:solidFill>
                <a:latin typeface="Sitka Banner" pitchFamily="2" charset="0"/>
              </a:rPr>
              <a:t>The government has announced their commitment to enhancing  infrastructure as part of their plan for current year.</a:t>
            </a:r>
          </a:p>
        </p:txBody>
      </p:sp>
      <p:pic>
        <p:nvPicPr>
          <p:cNvPr id="6148" name="Picture 4">
            <a:extLst>
              <a:ext uri="{FF2B5EF4-FFF2-40B4-BE49-F238E27FC236}">
                <a16:creationId xmlns:a16="http://schemas.microsoft.com/office/drawing/2014/main" id="{BCF2287D-5622-A634-400C-A79E70DEAE03}"/>
              </a:ext>
            </a:extLst>
          </p:cNvPr>
          <p:cNvPicPr>
            <a:picLocks noChangeAspect="1" noChangeArrowheads="1"/>
          </p:cNvPicPr>
          <p:nvPr/>
        </p:nvPicPr>
        <p:blipFill>
          <a:blip r:embed="rId6">
            <a:alphaModFix amt="70000"/>
            <a:extLst>
              <a:ext uri="{28A0092B-C50C-407E-A947-70E740481C1C}">
                <a14:useLocalDpi xmlns:a14="http://schemas.microsoft.com/office/drawing/2010/main" val="0"/>
              </a:ext>
            </a:extLst>
          </a:blip>
          <a:srcRect/>
          <a:stretch>
            <a:fillRect/>
          </a:stretch>
        </p:blipFill>
        <p:spPr bwMode="auto">
          <a:xfrm>
            <a:off x="9823133" y="4881106"/>
            <a:ext cx="1933575" cy="1714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25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614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F71DA1-56BB-6DC2-2F6E-22A221A04824}"/>
              </a:ext>
            </a:extLst>
          </p:cNvPr>
          <p:cNvSpPr txBox="1"/>
          <p:nvPr/>
        </p:nvSpPr>
        <p:spPr>
          <a:xfrm rot="10800000" flipV="1">
            <a:off x="-1540075" y="490455"/>
            <a:ext cx="6518293" cy="461665"/>
          </a:xfrm>
          <a:prstGeom prst="rect">
            <a:avLst/>
          </a:prstGeom>
          <a:noFill/>
        </p:spPr>
        <p:txBody>
          <a:bodyPr wrap="square" rtlCol="0">
            <a:spAutoFit/>
          </a:bodyPr>
          <a:lstStyle/>
          <a:p>
            <a:pPr algn="ctr"/>
            <a:r>
              <a:rPr lang="en-IN" sz="2400" b="1" dirty="0">
                <a:solidFill>
                  <a:srgbClr val="FF0000"/>
                </a:solidFill>
                <a:latin typeface="Sitka Banner" pitchFamily="2" charset="0"/>
              </a:rPr>
              <a:t>ARIMA Model</a:t>
            </a:r>
          </a:p>
        </p:txBody>
      </p:sp>
      <p:pic>
        <p:nvPicPr>
          <p:cNvPr id="6146" name="Picture 2">
            <a:extLst>
              <a:ext uri="{FF2B5EF4-FFF2-40B4-BE49-F238E27FC236}">
                <a16:creationId xmlns:a16="http://schemas.microsoft.com/office/drawing/2014/main" id="{1AF1FAA4-CB1E-00FF-0372-FB418435F6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15625" y="952121"/>
            <a:ext cx="9544050" cy="54787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113DE3B-54B8-FCD8-A684-E55AD07D4258}"/>
              </a:ext>
            </a:extLst>
          </p:cNvPr>
          <p:cNvPicPr>
            <a:picLocks noChangeAspect="1"/>
          </p:cNvPicPr>
          <p:nvPr/>
        </p:nvPicPr>
        <p:blipFill>
          <a:blip r:embed="rId8"/>
          <a:stretch>
            <a:fillRect/>
          </a:stretch>
        </p:blipFill>
        <p:spPr>
          <a:xfrm>
            <a:off x="922754" y="1523784"/>
            <a:ext cx="4638215" cy="1905216"/>
          </a:xfrm>
          <a:prstGeom prst="rect">
            <a:avLst/>
          </a:prstGeom>
        </p:spPr>
      </p:pic>
      <p:pic>
        <p:nvPicPr>
          <p:cNvPr id="7170" name="Picture 2">
            <a:extLst>
              <a:ext uri="{FF2B5EF4-FFF2-40B4-BE49-F238E27FC236}">
                <a16:creationId xmlns:a16="http://schemas.microsoft.com/office/drawing/2014/main" id="{889164E5-F1F9-8964-CFDA-A5E44EA55C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81711" y="1219200"/>
            <a:ext cx="6060347" cy="32864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94D625D-C44F-1AE2-B384-492D6515EBB6}"/>
              </a:ext>
            </a:extLst>
          </p:cNvPr>
          <p:cNvPicPr>
            <a:picLocks noChangeAspect="1"/>
          </p:cNvPicPr>
          <p:nvPr/>
        </p:nvPicPr>
        <p:blipFill>
          <a:blip r:embed="rId10"/>
          <a:stretch>
            <a:fillRect/>
          </a:stretch>
        </p:blipFill>
        <p:spPr>
          <a:xfrm>
            <a:off x="696560" y="3691511"/>
            <a:ext cx="5090601" cy="2880610"/>
          </a:xfrm>
          <a:prstGeom prst="rect">
            <a:avLst/>
          </a:prstGeom>
        </p:spPr>
      </p:pic>
    </p:spTree>
    <p:custDataLst>
      <p:tags r:id="rId1"/>
    </p:custDataLst>
    <p:extLst>
      <p:ext uri="{BB962C8B-B14F-4D97-AF65-F5344CB8AC3E}">
        <p14:creationId xmlns:p14="http://schemas.microsoft.com/office/powerpoint/2010/main" val="2146247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ppt_w*1.125000"/>
                                          </p:val>
                                        </p:tav>
                                        <p:tav tm="100000">
                                          <p:val>
                                            <p:strVal val="#ppt_x"/>
                                          </p:val>
                                        </p:tav>
                                      </p:tavLst>
                                    </p:anim>
                                    <p:animEffect transition="in" filter="wipe(right)">
                                      <p:cBhvr>
                                        <p:cTn id="8" dur="10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 calcmode="lin" valueType="num">
                                      <p:cBhvr additive="base">
                                        <p:cTn id="13" dur="1000"/>
                                        <p:tgtEl>
                                          <p:spTgt spid="7170"/>
                                        </p:tgtEl>
                                        <p:attrNameLst>
                                          <p:attrName>ppt_x</p:attrName>
                                        </p:attrNameLst>
                                      </p:cBhvr>
                                      <p:tavLst>
                                        <p:tav tm="0">
                                          <p:val>
                                            <p:strVal val="#ppt_x-#ppt_w*1.125000"/>
                                          </p:val>
                                        </p:tav>
                                        <p:tav tm="100000">
                                          <p:val>
                                            <p:strVal val="#ppt_x"/>
                                          </p:val>
                                        </p:tav>
                                      </p:tavLst>
                                    </p:anim>
                                    <p:animEffect transition="in" filter="wipe(right)">
                                      <p:cBhvr>
                                        <p:cTn id="14" dur="1000"/>
                                        <p:tgtEl>
                                          <p:spTgt spid="717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p:tgtEl>
                                          <p:spTgt spid="7"/>
                                        </p:tgtEl>
                                        <p:attrNameLst>
                                          <p:attrName>ppt_x</p:attrName>
                                        </p:attrNameLst>
                                      </p:cBhvr>
                                      <p:tavLst>
                                        <p:tav tm="0">
                                          <p:val>
                                            <p:strVal val="#ppt_x-#ppt_w*1.125000"/>
                                          </p:val>
                                        </p:tav>
                                        <p:tav tm="100000">
                                          <p:val>
                                            <p:strVal val="#ppt_x"/>
                                          </p:val>
                                        </p:tav>
                                      </p:tavLst>
                                    </p:anim>
                                    <p:animEffect transition="in" filter="wipe(right)">
                                      <p:cBhvr>
                                        <p:cTn id="2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F71DA1-56BB-6DC2-2F6E-22A221A04824}"/>
              </a:ext>
            </a:extLst>
          </p:cNvPr>
          <p:cNvSpPr txBox="1"/>
          <p:nvPr/>
        </p:nvSpPr>
        <p:spPr>
          <a:xfrm rot="10800000" flipV="1">
            <a:off x="-1540075" y="490455"/>
            <a:ext cx="6518293" cy="461665"/>
          </a:xfrm>
          <a:prstGeom prst="rect">
            <a:avLst/>
          </a:prstGeom>
          <a:noFill/>
        </p:spPr>
        <p:txBody>
          <a:bodyPr wrap="square" rtlCol="0">
            <a:spAutoFit/>
          </a:bodyPr>
          <a:lstStyle/>
          <a:p>
            <a:pPr algn="ctr"/>
            <a:r>
              <a:rPr lang="en-IN" sz="2400" b="1" dirty="0">
                <a:solidFill>
                  <a:srgbClr val="FF0000"/>
                </a:solidFill>
                <a:latin typeface="Sitka Banner" pitchFamily="2" charset="0"/>
              </a:rPr>
              <a:t>ARIMA Model</a:t>
            </a:r>
          </a:p>
        </p:txBody>
      </p:sp>
      <p:pic>
        <p:nvPicPr>
          <p:cNvPr id="3" name="Picture 2">
            <a:extLst>
              <a:ext uri="{FF2B5EF4-FFF2-40B4-BE49-F238E27FC236}">
                <a16:creationId xmlns:a16="http://schemas.microsoft.com/office/drawing/2014/main" id="{7113DE3B-54B8-FCD8-A684-E55AD07D4258}"/>
              </a:ext>
            </a:extLst>
          </p:cNvPr>
          <p:cNvPicPr>
            <a:picLocks noChangeAspect="1"/>
          </p:cNvPicPr>
          <p:nvPr/>
        </p:nvPicPr>
        <p:blipFill>
          <a:blip r:embed="rId7"/>
          <a:stretch>
            <a:fillRect/>
          </a:stretch>
        </p:blipFill>
        <p:spPr>
          <a:xfrm>
            <a:off x="-12153166" y="1809663"/>
            <a:ext cx="4638215" cy="1905216"/>
          </a:xfrm>
          <a:prstGeom prst="rect">
            <a:avLst/>
          </a:prstGeom>
        </p:spPr>
      </p:pic>
      <p:pic>
        <p:nvPicPr>
          <p:cNvPr id="7170" name="Picture 2">
            <a:extLst>
              <a:ext uri="{FF2B5EF4-FFF2-40B4-BE49-F238E27FC236}">
                <a16:creationId xmlns:a16="http://schemas.microsoft.com/office/drawing/2014/main" id="{889164E5-F1F9-8964-CFDA-A5E44EA55C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4209" y="1505079"/>
            <a:ext cx="6060347" cy="32864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94D625D-C44F-1AE2-B384-492D6515EBB6}"/>
              </a:ext>
            </a:extLst>
          </p:cNvPr>
          <p:cNvPicPr>
            <a:picLocks noChangeAspect="1"/>
          </p:cNvPicPr>
          <p:nvPr/>
        </p:nvPicPr>
        <p:blipFill>
          <a:blip r:embed="rId9"/>
          <a:stretch>
            <a:fillRect/>
          </a:stretch>
        </p:blipFill>
        <p:spPr>
          <a:xfrm>
            <a:off x="-12379360" y="3977390"/>
            <a:ext cx="5090601" cy="2880610"/>
          </a:xfrm>
          <a:prstGeom prst="rect">
            <a:avLst/>
          </a:prstGeom>
        </p:spPr>
      </p:pic>
      <p:pic>
        <p:nvPicPr>
          <p:cNvPr id="8194" name="Picture 2">
            <a:extLst>
              <a:ext uri="{FF2B5EF4-FFF2-40B4-BE49-F238E27FC236}">
                <a16:creationId xmlns:a16="http://schemas.microsoft.com/office/drawing/2014/main" id="{720250D5-DA63-0454-3622-90458E4419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89760" y="1277407"/>
            <a:ext cx="9061133" cy="48749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00816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2">
            <a:extLst>
              <a:ext uri="{FF2B5EF4-FFF2-40B4-BE49-F238E27FC236}">
                <a16:creationId xmlns:a16="http://schemas.microsoft.com/office/drawing/2014/main" id="{78C7B6D4-E6A0-B7F6-327E-D6B67D0D5A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8E794B8-5212-A07E-84F9-9DCCD5BF3104}"/>
              </a:ext>
            </a:extLst>
          </p:cNvPr>
          <p:cNvSpPr txBox="1"/>
          <p:nvPr/>
        </p:nvSpPr>
        <p:spPr>
          <a:xfrm rot="10800000" flipV="1">
            <a:off x="-16421602" y="1196105"/>
            <a:ext cx="6518293" cy="461665"/>
          </a:xfrm>
          <a:prstGeom prst="rect">
            <a:avLst/>
          </a:prstGeom>
          <a:noFill/>
        </p:spPr>
        <p:txBody>
          <a:bodyPr wrap="square" rtlCol="0">
            <a:spAutoFit/>
          </a:bodyPr>
          <a:lstStyle/>
          <a:p>
            <a:pPr algn="ctr"/>
            <a:r>
              <a:rPr lang="en-IN" sz="2400" b="1" dirty="0">
                <a:solidFill>
                  <a:srgbClr val="FF0000"/>
                </a:solidFill>
                <a:latin typeface="Sitka Banner" pitchFamily="2" charset="0"/>
              </a:rPr>
              <a:t>ARIMA Model</a:t>
            </a:r>
          </a:p>
        </p:txBody>
      </p:sp>
      <p:pic>
        <p:nvPicPr>
          <p:cNvPr id="6" name="Picture 2">
            <a:extLst>
              <a:ext uri="{FF2B5EF4-FFF2-40B4-BE49-F238E27FC236}">
                <a16:creationId xmlns:a16="http://schemas.microsoft.com/office/drawing/2014/main" id="{B4D9BB4A-33A0-1561-E128-B35656653F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91767" y="1983057"/>
            <a:ext cx="9061133" cy="48749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0ADECE2-D885-D48D-A512-CBE700459CCF}"/>
              </a:ext>
            </a:extLst>
          </p:cNvPr>
          <p:cNvSpPr txBox="1"/>
          <p:nvPr/>
        </p:nvSpPr>
        <p:spPr>
          <a:xfrm rot="10800000" flipV="1">
            <a:off x="-1092840" y="449825"/>
            <a:ext cx="6518293" cy="461665"/>
          </a:xfrm>
          <a:prstGeom prst="rect">
            <a:avLst/>
          </a:prstGeom>
          <a:noFill/>
        </p:spPr>
        <p:txBody>
          <a:bodyPr wrap="square" rtlCol="0">
            <a:spAutoFit/>
          </a:bodyPr>
          <a:lstStyle/>
          <a:p>
            <a:pPr algn="ctr"/>
            <a:r>
              <a:rPr lang="en-IN" sz="2400" b="1" dirty="0">
                <a:solidFill>
                  <a:srgbClr val="FF0000"/>
                </a:solidFill>
                <a:latin typeface="Sitka Banner" pitchFamily="2" charset="0"/>
              </a:rPr>
              <a:t>Model Comparison Table</a:t>
            </a:r>
          </a:p>
        </p:txBody>
      </p:sp>
      <p:graphicFrame>
        <p:nvGraphicFramePr>
          <p:cNvPr id="9" name="Table 10">
            <a:extLst>
              <a:ext uri="{FF2B5EF4-FFF2-40B4-BE49-F238E27FC236}">
                <a16:creationId xmlns:a16="http://schemas.microsoft.com/office/drawing/2014/main" id="{AF03D7D4-C9E7-F073-97CD-CF2DF4855631}"/>
              </a:ext>
            </a:extLst>
          </p:cNvPr>
          <p:cNvGraphicFramePr>
            <a:graphicFrameLocks noGrp="1"/>
          </p:cNvGraphicFramePr>
          <p:nvPr>
            <p:extLst>
              <p:ext uri="{D42A27DB-BD31-4B8C-83A1-F6EECF244321}">
                <p14:modId xmlns:p14="http://schemas.microsoft.com/office/powerpoint/2010/main" val="1708681191"/>
              </p:ext>
            </p:extLst>
          </p:nvPr>
        </p:nvGraphicFramePr>
        <p:xfrm>
          <a:off x="1296237" y="1657771"/>
          <a:ext cx="9525840" cy="4000620"/>
        </p:xfrm>
        <a:graphic>
          <a:graphicData uri="http://schemas.openxmlformats.org/drawingml/2006/table">
            <a:tbl>
              <a:tblPr firstRow="1" bandRow="1">
                <a:tableStyleId>{ED083AE6-46FA-4A59-8FB0-9F97EB10719F}</a:tableStyleId>
              </a:tblPr>
              <a:tblGrid>
                <a:gridCol w="1905168">
                  <a:extLst>
                    <a:ext uri="{9D8B030D-6E8A-4147-A177-3AD203B41FA5}">
                      <a16:colId xmlns:a16="http://schemas.microsoft.com/office/drawing/2014/main" val="1228770433"/>
                    </a:ext>
                  </a:extLst>
                </a:gridCol>
                <a:gridCol w="1905168">
                  <a:extLst>
                    <a:ext uri="{9D8B030D-6E8A-4147-A177-3AD203B41FA5}">
                      <a16:colId xmlns:a16="http://schemas.microsoft.com/office/drawing/2014/main" val="2838004442"/>
                    </a:ext>
                  </a:extLst>
                </a:gridCol>
                <a:gridCol w="1905168">
                  <a:extLst>
                    <a:ext uri="{9D8B030D-6E8A-4147-A177-3AD203B41FA5}">
                      <a16:colId xmlns:a16="http://schemas.microsoft.com/office/drawing/2014/main" val="1140032626"/>
                    </a:ext>
                  </a:extLst>
                </a:gridCol>
                <a:gridCol w="1905168">
                  <a:extLst>
                    <a:ext uri="{9D8B030D-6E8A-4147-A177-3AD203B41FA5}">
                      <a16:colId xmlns:a16="http://schemas.microsoft.com/office/drawing/2014/main" val="551891961"/>
                    </a:ext>
                  </a:extLst>
                </a:gridCol>
                <a:gridCol w="1905168">
                  <a:extLst>
                    <a:ext uri="{9D8B030D-6E8A-4147-A177-3AD203B41FA5}">
                      <a16:colId xmlns:a16="http://schemas.microsoft.com/office/drawing/2014/main" val="651012829"/>
                    </a:ext>
                  </a:extLst>
                </a:gridCol>
              </a:tblGrid>
              <a:tr h="744095">
                <a:tc>
                  <a:txBody>
                    <a:bodyPr/>
                    <a:lstStyle/>
                    <a:p>
                      <a:pPr algn="ctr"/>
                      <a:r>
                        <a:rPr lang="en-IN" sz="2400" dirty="0"/>
                        <a:t>Model</a:t>
                      </a:r>
                    </a:p>
                  </a:txBody>
                  <a:tcPr/>
                </a:tc>
                <a:tc>
                  <a:txBody>
                    <a:bodyPr/>
                    <a:lstStyle/>
                    <a:p>
                      <a:pPr algn="ctr"/>
                      <a:r>
                        <a:rPr lang="en-IN" sz="2400" dirty="0"/>
                        <a:t>MAE</a:t>
                      </a:r>
                    </a:p>
                  </a:txBody>
                  <a:tcPr/>
                </a:tc>
                <a:tc>
                  <a:txBody>
                    <a:bodyPr/>
                    <a:lstStyle/>
                    <a:p>
                      <a:pPr algn="ctr"/>
                      <a:r>
                        <a:rPr lang="en-IN" sz="2400" dirty="0"/>
                        <a:t>MSE</a:t>
                      </a:r>
                    </a:p>
                  </a:txBody>
                  <a:tcPr/>
                </a:tc>
                <a:tc>
                  <a:txBody>
                    <a:bodyPr/>
                    <a:lstStyle/>
                    <a:p>
                      <a:pPr algn="ctr"/>
                      <a:r>
                        <a:rPr lang="en-IN" sz="2400" dirty="0"/>
                        <a:t>RMSE</a:t>
                      </a:r>
                    </a:p>
                  </a:txBody>
                  <a:tcPr/>
                </a:tc>
                <a:tc>
                  <a:txBody>
                    <a:bodyPr/>
                    <a:lstStyle/>
                    <a:p>
                      <a:pPr algn="ctr"/>
                      <a:r>
                        <a:rPr lang="en-IN" sz="2400" dirty="0"/>
                        <a:t>R2 SCORE</a:t>
                      </a:r>
                    </a:p>
                  </a:txBody>
                  <a:tcPr/>
                </a:tc>
                <a:extLst>
                  <a:ext uri="{0D108BD9-81ED-4DB2-BD59-A6C34878D82A}">
                    <a16:rowId xmlns:a16="http://schemas.microsoft.com/office/drawing/2014/main" val="653104292"/>
                  </a:ext>
                </a:extLst>
              </a:tr>
              <a:tr h="1024240">
                <a:tc>
                  <a:txBody>
                    <a:bodyPr/>
                    <a:lstStyle/>
                    <a:p>
                      <a:pPr algn="ctr"/>
                      <a:r>
                        <a:rPr lang="en-IN" sz="2400" dirty="0"/>
                        <a:t>Linear Regression</a:t>
                      </a:r>
                    </a:p>
                  </a:txBody>
                  <a:tcPr/>
                </a:tc>
                <a:tc>
                  <a:txBody>
                    <a:bodyPr/>
                    <a:lstStyle/>
                    <a:p>
                      <a:pPr algn="ctr"/>
                      <a:r>
                        <a:rPr lang="en-IN" sz="2400" dirty="0"/>
                        <a:t>0.95</a:t>
                      </a:r>
                    </a:p>
                  </a:txBody>
                  <a:tcPr/>
                </a:tc>
                <a:tc>
                  <a:txBody>
                    <a:bodyPr/>
                    <a:lstStyle/>
                    <a:p>
                      <a:pPr algn="ctr"/>
                      <a:r>
                        <a:rPr lang="en-IN" sz="2400" dirty="0"/>
                        <a:t>1.24</a:t>
                      </a:r>
                    </a:p>
                  </a:txBody>
                  <a:tcPr/>
                </a:tc>
                <a:tc>
                  <a:txBody>
                    <a:bodyPr/>
                    <a:lstStyle/>
                    <a:p>
                      <a:pPr algn="ctr"/>
                      <a:r>
                        <a:rPr lang="en-IN" sz="2400" dirty="0"/>
                        <a:t>1.11</a:t>
                      </a:r>
                    </a:p>
                  </a:txBody>
                  <a:tcPr/>
                </a:tc>
                <a:tc>
                  <a:txBody>
                    <a:bodyPr/>
                    <a:lstStyle/>
                    <a:p>
                      <a:pPr algn="ctr"/>
                      <a:r>
                        <a:rPr lang="en-IN" sz="2400" dirty="0"/>
                        <a:t>0.95</a:t>
                      </a:r>
                    </a:p>
                  </a:txBody>
                  <a:tcPr/>
                </a:tc>
                <a:extLst>
                  <a:ext uri="{0D108BD9-81ED-4DB2-BD59-A6C34878D82A}">
                    <a16:rowId xmlns:a16="http://schemas.microsoft.com/office/drawing/2014/main" val="167139804"/>
                  </a:ext>
                </a:extLst>
              </a:tr>
              <a:tr h="744095">
                <a:tc>
                  <a:txBody>
                    <a:bodyPr/>
                    <a:lstStyle/>
                    <a:p>
                      <a:pPr algn="ctr"/>
                      <a:r>
                        <a:rPr lang="en-IN" sz="2400" dirty="0"/>
                        <a:t>LSTM</a:t>
                      </a:r>
                    </a:p>
                  </a:txBody>
                  <a:tcPr/>
                </a:tc>
                <a:tc>
                  <a:txBody>
                    <a:bodyPr/>
                    <a:lstStyle/>
                    <a:p>
                      <a:pPr algn="ctr"/>
                      <a:r>
                        <a:rPr lang="en-IN" sz="2400" dirty="0"/>
                        <a:t>2.04</a:t>
                      </a:r>
                    </a:p>
                  </a:txBody>
                  <a:tcPr/>
                </a:tc>
                <a:tc>
                  <a:txBody>
                    <a:bodyPr/>
                    <a:lstStyle/>
                    <a:p>
                      <a:pPr algn="ctr"/>
                      <a:r>
                        <a:rPr lang="en-IN" sz="2400" dirty="0"/>
                        <a:t>6.72</a:t>
                      </a:r>
                    </a:p>
                  </a:txBody>
                  <a:tcPr/>
                </a:tc>
                <a:tc>
                  <a:txBody>
                    <a:bodyPr/>
                    <a:lstStyle/>
                    <a:p>
                      <a:pPr algn="ctr"/>
                      <a:r>
                        <a:rPr lang="en-IN" sz="2400" dirty="0"/>
                        <a:t>2.59</a:t>
                      </a:r>
                    </a:p>
                  </a:txBody>
                  <a:tcPr/>
                </a:tc>
                <a:tc>
                  <a:txBody>
                    <a:bodyPr/>
                    <a:lstStyle/>
                    <a:p>
                      <a:pPr algn="ctr"/>
                      <a:r>
                        <a:rPr lang="en-IN" sz="2400" dirty="0"/>
                        <a:t>0.75</a:t>
                      </a:r>
                    </a:p>
                  </a:txBody>
                  <a:tcPr/>
                </a:tc>
                <a:extLst>
                  <a:ext uri="{0D108BD9-81ED-4DB2-BD59-A6C34878D82A}">
                    <a16:rowId xmlns:a16="http://schemas.microsoft.com/office/drawing/2014/main" val="3163583440"/>
                  </a:ext>
                </a:extLst>
              </a:tr>
              <a:tr h="744095">
                <a:tc>
                  <a:txBody>
                    <a:bodyPr/>
                    <a:lstStyle/>
                    <a:p>
                      <a:pPr algn="ctr"/>
                      <a:r>
                        <a:rPr lang="en-IN" sz="2400" dirty="0" err="1"/>
                        <a:t>XGBoost</a:t>
                      </a:r>
                      <a:endParaRPr lang="en-IN" sz="2400" dirty="0"/>
                    </a:p>
                  </a:txBody>
                  <a:tcPr/>
                </a:tc>
                <a:tc>
                  <a:txBody>
                    <a:bodyPr/>
                    <a:lstStyle/>
                    <a:p>
                      <a:pPr algn="ctr"/>
                      <a:r>
                        <a:rPr lang="en-IN" sz="2400" dirty="0"/>
                        <a:t>1.50</a:t>
                      </a:r>
                    </a:p>
                  </a:txBody>
                  <a:tcPr/>
                </a:tc>
                <a:tc>
                  <a:txBody>
                    <a:bodyPr/>
                    <a:lstStyle/>
                    <a:p>
                      <a:pPr algn="ctr"/>
                      <a:r>
                        <a:rPr lang="en-IN" sz="2400" dirty="0"/>
                        <a:t>3.65</a:t>
                      </a:r>
                    </a:p>
                  </a:txBody>
                  <a:tcPr/>
                </a:tc>
                <a:tc>
                  <a:txBody>
                    <a:bodyPr/>
                    <a:lstStyle/>
                    <a:p>
                      <a:pPr algn="ctr"/>
                      <a:r>
                        <a:rPr lang="en-IN" sz="2400" dirty="0"/>
                        <a:t>1.91</a:t>
                      </a:r>
                    </a:p>
                  </a:txBody>
                  <a:tcPr/>
                </a:tc>
                <a:tc>
                  <a:txBody>
                    <a:bodyPr/>
                    <a:lstStyle/>
                    <a:p>
                      <a:pPr algn="ctr"/>
                      <a:r>
                        <a:rPr lang="en-IN" sz="2400" dirty="0"/>
                        <a:t>0.85</a:t>
                      </a:r>
                    </a:p>
                  </a:txBody>
                  <a:tcPr/>
                </a:tc>
                <a:extLst>
                  <a:ext uri="{0D108BD9-81ED-4DB2-BD59-A6C34878D82A}">
                    <a16:rowId xmlns:a16="http://schemas.microsoft.com/office/drawing/2014/main" val="3460235009"/>
                  </a:ext>
                </a:extLst>
              </a:tr>
              <a:tr h="744095">
                <a:tc>
                  <a:txBody>
                    <a:bodyPr/>
                    <a:lstStyle/>
                    <a:p>
                      <a:pPr algn="ctr"/>
                      <a:r>
                        <a:rPr lang="en-IN" sz="2400" dirty="0"/>
                        <a:t>ARIMA</a:t>
                      </a:r>
                    </a:p>
                  </a:txBody>
                  <a:tcPr/>
                </a:tc>
                <a:tc>
                  <a:txBody>
                    <a:bodyPr/>
                    <a:lstStyle/>
                    <a:p>
                      <a:pPr algn="ctr"/>
                      <a:r>
                        <a:rPr lang="en-IN" sz="2400" dirty="0"/>
                        <a:t>4.85</a:t>
                      </a:r>
                    </a:p>
                  </a:txBody>
                  <a:tcPr/>
                </a:tc>
                <a:tc>
                  <a:txBody>
                    <a:bodyPr/>
                    <a:lstStyle/>
                    <a:p>
                      <a:pPr algn="ctr"/>
                      <a:r>
                        <a:rPr lang="en-IN" sz="2400" dirty="0"/>
                        <a:t>35.70</a:t>
                      </a:r>
                    </a:p>
                  </a:txBody>
                  <a:tcPr/>
                </a:tc>
                <a:tc>
                  <a:txBody>
                    <a:bodyPr/>
                    <a:lstStyle/>
                    <a:p>
                      <a:pPr algn="ctr"/>
                      <a:r>
                        <a:rPr lang="en-IN" sz="2400" dirty="0"/>
                        <a:t>5.97</a:t>
                      </a:r>
                    </a:p>
                  </a:txBody>
                  <a:tcPr/>
                </a:tc>
                <a:tc>
                  <a:txBody>
                    <a:bodyPr/>
                    <a:lstStyle/>
                    <a:p>
                      <a:pPr algn="ctr"/>
                      <a:r>
                        <a:rPr lang="en-IN" sz="2400" dirty="0"/>
                        <a:t>-0.37</a:t>
                      </a:r>
                    </a:p>
                  </a:txBody>
                  <a:tcPr/>
                </a:tc>
                <a:extLst>
                  <a:ext uri="{0D108BD9-81ED-4DB2-BD59-A6C34878D82A}">
                    <a16:rowId xmlns:a16="http://schemas.microsoft.com/office/drawing/2014/main" val="1393669626"/>
                  </a:ext>
                </a:extLst>
              </a:tr>
            </a:tbl>
          </a:graphicData>
        </a:graphic>
      </p:graphicFrame>
      <p:cxnSp>
        <p:nvCxnSpPr>
          <p:cNvPr id="11" name="Connector: Curved 10">
            <a:extLst>
              <a:ext uri="{FF2B5EF4-FFF2-40B4-BE49-F238E27FC236}">
                <a16:creationId xmlns:a16="http://schemas.microsoft.com/office/drawing/2014/main" id="{233486AC-1DB4-4305-17A5-F8C38397657A}"/>
              </a:ext>
            </a:extLst>
          </p:cNvPr>
          <p:cNvCxnSpPr>
            <a:cxnSpLocks/>
          </p:cNvCxnSpPr>
          <p:nvPr/>
        </p:nvCxnSpPr>
        <p:spPr>
          <a:xfrm flipV="1">
            <a:off x="10526812" y="2242568"/>
            <a:ext cx="715392" cy="520297"/>
          </a:xfrm>
          <a:prstGeom prst="curvedConnector3">
            <a:avLst/>
          </a:prstGeom>
          <a:ln w="254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96AC46-47FD-93C1-80ED-FDA0B085871C}"/>
              </a:ext>
            </a:extLst>
          </p:cNvPr>
          <p:cNvSpPr txBox="1"/>
          <p:nvPr/>
        </p:nvSpPr>
        <p:spPr>
          <a:xfrm>
            <a:off x="11105307" y="1752186"/>
            <a:ext cx="1016000" cy="646331"/>
          </a:xfrm>
          <a:prstGeom prst="rect">
            <a:avLst/>
          </a:prstGeom>
          <a:noFill/>
          <a:ln>
            <a:noFill/>
          </a:ln>
        </p:spPr>
        <p:txBody>
          <a:bodyPr wrap="square" rtlCol="0">
            <a:spAutoFit/>
          </a:bodyPr>
          <a:lstStyle/>
          <a:p>
            <a:pPr algn="ctr"/>
            <a:r>
              <a:rPr lang="en-IN" b="1" dirty="0">
                <a:solidFill>
                  <a:srgbClr val="FF0000"/>
                </a:solidFill>
              </a:rPr>
              <a:t>BEST MODEL</a:t>
            </a:r>
          </a:p>
        </p:txBody>
      </p:sp>
    </p:spTree>
    <p:custDataLst>
      <p:tags r:id="rId1"/>
    </p:custDataLst>
    <p:extLst>
      <p:ext uri="{BB962C8B-B14F-4D97-AF65-F5344CB8AC3E}">
        <p14:creationId xmlns:p14="http://schemas.microsoft.com/office/powerpoint/2010/main" val="174583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750"/>
                                        <p:tgtEl>
                                          <p:spTgt spid="11"/>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DF5676F-3DCE-ABE9-90B6-5AE5B06E60F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1D2511-56ED-FC1C-0741-AC496526A69E}"/>
              </a:ext>
            </a:extLst>
          </p:cNvPr>
          <p:cNvSpPr txBox="1"/>
          <p:nvPr/>
        </p:nvSpPr>
        <p:spPr>
          <a:xfrm>
            <a:off x="764094" y="496012"/>
            <a:ext cx="5705531" cy="430887"/>
          </a:xfrm>
          <a:prstGeom prst="rect">
            <a:avLst/>
          </a:prstGeom>
          <a:noFill/>
        </p:spPr>
        <p:txBody>
          <a:bodyPr wrap="square" lIns="0" tIns="0" rIns="0" bIns="0" numCol="1" rtlCol="0">
            <a:spAutoFit/>
          </a:bodyPr>
          <a:lstStyle/>
          <a:p>
            <a:r>
              <a:rPr lang="de-DE" altLang="de-DE" sz="2800" dirty="0">
                <a:latin typeface="Segoe UI Black" panose="020B0A02040204020203" pitchFamily="34" charset="0"/>
                <a:ea typeface="Segoe UI Black" panose="020B0A02040204020203" pitchFamily="34" charset="0"/>
              </a:rPr>
              <a:t>CONCLUSION</a:t>
            </a:r>
          </a:p>
        </p:txBody>
      </p:sp>
      <p:sp>
        <p:nvSpPr>
          <p:cNvPr id="5" name="TextBox 4">
            <a:extLst>
              <a:ext uri="{FF2B5EF4-FFF2-40B4-BE49-F238E27FC236}">
                <a16:creationId xmlns:a16="http://schemas.microsoft.com/office/drawing/2014/main" id="{818CC61A-032C-2BB9-8E45-C26041258083}"/>
              </a:ext>
            </a:extLst>
          </p:cNvPr>
          <p:cNvSpPr txBox="1"/>
          <p:nvPr/>
        </p:nvSpPr>
        <p:spPr>
          <a:xfrm>
            <a:off x="875071" y="1905506"/>
            <a:ext cx="10668000" cy="3046988"/>
          </a:xfrm>
          <a:prstGeom prst="rect">
            <a:avLst/>
          </a:prstGeom>
          <a:noFill/>
        </p:spPr>
        <p:txBody>
          <a:bodyPr wrap="square">
            <a:spAutoFit/>
          </a:bodyPr>
          <a:lstStyle/>
          <a:p>
            <a:pPr algn="just"/>
            <a:r>
              <a:rPr lang="en-IN" sz="2400" dirty="0">
                <a:solidFill>
                  <a:schemeClr val="accent1"/>
                </a:solidFill>
              </a:rPr>
              <a:t>In conclusion, this stock market analysis project involved technical analysis and the implementation of four machine learning models: Linear Regression, LSTM, </a:t>
            </a:r>
            <a:r>
              <a:rPr lang="en-IN" sz="2400" dirty="0" err="1">
                <a:solidFill>
                  <a:schemeClr val="accent1"/>
                </a:solidFill>
              </a:rPr>
              <a:t>XGBoost</a:t>
            </a:r>
            <a:r>
              <a:rPr lang="en-IN" sz="2400" dirty="0">
                <a:solidFill>
                  <a:schemeClr val="accent1"/>
                </a:solidFill>
              </a:rPr>
              <a:t>, and ARIMA model. Among these models, Linear Regression emerged as the top performer with an impressive R2 score of 0.95, showcasing its ability to capture the linear relationship between input features and stock prices effectively. The combination of technical analysis and machine learning techniques offered valuable insights into the stock market's behaviour and provides investors with informed decision-making capabilities.</a:t>
            </a:r>
          </a:p>
        </p:txBody>
      </p:sp>
    </p:spTree>
    <p:extLst>
      <p:ext uri="{BB962C8B-B14F-4D97-AF65-F5344CB8AC3E}">
        <p14:creationId xmlns:p14="http://schemas.microsoft.com/office/powerpoint/2010/main" val="695488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DF5676F-3DCE-ABE9-90B6-5AE5B06E60F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1D2511-56ED-FC1C-0741-AC496526A69E}"/>
              </a:ext>
            </a:extLst>
          </p:cNvPr>
          <p:cNvSpPr txBox="1"/>
          <p:nvPr/>
        </p:nvSpPr>
        <p:spPr>
          <a:xfrm>
            <a:off x="1865306" y="2472296"/>
            <a:ext cx="9658100" cy="1769715"/>
          </a:xfrm>
          <a:prstGeom prst="rect">
            <a:avLst/>
          </a:prstGeom>
          <a:noFill/>
        </p:spPr>
        <p:txBody>
          <a:bodyPr wrap="square" lIns="0" tIns="0" rIns="0" bIns="0" numCol="1" rtlCol="0">
            <a:spAutoFit/>
          </a:bodyPr>
          <a:lstStyle/>
          <a:p>
            <a:r>
              <a:rPr lang="de-DE" altLang="de-DE" sz="11500" dirty="0">
                <a:latin typeface="Segoe UI Black" panose="020B0A02040204020203" pitchFamily="34" charset="0"/>
                <a:ea typeface="Segoe UI Black" panose="020B0A02040204020203" pitchFamily="34" charset="0"/>
              </a:rPr>
              <a:t>Questions??</a:t>
            </a:r>
            <a:endParaRPr lang="de-DE" altLang="de-DE" sz="4000" dirty="0">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29666497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DF5676F-3DCE-ABE9-90B6-5AE5B06E60F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060858" y="178363"/>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1D2511-56ED-FC1C-0741-AC496526A69E}"/>
              </a:ext>
            </a:extLst>
          </p:cNvPr>
          <p:cNvSpPr txBox="1"/>
          <p:nvPr/>
        </p:nvSpPr>
        <p:spPr>
          <a:xfrm>
            <a:off x="1865306" y="2472296"/>
            <a:ext cx="9658100" cy="1769715"/>
          </a:xfrm>
          <a:prstGeom prst="rect">
            <a:avLst/>
          </a:prstGeom>
          <a:noFill/>
        </p:spPr>
        <p:txBody>
          <a:bodyPr wrap="square" lIns="0" tIns="0" rIns="0" bIns="0" numCol="1" rtlCol="0">
            <a:spAutoFit/>
          </a:bodyPr>
          <a:lstStyle/>
          <a:p>
            <a:r>
              <a:rPr lang="de-DE" altLang="de-DE" sz="11500" dirty="0">
                <a:latin typeface="Segoe UI Black" panose="020B0A02040204020203" pitchFamily="34" charset="0"/>
                <a:ea typeface="Segoe UI Black" panose="020B0A02040204020203" pitchFamily="34" charset="0"/>
              </a:rPr>
              <a:t>Thank You!!</a:t>
            </a:r>
            <a:endParaRPr lang="de-DE" altLang="de-DE" sz="4000" dirty="0">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0980427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ppt_w</p:attrName>
                                        </p:attrNameLst>
                                      </p:cBhvr>
                                      <p:tavLst>
                                        <p:tav tm="0">
                                          <p:val>
                                            <p:fltVal val="0"/>
                                          </p:val>
                                        </p:tav>
                                        <p:tav tm="100000">
                                          <p:val>
                                            <p:strVal val="#ppt_w"/>
                                          </p:val>
                                        </p:tav>
                                      </p:tavLst>
                                    </p:anim>
                                    <p:anim calcmode="lin" valueType="num">
                                      <p:cBhvr>
                                        <p:cTn id="8" dur="2000" fill="hold"/>
                                        <p:tgtEl>
                                          <p:spTgt spid="3"/>
                                        </p:tgtEl>
                                        <p:attrNameLst>
                                          <p:attrName>ppt_h</p:attrName>
                                        </p:attrNameLst>
                                      </p:cBhvr>
                                      <p:tavLst>
                                        <p:tav tm="0">
                                          <p:val>
                                            <p:fltVal val="0"/>
                                          </p:val>
                                        </p:tav>
                                        <p:tav tm="100000">
                                          <p:val>
                                            <p:strVal val="#ppt_h"/>
                                          </p:val>
                                        </p:tav>
                                      </p:tavLst>
                                    </p:anim>
                                    <p:animEffect transition="in" filter="fade">
                                      <p:cBhvr>
                                        <p:cTn id="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pic>
        <p:nvPicPr>
          <p:cNvPr id="6" name="Picture 5" hidden="1">
            <a:extLst>
              <a:ext uri="{FF2B5EF4-FFF2-40B4-BE49-F238E27FC236}">
                <a16:creationId xmlns:a16="http://schemas.microsoft.com/office/drawing/2014/main" id="{FBF60391-508C-92CF-5A29-544A1D311668}"/>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4023345" y="-74013"/>
            <a:ext cx="2179306" cy="6854835"/>
          </a:xfrm>
          <a:prstGeom prst="rect">
            <a:avLst/>
          </a:prstGeom>
          <a:effectLst>
            <a:outerShdw blurRad="50800" dist="50800" dir="5400000" algn="ctr" rotWithShape="0">
              <a:schemeClr val="tx1">
                <a:alpha val="47000"/>
              </a:schemeClr>
            </a:outerShdw>
          </a:effectLst>
        </p:spPr>
      </p:pic>
      <p:pic>
        <p:nvPicPr>
          <p:cNvPr id="2" name="Picture 2">
            <a:extLst>
              <a:ext uri="{FF2B5EF4-FFF2-40B4-BE49-F238E27FC236}">
                <a16:creationId xmlns:a16="http://schemas.microsoft.com/office/drawing/2014/main" id="{AD246A82-24E9-978F-352F-CF0A450D04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0858" y="148866"/>
            <a:ext cx="198120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hidden="1">
            <a:extLst>
              <a:ext uri="{FF2B5EF4-FFF2-40B4-BE49-F238E27FC236}">
                <a16:creationId xmlns:a16="http://schemas.microsoft.com/office/drawing/2014/main" id="{DE86C851-B5B9-2844-22FE-B3563828C536}"/>
              </a:ext>
            </a:extLst>
          </p:cNvPr>
          <p:cNvSpPr txBox="1"/>
          <p:nvPr/>
        </p:nvSpPr>
        <p:spPr>
          <a:xfrm>
            <a:off x="5269493" y="-3633741"/>
            <a:ext cx="1653013" cy="830997"/>
          </a:xfrm>
          <a:prstGeom prst="rect">
            <a:avLst/>
          </a:prstGeom>
          <a:noFill/>
        </p:spPr>
        <p:txBody>
          <a:bodyPr wrap="square" numCol="1" rtlCol="0">
            <a:spAutoFit/>
          </a:bodyPr>
          <a:lstStyle/>
          <a:p>
            <a:pPr algn="just"/>
            <a:r>
              <a:rPr lang="de-DE" altLang="de-DE" sz="4800" b="1" dirty="0">
                <a:solidFill>
                  <a:schemeClr val="bg1"/>
                </a:solidFill>
                <a:latin typeface="Sitka Banner" pitchFamily="2" charset="0"/>
              </a:rPr>
              <a:t>2022</a:t>
            </a:r>
          </a:p>
        </p:txBody>
      </p:sp>
      <p:sp>
        <p:nvSpPr>
          <p:cNvPr id="4" name="TextBox 3" hidden="1">
            <a:extLst>
              <a:ext uri="{FF2B5EF4-FFF2-40B4-BE49-F238E27FC236}">
                <a16:creationId xmlns:a16="http://schemas.microsoft.com/office/drawing/2014/main" id="{EC478753-0A5F-BE46-338C-DB2F35658C7D}"/>
              </a:ext>
            </a:extLst>
          </p:cNvPr>
          <p:cNvSpPr txBox="1"/>
          <p:nvPr/>
        </p:nvSpPr>
        <p:spPr>
          <a:xfrm>
            <a:off x="3091542" y="-2802744"/>
            <a:ext cx="6008914" cy="1815882"/>
          </a:xfrm>
          <a:prstGeom prst="rect">
            <a:avLst/>
          </a:prstGeom>
          <a:noFill/>
        </p:spPr>
        <p:txBody>
          <a:bodyPr wrap="square" numCol="1" rtlCol="0">
            <a:spAutoFit/>
          </a:bodyPr>
          <a:lstStyle/>
          <a:p>
            <a:pPr algn="ctr"/>
            <a:r>
              <a:rPr lang="de-DE" altLang="de-DE" sz="2800" b="1" dirty="0">
                <a:solidFill>
                  <a:schemeClr val="bg1"/>
                </a:solidFill>
                <a:latin typeface="Sitka Banner" pitchFamily="2" charset="0"/>
              </a:rPr>
              <a:t>The government has announced their commitment to enhancing  infrastructure as part of their plan for current year.</a:t>
            </a:r>
          </a:p>
        </p:txBody>
      </p:sp>
      <p:pic>
        <p:nvPicPr>
          <p:cNvPr id="6148" name="Picture 4" hidden="1">
            <a:extLst>
              <a:ext uri="{FF2B5EF4-FFF2-40B4-BE49-F238E27FC236}">
                <a16:creationId xmlns:a16="http://schemas.microsoft.com/office/drawing/2014/main" id="{BCF2287D-5622-A634-400C-A79E70DEAE03}"/>
              </a:ext>
            </a:extLst>
          </p:cNvPr>
          <p:cNvPicPr>
            <a:picLocks noChangeAspect="1" noChangeArrowheads="1"/>
          </p:cNvPicPr>
          <p:nvPr/>
        </p:nvPicPr>
        <p:blipFill>
          <a:blip r:embed="rId6">
            <a:alphaModFix amt="70000"/>
            <a:extLst>
              <a:ext uri="{28A0092B-C50C-407E-A947-70E740481C1C}">
                <a14:useLocalDpi xmlns:a14="http://schemas.microsoft.com/office/drawing/2010/main" val="0"/>
              </a:ext>
            </a:extLst>
          </a:blip>
          <a:srcRect/>
          <a:stretch>
            <a:fillRect/>
          </a:stretch>
        </p:blipFill>
        <p:spPr bwMode="auto">
          <a:xfrm>
            <a:off x="13267373" y="4606786"/>
            <a:ext cx="1933575" cy="1714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180B22B-0FA7-7F0A-801C-C9F30DC37D65}"/>
              </a:ext>
            </a:extLst>
          </p:cNvPr>
          <p:cNvSpPr/>
          <p:nvPr/>
        </p:nvSpPr>
        <p:spPr>
          <a:xfrm>
            <a:off x="3676801" y="854351"/>
            <a:ext cx="4258157" cy="41656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3DC5043-7AFD-7433-005A-CB6F9EAEC97B}"/>
              </a:ext>
            </a:extLst>
          </p:cNvPr>
          <p:cNvSpPr txBox="1"/>
          <p:nvPr/>
        </p:nvSpPr>
        <p:spPr>
          <a:xfrm>
            <a:off x="4053280" y="1875322"/>
            <a:ext cx="3505200" cy="2123658"/>
          </a:xfrm>
          <a:prstGeom prst="rect">
            <a:avLst/>
          </a:prstGeom>
          <a:noFill/>
        </p:spPr>
        <p:txBody>
          <a:bodyPr wrap="square" rtlCol="0">
            <a:spAutoFit/>
          </a:bodyPr>
          <a:lstStyle/>
          <a:p>
            <a:pPr algn="ctr"/>
            <a:r>
              <a:rPr lang="en-IN" sz="4400" b="1" dirty="0">
                <a:solidFill>
                  <a:schemeClr val="bg1"/>
                </a:solidFill>
                <a:latin typeface="Sitka Banner" pitchFamily="2" charset="0"/>
              </a:rPr>
              <a:t>Which Sectors are impacted??</a:t>
            </a:r>
          </a:p>
        </p:txBody>
      </p:sp>
    </p:spTree>
    <p:extLst>
      <p:ext uri="{BB962C8B-B14F-4D97-AF65-F5344CB8AC3E}">
        <p14:creationId xmlns:p14="http://schemas.microsoft.com/office/powerpoint/2010/main" val="204028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80">
                                          <p:stCondLst>
                                            <p:cond delay="0"/>
                                          </p:stCondLst>
                                        </p:cTn>
                                        <p:tgtEl>
                                          <p:spTgt spid="7"/>
                                        </p:tgtEl>
                                      </p:cBhvr>
                                    </p:animEffect>
                                    <p:anim calcmode="lin" valueType="num">
                                      <p:cBhvr>
                                        <p:cTn id="2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9" dur="26">
                                          <p:stCondLst>
                                            <p:cond delay="650"/>
                                          </p:stCondLst>
                                        </p:cTn>
                                        <p:tgtEl>
                                          <p:spTgt spid="7"/>
                                        </p:tgtEl>
                                      </p:cBhvr>
                                      <p:to x="100000" y="60000"/>
                                    </p:animScale>
                                    <p:animScale>
                                      <p:cBhvr>
                                        <p:cTn id="30" dur="166" decel="50000">
                                          <p:stCondLst>
                                            <p:cond delay="676"/>
                                          </p:stCondLst>
                                        </p:cTn>
                                        <p:tgtEl>
                                          <p:spTgt spid="7"/>
                                        </p:tgtEl>
                                      </p:cBhvr>
                                      <p:to x="100000" y="100000"/>
                                    </p:animScale>
                                    <p:animScale>
                                      <p:cBhvr>
                                        <p:cTn id="31" dur="26">
                                          <p:stCondLst>
                                            <p:cond delay="1312"/>
                                          </p:stCondLst>
                                        </p:cTn>
                                        <p:tgtEl>
                                          <p:spTgt spid="7"/>
                                        </p:tgtEl>
                                      </p:cBhvr>
                                      <p:to x="100000" y="80000"/>
                                    </p:animScale>
                                    <p:animScale>
                                      <p:cBhvr>
                                        <p:cTn id="32" dur="166" decel="50000">
                                          <p:stCondLst>
                                            <p:cond delay="1338"/>
                                          </p:stCondLst>
                                        </p:cTn>
                                        <p:tgtEl>
                                          <p:spTgt spid="7"/>
                                        </p:tgtEl>
                                      </p:cBhvr>
                                      <p:to x="100000" y="100000"/>
                                    </p:animScale>
                                    <p:animScale>
                                      <p:cBhvr>
                                        <p:cTn id="33" dur="26">
                                          <p:stCondLst>
                                            <p:cond delay="1642"/>
                                          </p:stCondLst>
                                        </p:cTn>
                                        <p:tgtEl>
                                          <p:spTgt spid="7"/>
                                        </p:tgtEl>
                                      </p:cBhvr>
                                      <p:to x="100000" y="90000"/>
                                    </p:animScale>
                                    <p:animScale>
                                      <p:cBhvr>
                                        <p:cTn id="34" dur="166" decel="50000">
                                          <p:stCondLst>
                                            <p:cond delay="1668"/>
                                          </p:stCondLst>
                                        </p:cTn>
                                        <p:tgtEl>
                                          <p:spTgt spid="7"/>
                                        </p:tgtEl>
                                      </p:cBhvr>
                                      <p:to x="100000" y="100000"/>
                                    </p:animScale>
                                    <p:animScale>
                                      <p:cBhvr>
                                        <p:cTn id="35" dur="26">
                                          <p:stCondLst>
                                            <p:cond delay="1808"/>
                                          </p:stCondLst>
                                        </p:cTn>
                                        <p:tgtEl>
                                          <p:spTgt spid="7"/>
                                        </p:tgtEl>
                                      </p:cBhvr>
                                      <p:to x="100000" y="95000"/>
                                    </p:animScale>
                                    <p:animScale>
                                      <p:cBhvr>
                                        <p:cTn id="36" dur="166" decel="50000">
                                          <p:stCondLst>
                                            <p:cond delay="1834"/>
                                          </p:stCondLst>
                                        </p:cTn>
                                        <p:tgtEl>
                                          <p:spTgt spid="7"/>
                                        </p:tgtEl>
                                      </p:cBhvr>
                                      <p:to x="100000" y="100000"/>
                                    </p:animScale>
                                  </p:childTnLst>
                                </p:cTn>
                              </p:par>
                              <p:par>
                                <p:cTn id="37" presetID="6" presetClass="emph" presetSubtype="0" fill="hold" nodeType="withEffect">
                                  <p:stCondLst>
                                    <p:cond delay="0"/>
                                  </p:stCondLst>
                                  <p:childTnLst>
                                    <p:animScale>
                                      <p:cBhvr>
                                        <p:cTn id="38" dur="3000" fill="hold"/>
                                        <p:tgtEl>
                                          <p:spTgt spid="614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6915</TotalTime>
  <Words>3097</Words>
  <Application>Microsoft Office PowerPoint</Application>
  <PresentationFormat>Widescreen</PresentationFormat>
  <Paragraphs>543</Paragraphs>
  <Slides>85</Slides>
  <Notes>3</Notes>
  <HiddenSlides>0</HiddenSlides>
  <MMClips>1</MMClips>
  <ScaleCrop>false</ScaleCrop>
  <HeadingPairs>
    <vt:vector size="8" baseType="variant">
      <vt:variant>
        <vt:lpstr>Fonts Used</vt:lpstr>
      </vt:variant>
      <vt:variant>
        <vt:i4>16</vt:i4>
      </vt:variant>
      <vt:variant>
        <vt:lpstr>Theme</vt:lpstr>
      </vt:variant>
      <vt:variant>
        <vt:i4>2</vt:i4>
      </vt:variant>
      <vt:variant>
        <vt:lpstr>Embedded OLE Servers</vt:lpstr>
      </vt:variant>
      <vt:variant>
        <vt:i4>1</vt:i4>
      </vt:variant>
      <vt:variant>
        <vt:lpstr>Slide Titles</vt:lpstr>
      </vt:variant>
      <vt:variant>
        <vt:i4>85</vt:i4>
      </vt:variant>
    </vt:vector>
  </HeadingPairs>
  <TitlesOfParts>
    <vt:vector size="104" baseType="lpstr">
      <vt:lpstr>Arial</vt:lpstr>
      <vt:lpstr>Arial Rounded MT Bold</vt:lpstr>
      <vt:lpstr>Bernard MT Condensed</vt:lpstr>
      <vt:lpstr>Bodoni MT Condensed</vt:lpstr>
      <vt:lpstr>Calibri</vt:lpstr>
      <vt:lpstr>Calibri Light</vt:lpstr>
      <vt:lpstr>Copperplate Gothic Bold</vt:lpstr>
      <vt:lpstr>Eras Bold ITC</vt:lpstr>
      <vt:lpstr>Roboto</vt:lpstr>
      <vt:lpstr>Roboto Light</vt:lpstr>
      <vt:lpstr>Segoe UI Black</vt:lpstr>
      <vt:lpstr>Sitka Banner</vt:lpstr>
      <vt:lpstr>Söhne</vt:lpstr>
      <vt:lpstr>source-serif-pro</vt:lpstr>
      <vt:lpstr>Tempus Sans ITC</vt:lpstr>
      <vt:lpstr>Wingdings</vt:lpstr>
      <vt:lpstr>Office Theme</vt:lpstr>
      <vt:lpstr>1_Office Theme</vt:lpstr>
      <vt:lpstr>think-cell Slide</vt:lpstr>
      <vt:lpstr>PowerPoint Presentation</vt:lpstr>
      <vt:lpstr>STOCK MARKET ANALYSIS</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ANALYSIS</dc:title>
  <dc:creator>deependrak06@outlook.com</dc:creator>
  <cp:lastModifiedBy>deependrak06@outlook.com</cp:lastModifiedBy>
  <cp:revision>103</cp:revision>
  <dcterms:created xsi:type="dcterms:W3CDTF">2023-07-12T11:26:59Z</dcterms:created>
  <dcterms:modified xsi:type="dcterms:W3CDTF">2023-07-21T17:03:28Z</dcterms:modified>
</cp:coreProperties>
</file>